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256" r:id="rId2"/>
    <p:sldId id="35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9" r:id="rId51"/>
    <p:sldId id="353" r:id="rId52"/>
    <p:sldId id="310" r:id="rId53"/>
    <p:sldId id="312" r:id="rId54"/>
    <p:sldId id="313" r:id="rId55"/>
    <p:sldId id="305" r:id="rId56"/>
    <p:sldId id="306" r:id="rId57"/>
    <p:sldId id="307" r:id="rId58"/>
    <p:sldId id="314" r:id="rId59"/>
    <p:sldId id="315" r:id="rId60"/>
    <p:sldId id="316" r:id="rId61"/>
    <p:sldId id="317" r:id="rId62"/>
    <p:sldId id="318" r:id="rId63"/>
    <p:sldId id="319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3" r:id="rId83"/>
    <p:sldId id="347" r:id="rId84"/>
    <p:sldId id="348" r:id="rId85"/>
    <p:sldId id="349" r:id="rId86"/>
    <p:sldId id="350" r:id="rId87"/>
    <p:sldId id="351" r:id="rId8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79C114-00A1-4496-BCA5-2DD8EFC4516B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C3BC69BD-E863-457F-BAD1-864E840D81DB}">
      <dgm:prSet phldrT="[Texto]"/>
      <dgm:spPr/>
      <dgm:t>
        <a:bodyPr/>
        <a:lstStyle/>
        <a:p>
          <a:r>
            <a:rPr lang="es-AR" dirty="0"/>
            <a:t>Según grado de toxicidad </a:t>
          </a:r>
        </a:p>
      </dgm:t>
    </dgm:pt>
    <dgm:pt modelId="{FD237940-F70F-4570-A28B-D0B335387FFC}" type="parTrans" cxnId="{AC1FE19F-D774-4882-99E1-7519A2CB1BC4}">
      <dgm:prSet/>
      <dgm:spPr/>
      <dgm:t>
        <a:bodyPr/>
        <a:lstStyle/>
        <a:p>
          <a:endParaRPr lang="es-AR"/>
        </a:p>
      </dgm:t>
    </dgm:pt>
    <dgm:pt modelId="{B738BC64-99E3-42B6-A0B1-6DA4356560BA}" type="sibTrans" cxnId="{AC1FE19F-D774-4882-99E1-7519A2CB1BC4}">
      <dgm:prSet/>
      <dgm:spPr/>
      <dgm:t>
        <a:bodyPr/>
        <a:lstStyle/>
        <a:p>
          <a:endParaRPr lang="es-AR"/>
        </a:p>
      </dgm:t>
    </dgm:pt>
    <dgm:pt modelId="{E4A1DB2F-1E0A-43D5-93AB-EA60525F907B}">
      <dgm:prSet phldrT="[Texto]"/>
      <dgm:spPr/>
      <dgm:t>
        <a:bodyPr/>
        <a:lstStyle/>
        <a:p>
          <a:r>
            <a:rPr lang="es-AR" dirty="0"/>
            <a:t>Grado I</a:t>
          </a:r>
        </a:p>
      </dgm:t>
    </dgm:pt>
    <dgm:pt modelId="{69DADECC-555C-452D-B818-A82964BC1C20}" type="parTrans" cxnId="{230A8042-1E67-43F9-9203-887843234080}">
      <dgm:prSet/>
      <dgm:spPr/>
      <dgm:t>
        <a:bodyPr/>
        <a:lstStyle/>
        <a:p>
          <a:endParaRPr lang="es-AR"/>
        </a:p>
      </dgm:t>
    </dgm:pt>
    <dgm:pt modelId="{68F8200F-6498-4BF3-9565-0ABD0FA4D419}" type="sibTrans" cxnId="{230A8042-1E67-43F9-9203-887843234080}">
      <dgm:prSet/>
      <dgm:spPr/>
      <dgm:t>
        <a:bodyPr/>
        <a:lstStyle/>
        <a:p>
          <a:endParaRPr lang="es-AR"/>
        </a:p>
      </dgm:t>
    </dgm:pt>
    <dgm:pt modelId="{AAC7A7DB-058B-407C-914A-17C4E7CE700E}">
      <dgm:prSet phldrT="[Texto]"/>
      <dgm:spPr/>
      <dgm:t>
        <a:bodyPr/>
        <a:lstStyle/>
        <a:p>
          <a:r>
            <a:rPr lang="es-AR" dirty="0"/>
            <a:t>Grado II</a:t>
          </a:r>
        </a:p>
      </dgm:t>
    </dgm:pt>
    <dgm:pt modelId="{E8E3DDDA-17E8-48A7-9251-0B83723FFDC3}" type="parTrans" cxnId="{AA5392EE-24DA-495A-87B3-7F32562886DF}">
      <dgm:prSet/>
      <dgm:spPr/>
      <dgm:t>
        <a:bodyPr/>
        <a:lstStyle/>
        <a:p>
          <a:endParaRPr lang="es-AR"/>
        </a:p>
      </dgm:t>
    </dgm:pt>
    <dgm:pt modelId="{6E665A38-FFA6-4478-9A26-EA9F45F9C74F}" type="sibTrans" cxnId="{AA5392EE-24DA-495A-87B3-7F32562886DF}">
      <dgm:prSet/>
      <dgm:spPr/>
      <dgm:t>
        <a:bodyPr/>
        <a:lstStyle/>
        <a:p>
          <a:endParaRPr lang="es-AR"/>
        </a:p>
      </dgm:t>
    </dgm:pt>
    <dgm:pt modelId="{25B5235C-7A52-45E7-80E9-3481D6624301}">
      <dgm:prSet phldrT="[Texto]"/>
      <dgm:spPr/>
      <dgm:t>
        <a:bodyPr/>
        <a:lstStyle/>
        <a:p>
          <a:r>
            <a:rPr lang="es-AR" dirty="0"/>
            <a:t>Según acción</a:t>
          </a:r>
        </a:p>
      </dgm:t>
    </dgm:pt>
    <dgm:pt modelId="{706823E2-89EE-48DE-A801-38B001A5D87A}" type="parTrans" cxnId="{7078816B-37BF-4E3C-8B78-1C41D4085BBC}">
      <dgm:prSet/>
      <dgm:spPr/>
      <dgm:t>
        <a:bodyPr/>
        <a:lstStyle/>
        <a:p>
          <a:endParaRPr lang="es-AR"/>
        </a:p>
      </dgm:t>
    </dgm:pt>
    <dgm:pt modelId="{4359CDBE-ABC2-418F-9397-AE7CC854BDA4}" type="sibTrans" cxnId="{7078816B-37BF-4E3C-8B78-1C41D4085BBC}">
      <dgm:prSet/>
      <dgm:spPr/>
      <dgm:t>
        <a:bodyPr/>
        <a:lstStyle/>
        <a:p>
          <a:endParaRPr lang="es-AR"/>
        </a:p>
      </dgm:t>
    </dgm:pt>
    <dgm:pt modelId="{CA67B41E-57F7-430E-BAF5-64CCC8B878D3}">
      <dgm:prSet phldrT="[Texto]"/>
      <dgm:spPr/>
      <dgm:t>
        <a:bodyPr/>
        <a:lstStyle/>
        <a:p>
          <a:r>
            <a:rPr lang="es-AR" dirty="0"/>
            <a:t>Insecticidas</a:t>
          </a:r>
        </a:p>
      </dgm:t>
    </dgm:pt>
    <dgm:pt modelId="{12C21CC0-CA50-4977-BB72-1F6A05C9DE13}" type="parTrans" cxnId="{7D2262C0-FBC1-43DB-A4C5-0F953122DE5D}">
      <dgm:prSet/>
      <dgm:spPr/>
      <dgm:t>
        <a:bodyPr/>
        <a:lstStyle/>
        <a:p>
          <a:endParaRPr lang="es-AR"/>
        </a:p>
      </dgm:t>
    </dgm:pt>
    <dgm:pt modelId="{4B4802B4-5047-4739-8412-9C7E03004209}" type="sibTrans" cxnId="{7D2262C0-FBC1-43DB-A4C5-0F953122DE5D}">
      <dgm:prSet/>
      <dgm:spPr/>
      <dgm:t>
        <a:bodyPr/>
        <a:lstStyle/>
        <a:p>
          <a:endParaRPr lang="es-AR"/>
        </a:p>
      </dgm:t>
    </dgm:pt>
    <dgm:pt modelId="{88616CED-F5CA-4ACF-B925-1F7C86C049CF}">
      <dgm:prSet phldrT="[Texto]"/>
      <dgm:spPr/>
      <dgm:t>
        <a:bodyPr/>
        <a:lstStyle/>
        <a:p>
          <a:r>
            <a:rPr lang="es-AR" dirty="0"/>
            <a:t>Herbicidas</a:t>
          </a:r>
        </a:p>
      </dgm:t>
    </dgm:pt>
    <dgm:pt modelId="{7DB4A9F3-3149-477D-93BD-C197CA4CF4B4}" type="parTrans" cxnId="{110E6035-344E-4485-A6E1-122E6FC82582}">
      <dgm:prSet/>
      <dgm:spPr/>
      <dgm:t>
        <a:bodyPr/>
        <a:lstStyle/>
        <a:p>
          <a:endParaRPr lang="es-AR"/>
        </a:p>
      </dgm:t>
    </dgm:pt>
    <dgm:pt modelId="{A78DDC15-1B4F-4EE2-BD97-6BA27F5726FE}" type="sibTrans" cxnId="{110E6035-344E-4485-A6E1-122E6FC82582}">
      <dgm:prSet/>
      <dgm:spPr/>
      <dgm:t>
        <a:bodyPr/>
        <a:lstStyle/>
        <a:p>
          <a:endParaRPr lang="es-AR"/>
        </a:p>
      </dgm:t>
    </dgm:pt>
    <dgm:pt modelId="{2205C3A0-C9BB-4424-8F3B-77BB14EC7EA1}">
      <dgm:prSet/>
      <dgm:spPr/>
      <dgm:t>
        <a:bodyPr/>
        <a:lstStyle/>
        <a:p>
          <a:r>
            <a:rPr lang="es-AR" dirty="0"/>
            <a:t>Grado III</a:t>
          </a:r>
        </a:p>
      </dgm:t>
    </dgm:pt>
    <dgm:pt modelId="{6CEF7BBF-47A4-4A51-99D7-B9D0D19997D9}" type="parTrans" cxnId="{1FEA3B81-3CAA-4BAE-BDB7-D828A8D1551C}">
      <dgm:prSet/>
      <dgm:spPr/>
      <dgm:t>
        <a:bodyPr/>
        <a:lstStyle/>
        <a:p>
          <a:endParaRPr lang="es-AR"/>
        </a:p>
      </dgm:t>
    </dgm:pt>
    <dgm:pt modelId="{0FD35CE9-6BE3-4475-A593-99047A9809F2}" type="sibTrans" cxnId="{1FEA3B81-3CAA-4BAE-BDB7-D828A8D1551C}">
      <dgm:prSet/>
      <dgm:spPr/>
      <dgm:t>
        <a:bodyPr/>
        <a:lstStyle/>
        <a:p>
          <a:endParaRPr lang="es-AR"/>
        </a:p>
      </dgm:t>
    </dgm:pt>
    <dgm:pt modelId="{740956CC-B573-4445-B823-1696FA08DEDB}">
      <dgm:prSet/>
      <dgm:spPr/>
      <dgm:t>
        <a:bodyPr/>
        <a:lstStyle/>
        <a:p>
          <a:r>
            <a:rPr lang="es-AR" dirty="0"/>
            <a:t>Grado IV</a:t>
          </a:r>
        </a:p>
      </dgm:t>
    </dgm:pt>
    <dgm:pt modelId="{AB6F2737-7D20-45BA-8E79-154FB798C80E}" type="parTrans" cxnId="{5DE3368C-7B42-4E53-AADC-A6119EDCC878}">
      <dgm:prSet/>
      <dgm:spPr/>
      <dgm:t>
        <a:bodyPr/>
        <a:lstStyle/>
        <a:p>
          <a:endParaRPr lang="es-AR"/>
        </a:p>
      </dgm:t>
    </dgm:pt>
    <dgm:pt modelId="{81014F5F-F369-4995-80FC-5481C28C19C2}" type="sibTrans" cxnId="{5DE3368C-7B42-4E53-AADC-A6119EDCC878}">
      <dgm:prSet/>
      <dgm:spPr/>
      <dgm:t>
        <a:bodyPr/>
        <a:lstStyle/>
        <a:p>
          <a:endParaRPr lang="es-AR"/>
        </a:p>
      </dgm:t>
    </dgm:pt>
    <dgm:pt modelId="{4A2F4DC8-50F7-4310-B6F1-0D515B9F374C}">
      <dgm:prSet/>
      <dgm:spPr/>
      <dgm:t>
        <a:bodyPr/>
        <a:lstStyle/>
        <a:p>
          <a:r>
            <a:rPr lang="es-AR" dirty="0"/>
            <a:t>Funguicidas</a:t>
          </a:r>
        </a:p>
      </dgm:t>
    </dgm:pt>
    <dgm:pt modelId="{C5AF3563-7443-41D1-BE1E-88114F374BBA}" type="parTrans" cxnId="{F11B1C77-ACAC-4216-8F89-C274D4501234}">
      <dgm:prSet/>
      <dgm:spPr/>
      <dgm:t>
        <a:bodyPr/>
        <a:lstStyle/>
        <a:p>
          <a:endParaRPr lang="es-AR"/>
        </a:p>
      </dgm:t>
    </dgm:pt>
    <dgm:pt modelId="{23AA694B-F42E-4946-A168-0DF1AE8DAB5D}" type="sibTrans" cxnId="{F11B1C77-ACAC-4216-8F89-C274D4501234}">
      <dgm:prSet/>
      <dgm:spPr/>
      <dgm:t>
        <a:bodyPr/>
        <a:lstStyle/>
        <a:p>
          <a:endParaRPr lang="es-AR"/>
        </a:p>
      </dgm:t>
    </dgm:pt>
    <dgm:pt modelId="{1CB438B9-3B6C-4253-803C-A6E6146AF5B5}">
      <dgm:prSet/>
      <dgm:spPr/>
      <dgm:t>
        <a:bodyPr/>
        <a:lstStyle/>
        <a:p>
          <a:r>
            <a:rPr lang="es-AR" dirty="0"/>
            <a:t>Rodenticidas</a:t>
          </a:r>
        </a:p>
      </dgm:t>
    </dgm:pt>
    <dgm:pt modelId="{1C8004F0-69B9-4EFE-B4FA-BCDB3D5D0AA5}" type="parTrans" cxnId="{A054B623-E959-4034-961E-291145164168}">
      <dgm:prSet/>
      <dgm:spPr/>
      <dgm:t>
        <a:bodyPr/>
        <a:lstStyle/>
        <a:p>
          <a:endParaRPr lang="es-AR"/>
        </a:p>
      </dgm:t>
    </dgm:pt>
    <dgm:pt modelId="{4B1773DB-FAA2-4EFF-A19D-66313C826A45}" type="sibTrans" cxnId="{A054B623-E959-4034-961E-291145164168}">
      <dgm:prSet/>
      <dgm:spPr/>
      <dgm:t>
        <a:bodyPr/>
        <a:lstStyle/>
        <a:p>
          <a:endParaRPr lang="es-AR"/>
        </a:p>
      </dgm:t>
    </dgm:pt>
    <dgm:pt modelId="{F335BC67-A7CA-482D-8C3C-87CBE80D03ED}">
      <dgm:prSet/>
      <dgm:spPr/>
      <dgm:t>
        <a:bodyPr/>
        <a:lstStyle/>
        <a:p>
          <a:r>
            <a:rPr lang="es-AR" dirty="0"/>
            <a:t>Acaricidas</a:t>
          </a:r>
        </a:p>
      </dgm:t>
    </dgm:pt>
    <dgm:pt modelId="{830A8057-E7CC-4288-BFDC-B3565B421D0B}" type="parTrans" cxnId="{3E0F1C36-885D-427C-9B34-036666A02E4B}">
      <dgm:prSet/>
      <dgm:spPr/>
      <dgm:t>
        <a:bodyPr/>
        <a:lstStyle/>
        <a:p>
          <a:endParaRPr lang="es-AR"/>
        </a:p>
      </dgm:t>
    </dgm:pt>
    <dgm:pt modelId="{4BFA39CF-AA94-4A90-BDE8-BA556A3DC914}" type="sibTrans" cxnId="{3E0F1C36-885D-427C-9B34-036666A02E4B}">
      <dgm:prSet/>
      <dgm:spPr/>
      <dgm:t>
        <a:bodyPr/>
        <a:lstStyle/>
        <a:p>
          <a:endParaRPr lang="es-AR"/>
        </a:p>
      </dgm:t>
    </dgm:pt>
    <dgm:pt modelId="{0DA250D2-0C50-43CC-BD15-DA2149FFED9B}" type="pres">
      <dgm:prSet presAssocID="{0979C114-00A1-4496-BCA5-2DD8EFC4516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9932B11-7BF0-4DEC-8140-0FAB28ADE990}" type="pres">
      <dgm:prSet presAssocID="{C3BC69BD-E863-457F-BAD1-864E840D81DB}" presName="root" presStyleCnt="0"/>
      <dgm:spPr/>
    </dgm:pt>
    <dgm:pt modelId="{E076EDD0-2E33-4835-A65B-B63B74F188FA}" type="pres">
      <dgm:prSet presAssocID="{C3BC69BD-E863-457F-BAD1-864E840D81DB}" presName="rootComposite" presStyleCnt="0"/>
      <dgm:spPr/>
    </dgm:pt>
    <dgm:pt modelId="{AA8F8A42-9C1F-4355-AE35-FF0E85390E3B}" type="pres">
      <dgm:prSet presAssocID="{C3BC69BD-E863-457F-BAD1-864E840D81DB}" presName="rootText" presStyleLbl="node1" presStyleIdx="0" presStyleCnt="2"/>
      <dgm:spPr/>
    </dgm:pt>
    <dgm:pt modelId="{30B315FB-4225-4507-8991-653554332B7B}" type="pres">
      <dgm:prSet presAssocID="{C3BC69BD-E863-457F-BAD1-864E840D81DB}" presName="rootConnector" presStyleLbl="node1" presStyleIdx="0" presStyleCnt="2"/>
      <dgm:spPr/>
    </dgm:pt>
    <dgm:pt modelId="{5E245159-69E5-46BF-BC96-E746DCCA9D15}" type="pres">
      <dgm:prSet presAssocID="{C3BC69BD-E863-457F-BAD1-864E840D81DB}" presName="childShape" presStyleCnt="0"/>
      <dgm:spPr/>
    </dgm:pt>
    <dgm:pt modelId="{88CDDE02-C41D-4028-B98B-2F50998FE67D}" type="pres">
      <dgm:prSet presAssocID="{69DADECC-555C-452D-B818-A82964BC1C20}" presName="Name13" presStyleLbl="parChTrans1D2" presStyleIdx="0" presStyleCnt="9"/>
      <dgm:spPr/>
    </dgm:pt>
    <dgm:pt modelId="{CAA1F04E-7BDA-4543-923D-044F7A961313}" type="pres">
      <dgm:prSet presAssocID="{E4A1DB2F-1E0A-43D5-93AB-EA60525F907B}" presName="childText" presStyleLbl="bgAcc1" presStyleIdx="0" presStyleCnt="9">
        <dgm:presLayoutVars>
          <dgm:bulletEnabled val="1"/>
        </dgm:presLayoutVars>
      </dgm:prSet>
      <dgm:spPr/>
    </dgm:pt>
    <dgm:pt modelId="{C1F7FEFE-5A1B-49BE-998C-50013E62E61A}" type="pres">
      <dgm:prSet presAssocID="{E8E3DDDA-17E8-48A7-9251-0B83723FFDC3}" presName="Name13" presStyleLbl="parChTrans1D2" presStyleIdx="1" presStyleCnt="9"/>
      <dgm:spPr/>
    </dgm:pt>
    <dgm:pt modelId="{91D441AC-301E-4709-A33F-C0D8F4DA77BB}" type="pres">
      <dgm:prSet presAssocID="{AAC7A7DB-058B-407C-914A-17C4E7CE700E}" presName="childText" presStyleLbl="bgAcc1" presStyleIdx="1" presStyleCnt="9">
        <dgm:presLayoutVars>
          <dgm:bulletEnabled val="1"/>
        </dgm:presLayoutVars>
      </dgm:prSet>
      <dgm:spPr/>
    </dgm:pt>
    <dgm:pt modelId="{F12558FE-9383-48B0-ABBE-2DF8280A6BC4}" type="pres">
      <dgm:prSet presAssocID="{6CEF7BBF-47A4-4A51-99D7-B9D0D19997D9}" presName="Name13" presStyleLbl="parChTrans1D2" presStyleIdx="2" presStyleCnt="9"/>
      <dgm:spPr/>
    </dgm:pt>
    <dgm:pt modelId="{2A0D6BC1-70CB-4C08-A744-DD33C617C5CF}" type="pres">
      <dgm:prSet presAssocID="{2205C3A0-C9BB-4424-8F3B-77BB14EC7EA1}" presName="childText" presStyleLbl="bgAcc1" presStyleIdx="2" presStyleCnt="9">
        <dgm:presLayoutVars>
          <dgm:bulletEnabled val="1"/>
        </dgm:presLayoutVars>
      </dgm:prSet>
      <dgm:spPr/>
    </dgm:pt>
    <dgm:pt modelId="{F296C556-43C6-4C99-BCDB-EBB065B43A37}" type="pres">
      <dgm:prSet presAssocID="{AB6F2737-7D20-45BA-8E79-154FB798C80E}" presName="Name13" presStyleLbl="parChTrans1D2" presStyleIdx="3" presStyleCnt="9"/>
      <dgm:spPr/>
    </dgm:pt>
    <dgm:pt modelId="{D23710F2-233B-4164-96FD-C0DD1C97D750}" type="pres">
      <dgm:prSet presAssocID="{740956CC-B573-4445-B823-1696FA08DEDB}" presName="childText" presStyleLbl="bgAcc1" presStyleIdx="3" presStyleCnt="9">
        <dgm:presLayoutVars>
          <dgm:bulletEnabled val="1"/>
        </dgm:presLayoutVars>
      </dgm:prSet>
      <dgm:spPr/>
    </dgm:pt>
    <dgm:pt modelId="{E60A209C-5BB8-423D-8287-B93DF3E80BD1}" type="pres">
      <dgm:prSet presAssocID="{25B5235C-7A52-45E7-80E9-3481D6624301}" presName="root" presStyleCnt="0"/>
      <dgm:spPr/>
    </dgm:pt>
    <dgm:pt modelId="{8D3CCA64-DF9E-4A66-BDEB-776F32617221}" type="pres">
      <dgm:prSet presAssocID="{25B5235C-7A52-45E7-80E9-3481D6624301}" presName="rootComposite" presStyleCnt="0"/>
      <dgm:spPr/>
    </dgm:pt>
    <dgm:pt modelId="{9B4E6113-A396-43E8-8796-3CE662710000}" type="pres">
      <dgm:prSet presAssocID="{25B5235C-7A52-45E7-80E9-3481D6624301}" presName="rootText" presStyleLbl="node1" presStyleIdx="1" presStyleCnt="2"/>
      <dgm:spPr/>
    </dgm:pt>
    <dgm:pt modelId="{43E536A1-233C-4F02-B682-1D6BD9017142}" type="pres">
      <dgm:prSet presAssocID="{25B5235C-7A52-45E7-80E9-3481D6624301}" presName="rootConnector" presStyleLbl="node1" presStyleIdx="1" presStyleCnt="2"/>
      <dgm:spPr/>
    </dgm:pt>
    <dgm:pt modelId="{23CC6962-7CAB-4C9D-B8A1-C1228C2B86F0}" type="pres">
      <dgm:prSet presAssocID="{25B5235C-7A52-45E7-80E9-3481D6624301}" presName="childShape" presStyleCnt="0"/>
      <dgm:spPr/>
    </dgm:pt>
    <dgm:pt modelId="{88B443AA-CA8B-4E50-84E1-1030806A9B8B}" type="pres">
      <dgm:prSet presAssocID="{12C21CC0-CA50-4977-BB72-1F6A05C9DE13}" presName="Name13" presStyleLbl="parChTrans1D2" presStyleIdx="4" presStyleCnt="9"/>
      <dgm:spPr/>
    </dgm:pt>
    <dgm:pt modelId="{D3B5C58B-F6E1-4B6C-A33F-1FF3945AA970}" type="pres">
      <dgm:prSet presAssocID="{CA67B41E-57F7-430E-BAF5-64CCC8B878D3}" presName="childText" presStyleLbl="bgAcc1" presStyleIdx="4" presStyleCnt="9">
        <dgm:presLayoutVars>
          <dgm:bulletEnabled val="1"/>
        </dgm:presLayoutVars>
      </dgm:prSet>
      <dgm:spPr/>
    </dgm:pt>
    <dgm:pt modelId="{4E6CD55D-92F6-419B-9492-0A54E86BFF19}" type="pres">
      <dgm:prSet presAssocID="{7DB4A9F3-3149-477D-93BD-C197CA4CF4B4}" presName="Name13" presStyleLbl="parChTrans1D2" presStyleIdx="5" presStyleCnt="9"/>
      <dgm:spPr/>
    </dgm:pt>
    <dgm:pt modelId="{C46B8FD6-3828-426E-8F4E-7A6BA87450A8}" type="pres">
      <dgm:prSet presAssocID="{88616CED-F5CA-4ACF-B925-1F7C86C049CF}" presName="childText" presStyleLbl="bgAcc1" presStyleIdx="5" presStyleCnt="9">
        <dgm:presLayoutVars>
          <dgm:bulletEnabled val="1"/>
        </dgm:presLayoutVars>
      </dgm:prSet>
      <dgm:spPr/>
    </dgm:pt>
    <dgm:pt modelId="{4B4E7317-A11F-4A27-9622-479DE50284C6}" type="pres">
      <dgm:prSet presAssocID="{C5AF3563-7443-41D1-BE1E-88114F374BBA}" presName="Name13" presStyleLbl="parChTrans1D2" presStyleIdx="6" presStyleCnt="9"/>
      <dgm:spPr/>
    </dgm:pt>
    <dgm:pt modelId="{0D6667AA-16D3-4D32-89B0-9D1E6DA8D4E8}" type="pres">
      <dgm:prSet presAssocID="{4A2F4DC8-50F7-4310-B6F1-0D515B9F374C}" presName="childText" presStyleLbl="bgAcc1" presStyleIdx="6" presStyleCnt="9">
        <dgm:presLayoutVars>
          <dgm:bulletEnabled val="1"/>
        </dgm:presLayoutVars>
      </dgm:prSet>
      <dgm:spPr/>
    </dgm:pt>
    <dgm:pt modelId="{C34217F4-269B-4FB7-835A-D3C5C07F5CE8}" type="pres">
      <dgm:prSet presAssocID="{1C8004F0-69B9-4EFE-B4FA-BCDB3D5D0AA5}" presName="Name13" presStyleLbl="parChTrans1D2" presStyleIdx="7" presStyleCnt="9"/>
      <dgm:spPr/>
    </dgm:pt>
    <dgm:pt modelId="{D177CACA-1BE7-43A5-A2DA-9C5D4E0FFB62}" type="pres">
      <dgm:prSet presAssocID="{1CB438B9-3B6C-4253-803C-A6E6146AF5B5}" presName="childText" presStyleLbl="bgAcc1" presStyleIdx="7" presStyleCnt="9">
        <dgm:presLayoutVars>
          <dgm:bulletEnabled val="1"/>
        </dgm:presLayoutVars>
      </dgm:prSet>
      <dgm:spPr/>
    </dgm:pt>
    <dgm:pt modelId="{D817B0E9-1FFA-4A40-BED6-F73D72584E6D}" type="pres">
      <dgm:prSet presAssocID="{830A8057-E7CC-4288-BFDC-B3565B421D0B}" presName="Name13" presStyleLbl="parChTrans1D2" presStyleIdx="8" presStyleCnt="9"/>
      <dgm:spPr/>
    </dgm:pt>
    <dgm:pt modelId="{2C4B69EE-0421-4F6A-8513-6F9D27A4C816}" type="pres">
      <dgm:prSet presAssocID="{F335BC67-A7CA-482D-8C3C-87CBE80D03ED}" presName="childText" presStyleLbl="bgAcc1" presStyleIdx="8" presStyleCnt="9">
        <dgm:presLayoutVars>
          <dgm:bulletEnabled val="1"/>
        </dgm:presLayoutVars>
      </dgm:prSet>
      <dgm:spPr/>
    </dgm:pt>
  </dgm:ptLst>
  <dgm:cxnLst>
    <dgm:cxn modelId="{FE8D9810-7A5C-4309-AA52-31AE4A652AF2}" type="presOf" srcId="{AAC7A7DB-058B-407C-914A-17C4E7CE700E}" destId="{91D441AC-301E-4709-A33F-C0D8F4DA77BB}" srcOrd="0" destOrd="0" presId="urn:microsoft.com/office/officeart/2005/8/layout/hierarchy3"/>
    <dgm:cxn modelId="{3C78C511-E04D-4953-B3A9-58DD804123E7}" type="presOf" srcId="{88616CED-F5CA-4ACF-B925-1F7C86C049CF}" destId="{C46B8FD6-3828-426E-8F4E-7A6BA87450A8}" srcOrd="0" destOrd="0" presId="urn:microsoft.com/office/officeart/2005/8/layout/hierarchy3"/>
    <dgm:cxn modelId="{203F6C1F-183B-43FD-816B-BF3AAB34418E}" type="presOf" srcId="{AB6F2737-7D20-45BA-8E79-154FB798C80E}" destId="{F296C556-43C6-4C99-BCDB-EBB065B43A37}" srcOrd="0" destOrd="0" presId="urn:microsoft.com/office/officeart/2005/8/layout/hierarchy3"/>
    <dgm:cxn modelId="{A054B623-E959-4034-961E-291145164168}" srcId="{25B5235C-7A52-45E7-80E9-3481D6624301}" destId="{1CB438B9-3B6C-4253-803C-A6E6146AF5B5}" srcOrd="3" destOrd="0" parTransId="{1C8004F0-69B9-4EFE-B4FA-BCDB3D5D0AA5}" sibTransId="{4B1773DB-FAA2-4EFF-A19D-66313C826A45}"/>
    <dgm:cxn modelId="{110E6035-344E-4485-A6E1-122E6FC82582}" srcId="{25B5235C-7A52-45E7-80E9-3481D6624301}" destId="{88616CED-F5CA-4ACF-B925-1F7C86C049CF}" srcOrd="1" destOrd="0" parTransId="{7DB4A9F3-3149-477D-93BD-C197CA4CF4B4}" sibTransId="{A78DDC15-1B4F-4EE2-BD97-6BA27F5726FE}"/>
    <dgm:cxn modelId="{3E0F1C36-885D-427C-9B34-036666A02E4B}" srcId="{25B5235C-7A52-45E7-80E9-3481D6624301}" destId="{F335BC67-A7CA-482D-8C3C-87CBE80D03ED}" srcOrd="4" destOrd="0" parTransId="{830A8057-E7CC-4288-BFDC-B3565B421D0B}" sibTransId="{4BFA39CF-AA94-4A90-BDE8-BA556A3DC914}"/>
    <dgm:cxn modelId="{6E86FB36-EDF1-488A-AB63-1353B32C56CA}" type="presOf" srcId="{740956CC-B573-4445-B823-1696FA08DEDB}" destId="{D23710F2-233B-4164-96FD-C0DD1C97D750}" srcOrd="0" destOrd="0" presId="urn:microsoft.com/office/officeart/2005/8/layout/hierarchy3"/>
    <dgm:cxn modelId="{82DDC75B-14B0-4EC4-B4DB-0C3F840801B1}" type="presOf" srcId="{7DB4A9F3-3149-477D-93BD-C197CA4CF4B4}" destId="{4E6CD55D-92F6-419B-9492-0A54E86BFF19}" srcOrd="0" destOrd="0" presId="urn:microsoft.com/office/officeart/2005/8/layout/hierarchy3"/>
    <dgm:cxn modelId="{FC76B360-3DDE-44EE-80E3-3C984A998BAB}" type="presOf" srcId="{25B5235C-7A52-45E7-80E9-3481D6624301}" destId="{9B4E6113-A396-43E8-8796-3CE662710000}" srcOrd="0" destOrd="0" presId="urn:microsoft.com/office/officeart/2005/8/layout/hierarchy3"/>
    <dgm:cxn modelId="{230A8042-1E67-43F9-9203-887843234080}" srcId="{C3BC69BD-E863-457F-BAD1-864E840D81DB}" destId="{E4A1DB2F-1E0A-43D5-93AB-EA60525F907B}" srcOrd="0" destOrd="0" parTransId="{69DADECC-555C-452D-B818-A82964BC1C20}" sibTransId="{68F8200F-6498-4BF3-9565-0ABD0FA4D419}"/>
    <dgm:cxn modelId="{7078816B-37BF-4E3C-8B78-1C41D4085BBC}" srcId="{0979C114-00A1-4496-BCA5-2DD8EFC4516B}" destId="{25B5235C-7A52-45E7-80E9-3481D6624301}" srcOrd="1" destOrd="0" parTransId="{706823E2-89EE-48DE-A801-38B001A5D87A}" sibTransId="{4359CDBE-ABC2-418F-9397-AE7CC854BDA4}"/>
    <dgm:cxn modelId="{E7F0334E-597F-4AE5-A52E-2834C08AE605}" type="presOf" srcId="{12C21CC0-CA50-4977-BB72-1F6A05C9DE13}" destId="{88B443AA-CA8B-4E50-84E1-1030806A9B8B}" srcOrd="0" destOrd="0" presId="urn:microsoft.com/office/officeart/2005/8/layout/hierarchy3"/>
    <dgm:cxn modelId="{5D8FF36E-4ED8-4E54-BF6A-FA89B7A95EA2}" type="presOf" srcId="{6CEF7BBF-47A4-4A51-99D7-B9D0D19997D9}" destId="{F12558FE-9383-48B0-ABBE-2DF8280A6BC4}" srcOrd="0" destOrd="0" presId="urn:microsoft.com/office/officeart/2005/8/layout/hierarchy3"/>
    <dgm:cxn modelId="{3EB31E76-CE32-420C-A722-D0F99CD910A6}" type="presOf" srcId="{F335BC67-A7CA-482D-8C3C-87CBE80D03ED}" destId="{2C4B69EE-0421-4F6A-8513-6F9D27A4C816}" srcOrd="0" destOrd="0" presId="urn:microsoft.com/office/officeart/2005/8/layout/hierarchy3"/>
    <dgm:cxn modelId="{F11B1C77-ACAC-4216-8F89-C274D4501234}" srcId="{25B5235C-7A52-45E7-80E9-3481D6624301}" destId="{4A2F4DC8-50F7-4310-B6F1-0D515B9F374C}" srcOrd="2" destOrd="0" parTransId="{C5AF3563-7443-41D1-BE1E-88114F374BBA}" sibTransId="{23AA694B-F42E-4946-A168-0DF1AE8DAB5D}"/>
    <dgm:cxn modelId="{B684B677-7215-4DF8-9137-CD612AC81C64}" type="presOf" srcId="{69DADECC-555C-452D-B818-A82964BC1C20}" destId="{88CDDE02-C41D-4028-B98B-2F50998FE67D}" srcOrd="0" destOrd="0" presId="urn:microsoft.com/office/officeart/2005/8/layout/hierarchy3"/>
    <dgm:cxn modelId="{6833EB79-8C30-4B47-BE67-51CAA07545C7}" type="presOf" srcId="{CA67B41E-57F7-430E-BAF5-64CCC8B878D3}" destId="{D3B5C58B-F6E1-4B6C-A33F-1FF3945AA970}" srcOrd="0" destOrd="0" presId="urn:microsoft.com/office/officeart/2005/8/layout/hierarchy3"/>
    <dgm:cxn modelId="{1AEBFC7B-11C3-45E5-83A0-8F8B5A41372A}" type="presOf" srcId="{0979C114-00A1-4496-BCA5-2DD8EFC4516B}" destId="{0DA250D2-0C50-43CC-BD15-DA2149FFED9B}" srcOrd="0" destOrd="0" presId="urn:microsoft.com/office/officeart/2005/8/layout/hierarchy3"/>
    <dgm:cxn modelId="{D8C63B7F-DAD2-4C0D-A3D7-D2F3EEF293DA}" type="presOf" srcId="{1CB438B9-3B6C-4253-803C-A6E6146AF5B5}" destId="{D177CACA-1BE7-43A5-A2DA-9C5D4E0FFB62}" srcOrd="0" destOrd="0" presId="urn:microsoft.com/office/officeart/2005/8/layout/hierarchy3"/>
    <dgm:cxn modelId="{1FEA3B81-3CAA-4BAE-BDB7-D828A8D1551C}" srcId="{C3BC69BD-E863-457F-BAD1-864E840D81DB}" destId="{2205C3A0-C9BB-4424-8F3B-77BB14EC7EA1}" srcOrd="2" destOrd="0" parTransId="{6CEF7BBF-47A4-4A51-99D7-B9D0D19997D9}" sibTransId="{0FD35CE9-6BE3-4475-A593-99047A9809F2}"/>
    <dgm:cxn modelId="{24E4BA8B-BC78-41A1-9BAC-2E38478C119E}" type="presOf" srcId="{830A8057-E7CC-4288-BFDC-B3565B421D0B}" destId="{D817B0E9-1FFA-4A40-BED6-F73D72584E6D}" srcOrd="0" destOrd="0" presId="urn:microsoft.com/office/officeart/2005/8/layout/hierarchy3"/>
    <dgm:cxn modelId="{5DE3368C-7B42-4E53-AADC-A6119EDCC878}" srcId="{C3BC69BD-E863-457F-BAD1-864E840D81DB}" destId="{740956CC-B573-4445-B823-1696FA08DEDB}" srcOrd="3" destOrd="0" parTransId="{AB6F2737-7D20-45BA-8E79-154FB798C80E}" sibTransId="{81014F5F-F369-4995-80FC-5481C28C19C2}"/>
    <dgm:cxn modelId="{7614D290-BB1F-4C35-9C7A-B51F306AC022}" type="presOf" srcId="{2205C3A0-C9BB-4424-8F3B-77BB14EC7EA1}" destId="{2A0D6BC1-70CB-4C08-A744-DD33C617C5CF}" srcOrd="0" destOrd="0" presId="urn:microsoft.com/office/officeart/2005/8/layout/hierarchy3"/>
    <dgm:cxn modelId="{0C698B95-3C98-4788-8DB3-A7275AA0D300}" type="presOf" srcId="{4A2F4DC8-50F7-4310-B6F1-0D515B9F374C}" destId="{0D6667AA-16D3-4D32-89B0-9D1E6DA8D4E8}" srcOrd="0" destOrd="0" presId="urn:microsoft.com/office/officeart/2005/8/layout/hierarchy3"/>
    <dgm:cxn modelId="{F10B259C-0469-45AC-B8D3-898249895618}" type="presOf" srcId="{C3BC69BD-E863-457F-BAD1-864E840D81DB}" destId="{AA8F8A42-9C1F-4355-AE35-FF0E85390E3B}" srcOrd="0" destOrd="0" presId="urn:microsoft.com/office/officeart/2005/8/layout/hierarchy3"/>
    <dgm:cxn modelId="{AC1FE19F-D774-4882-99E1-7519A2CB1BC4}" srcId="{0979C114-00A1-4496-BCA5-2DD8EFC4516B}" destId="{C3BC69BD-E863-457F-BAD1-864E840D81DB}" srcOrd="0" destOrd="0" parTransId="{FD237940-F70F-4570-A28B-D0B335387FFC}" sibTransId="{B738BC64-99E3-42B6-A0B1-6DA4356560BA}"/>
    <dgm:cxn modelId="{259ECBB9-426D-44EC-A550-BDBF67818CA8}" type="presOf" srcId="{E4A1DB2F-1E0A-43D5-93AB-EA60525F907B}" destId="{CAA1F04E-7BDA-4543-923D-044F7A961313}" srcOrd="0" destOrd="0" presId="urn:microsoft.com/office/officeart/2005/8/layout/hierarchy3"/>
    <dgm:cxn modelId="{7D2262C0-FBC1-43DB-A4C5-0F953122DE5D}" srcId="{25B5235C-7A52-45E7-80E9-3481D6624301}" destId="{CA67B41E-57F7-430E-BAF5-64CCC8B878D3}" srcOrd="0" destOrd="0" parTransId="{12C21CC0-CA50-4977-BB72-1F6A05C9DE13}" sibTransId="{4B4802B4-5047-4739-8412-9C7E03004209}"/>
    <dgm:cxn modelId="{5ACC11D4-E5A4-48DF-AC94-05B9BCE5BB35}" type="presOf" srcId="{C3BC69BD-E863-457F-BAD1-864E840D81DB}" destId="{30B315FB-4225-4507-8991-653554332B7B}" srcOrd="1" destOrd="0" presId="urn:microsoft.com/office/officeart/2005/8/layout/hierarchy3"/>
    <dgm:cxn modelId="{FB2E15D6-A90E-49C3-88A2-09804473BAFE}" type="presOf" srcId="{C5AF3563-7443-41D1-BE1E-88114F374BBA}" destId="{4B4E7317-A11F-4A27-9622-479DE50284C6}" srcOrd="0" destOrd="0" presId="urn:microsoft.com/office/officeart/2005/8/layout/hierarchy3"/>
    <dgm:cxn modelId="{4DB0DEED-568F-4520-8D1B-543C4BB3D1B3}" type="presOf" srcId="{1C8004F0-69B9-4EFE-B4FA-BCDB3D5D0AA5}" destId="{C34217F4-269B-4FB7-835A-D3C5C07F5CE8}" srcOrd="0" destOrd="0" presId="urn:microsoft.com/office/officeart/2005/8/layout/hierarchy3"/>
    <dgm:cxn modelId="{AA5392EE-24DA-495A-87B3-7F32562886DF}" srcId="{C3BC69BD-E863-457F-BAD1-864E840D81DB}" destId="{AAC7A7DB-058B-407C-914A-17C4E7CE700E}" srcOrd="1" destOrd="0" parTransId="{E8E3DDDA-17E8-48A7-9251-0B83723FFDC3}" sibTransId="{6E665A38-FFA6-4478-9A26-EA9F45F9C74F}"/>
    <dgm:cxn modelId="{FB6597F1-3072-4BCC-A0E1-167B34375813}" type="presOf" srcId="{25B5235C-7A52-45E7-80E9-3481D6624301}" destId="{43E536A1-233C-4F02-B682-1D6BD9017142}" srcOrd="1" destOrd="0" presId="urn:microsoft.com/office/officeart/2005/8/layout/hierarchy3"/>
    <dgm:cxn modelId="{F36C37F5-756B-423A-8366-EE1E380379CA}" type="presOf" srcId="{E8E3DDDA-17E8-48A7-9251-0B83723FFDC3}" destId="{C1F7FEFE-5A1B-49BE-998C-50013E62E61A}" srcOrd="0" destOrd="0" presId="urn:microsoft.com/office/officeart/2005/8/layout/hierarchy3"/>
    <dgm:cxn modelId="{5F8AAF31-73FE-4F39-A2ED-E98996B41167}" type="presParOf" srcId="{0DA250D2-0C50-43CC-BD15-DA2149FFED9B}" destId="{59932B11-7BF0-4DEC-8140-0FAB28ADE990}" srcOrd="0" destOrd="0" presId="urn:microsoft.com/office/officeart/2005/8/layout/hierarchy3"/>
    <dgm:cxn modelId="{F32C56E1-6021-4648-AF13-A55BB15F8353}" type="presParOf" srcId="{59932B11-7BF0-4DEC-8140-0FAB28ADE990}" destId="{E076EDD0-2E33-4835-A65B-B63B74F188FA}" srcOrd="0" destOrd="0" presId="urn:microsoft.com/office/officeart/2005/8/layout/hierarchy3"/>
    <dgm:cxn modelId="{1E4ED3A3-3191-4A9B-B716-3508768EF196}" type="presParOf" srcId="{E076EDD0-2E33-4835-A65B-B63B74F188FA}" destId="{AA8F8A42-9C1F-4355-AE35-FF0E85390E3B}" srcOrd="0" destOrd="0" presId="urn:microsoft.com/office/officeart/2005/8/layout/hierarchy3"/>
    <dgm:cxn modelId="{6B27E4DA-2210-4B47-92EA-E22812E19208}" type="presParOf" srcId="{E076EDD0-2E33-4835-A65B-B63B74F188FA}" destId="{30B315FB-4225-4507-8991-653554332B7B}" srcOrd="1" destOrd="0" presId="urn:microsoft.com/office/officeart/2005/8/layout/hierarchy3"/>
    <dgm:cxn modelId="{23489F77-3738-4845-BD51-6E2DA4CAA1A2}" type="presParOf" srcId="{59932B11-7BF0-4DEC-8140-0FAB28ADE990}" destId="{5E245159-69E5-46BF-BC96-E746DCCA9D15}" srcOrd="1" destOrd="0" presId="urn:microsoft.com/office/officeart/2005/8/layout/hierarchy3"/>
    <dgm:cxn modelId="{A575E95B-BB53-44C0-8207-6B7921E4A53C}" type="presParOf" srcId="{5E245159-69E5-46BF-BC96-E746DCCA9D15}" destId="{88CDDE02-C41D-4028-B98B-2F50998FE67D}" srcOrd="0" destOrd="0" presId="urn:microsoft.com/office/officeart/2005/8/layout/hierarchy3"/>
    <dgm:cxn modelId="{EF74366F-4250-4F21-9E4B-1C346F3FF322}" type="presParOf" srcId="{5E245159-69E5-46BF-BC96-E746DCCA9D15}" destId="{CAA1F04E-7BDA-4543-923D-044F7A961313}" srcOrd="1" destOrd="0" presId="urn:microsoft.com/office/officeart/2005/8/layout/hierarchy3"/>
    <dgm:cxn modelId="{BC1D198B-2CE7-4BF4-A3D9-B392F0E14AFA}" type="presParOf" srcId="{5E245159-69E5-46BF-BC96-E746DCCA9D15}" destId="{C1F7FEFE-5A1B-49BE-998C-50013E62E61A}" srcOrd="2" destOrd="0" presId="urn:microsoft.com/office/officeart/2005/8/layout/hierarchy3"/>
    <dgm:cxn modelId="{C8D4EA6B-6015-436D-BF8B-95051B199D50}" type="presParOf" srcId="{5E245159-69E5-46BF-BC96-E746DCCA9D15}" destId="{91D441AC-301E-4709-A33F-C0D8F4DA77BB}" srcOrd="3" destOrd="0" presId="urn:microsoft.com/office/officeart/2005/8/layout/hierarchy3"/>
    <dgm:cxn modelId="{50A395FF-D1AE-46EA-80DB-45992C887AD0}" type="presParOf" srcId="{5E245159-69E5-46BF-BC96-E746DCCA9D15}" destId="{F12558FE-9383-48B0-ABBE-2DF8280A6BC4}" srcOrd="4" destOrd="0" presId="urn:microsoft.com/office/officeart/2005/8/layout/hierarchy3"/>
    <dgm:cxn modelId="{2CF78CB4-2A58-4625-AFAB-15FE1A9B8E53}" type="presParOf" srcId="{5E245159-69E5-46BF-BC96-E746DCCA9D15}" destId="{2A0D6BC1-70CB-4C08-A744-DD33C617C5CF}" srcOrd="5" destOrd="0" presId="urn:microsoft.com/office/officeart/2005/8/layout/hierarchy3"/>
    <dgm:cxn modelId="{A2FC824D-00D3-4F06-8B96-CA6A1DD1416A}" type="presParOf" srcId="{5E245159-69E5-46BF-BC96-E746DCCA9D15}" destId="{F296C556-43C6-4C99-BCDB-EBB065B43A37}" srcOrd="6" destOrd="0" presId="urn:microsoft.com/office/officeart/2005/8/layout/hierarchy3"/>
    <dgm:cxn modelId="{8EC8231C-9606-4CE9-8CA0-D7FEBB4F20AF}" type="presParOf" srcId="{5E245159-69E5-46BF-BC96-E746DCCA9D15}" destId="{D23710F2-233B-4164-96FD-C0DD1C97D750}" srcOrd="7" destOrd="0" presId="urn:microsoft.com/office/officeart/2005/8/layout/hierarchy3"/>
    <dgm:cxn modelId="{0E676FA2-7CE6-47DA-88D0-97D4B15E4010}" type="presParOf" srcId="{0DA250D2-0C50-43CC-BD15-DA2149FFED9B}" destId="{E60A209C-5BB8-423D-8287-B93DF3E80BD1}" srcOrd="1" destOrd="0" presId="urn:microsoft.com/office/officeart/2005/8/layout/hierarchy3"/>
    <dgm:cxn modelId="{63281A49-D04D-4222-8553-26EE83C986AA}" type="presParOf" srcId="{E60A209C-5BB8-423D-8287-B93DF3E80BD1}" destId="{8D3CCA64-DF9E-4A66-BDEB-776F32617221}" srcOrd="0" destOrd="0" presId="urn:microsoft.com/office/officeart/2005/8/layout/hierarchy3"/>
    <dgm:cxn modelId="{073E8DD4-60BB-40CE-8B5A-82496FCEC3C9}" type="presParOf" srcId="{8D3CCA64-DF9E-4A66-BDEB-776F32617221}" destId="{9B4E6113-A396-43E8-8796-3CE662710000}" srcOrd="0" destOrd="0" presId="urn:microsoft.com/office/officeart/2005/8/layout/hierarchy3"/>
    <dgm:cxn modelId="{33711FF5-3ED8-4F37-B8F7-3CE841B5A45B}" type="presParOf" srcId="{8D3CCA64-DF9E-4A66-BDEB-776F32617221}" destId="{43E536A1-233C-4F02-B682-1D6BD9017142}" srcOrd="1" destOrd="0" presId="urn:microsoft.com/office/officeart/2005/8/layout/hierarchy3"/>
    <dgm:cxn modelId="{43403086-F3C5-4CB4-B720-A6CC169D4570}" type="presParOf" srcId="{E60A209C-5BB8-423D-8287-B93DF3E80BD1}" destId="{23CC6962-7CAB-4C9D-B8A1-C1228C2B86F0}" srcOrd="1" destOrd="0" presId="urn:microsoft.com/office/officeart/2005/8/layout/hierarchy3"/>
    <dgm:cxn modelId="{1B5855F7-ECDC-4025-BF1B-4E47F65A7F95}" type="presParOf" srcId="{23CC6962-7CAB-4C9D-B8A1-C1228C2B86F0}" destId="{88B443AA-CA8B-4E50-84E1-1030806A9B8B}" srcOrd="0" destOrd="0" presId="urn:microsoft.com/office/officeart/2005/8/layout/hierarchy3"/>
    <dgm:cxn modelId="{FEFA64CE-3071-4714-B83F-79A1590DEA41}" type="presParOf" srcId="{23CC6962-7CAB-4C9D-B8A1-C1228C2B86F0}" destId="{D3B5C58B-F6E1-4B6C-A33F-1FF3945AA970}" srcOrd="1" destOrd="0" presId="urn:microsoft.com/office/officeart/2005/8/layout/hierarchy3"/>
    <dgm:cxn modelId="{469548E2-5BBE-4E3C-A3FD-4A50113B67CC}" type="presParOf" srcId="{23CC6962-7CAB-4C9D-B8A1-C1228C2B86F0}" destId="{4E6CD55D-92F6-419B-9492-0A54E86BFF19}" srcOrd="2" destOrd="0" presId="urn:microsoft.com/office/officeart/2005/8/layout/hierarchy3"/>
    <dgm:cxn modelId="{D07AB44E-AA89-4FF9-A31A-12CF64224318}" type="presParOf" srcId="{23CC6962-7CAB-4C9D-B8A1-C1228C2B86F0}" destId="{C46B8FD6-3828-426E-8F4E-7A6BA87450A8}" srcOrd="3" destOrd="0" presId="urn:microsoft.com/office/officeart/2005/8/layout/hierarchy3"/>
    <dgm:cxn modelId="{E4022CB7-D705-433F-8949-C4BD3FA73715}" type="presParOf" srcId="{23CC6962-7CAB-4C9D-B8A1-C1228C2B86F0}" destId="{4B4E7317-A11F-4A27-9622-479DE50284C6}" srcOrd="4" destOrd="0" presId="urn:microsoft.com/office/officeart/2005/8/layout/hierarchy3"/>
    <dgm:cxn modelId="{D6441DE6-154D-4D1A-B857-F81ECC68A328}" type="presParOf" srcId="{23CC6962-7CAB-4C9D-B8A1-C1228C2B86F0}" destId="{0D6667AA-16D3-4D32-89B0-9D1E6DA8D4E8}" srcOrd="5" destOrd="0" presId="urn:microsoft.com/office/officeart/2005/8/layout/hierarchy3"/>
    <dgm:cxn modelId="{0FA3030C-7263-40D7-ADBA-14FCFA7D6F1C}" type="presParOf" srcId="{23CC6962-7CAB-4C9D-B8A1-C1228C2B86F0}" destId="{C34217F4-269B-4FB7-835A-D3C5C07F5CE8}" srcOrd="6" destOrd="0" presId="urn:microsoft.com/office/officeart/2005/8/layout/hierarchy3"/>
    <dgm:cxn modelId="{69BD27D2-AA2B-44A3-9FD2-D87841E4D997}" type="presParOf" srcId="{23CC6962-7CAB-4C9D-B8A1-C1228C2B86F0}" destId="{D177CACA-1BE7-43A5-A2DA-9C5D4E0FFB62}" srcOrd="7" destOrd="0" presId="urn:microsoft.com/office/officeart/2005/8/layout/hierarchy3"/>
    <dgm:cxn modelId="{30441C21-A390-4DAE-BE4A-F1D76AE86155}" type="presParOf" srcId="{23CC6962-7CAB-4C9D-B8A1-C1228C2B86F0}" destId="{D817B0E9-1FFA-4A40-BED6-F73D72584E6D}" srcOrd="8" destOrd="0" presId="urn:microsoft.com/office/officeart/2005/8/layout/hierarchy3"/>
    <dgm:cxn modelId="{8E80BDEF-0F7B-4EB2-A20A-44D42053F8F2}" type="presParOf" srcId="{23CC6962-7CAB-4C9D-B8A1-C1228C2B86F0}" destId="{2C4B69EE-0421-4F6A-8513-6F9D27A4C816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FE1FD-5208-4A97-9ECA-04946B67EB1C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6E89B72E-1B51-4E5F-91DA-C51422F39464}">
      <dgm:prSet phldrT="[Texto]"/>
      <dgm:spPr/>
      <dgm:t>
        <a:bodyPr/>
        <a:lstStyle/>
        <a:p>
          <a:r>
            <a:rPr lang="es-AR" dirty="0"/>
            <a:t>Dependen de la sustancia</a:t>
          </a:r>
        </a:p>
      </dgm:t>
    </dgm:pt>
    <dgm:pt modelId="{BAC13D27-8AC9-4B62-9786-5CBA3112B7F5}" type="parTrans" cxnId="{9B95B108-D148-4EB1-9C14-5C9AB4B9FDE8}">
      <dgm:prSet/>
      <dgm:spPr/>
      <dgm:t>
        <a:bodyPr/>
        <a:lstStyle/>
        <a:p>
          <a:endParaRPr lang="es-AR"/>
        </a:p>
      </dgm:t>
    </dgm:pt>
    <dgm:pt modelId="{7309F304-32D4-480B-BE78-D061D82BBA4B}" type="sibTrans" cxnId="{9B95B108-D148-4EB1-9C14-5C9AB4B9FDE8}">
      <dgm:prSet/>
      <dgm:spPr/>
      <dgm:t>
        <a:bodyPr/>
        <a:lstStyle/>
        <a:p>
          <a:endParaRPr lang="es-AR"/>
        </a:p>
      </dgm:t>
    </dgm:pt>
    <dgm:pt modelId="{3AB0D479-459A-43FB-AACB-3A94B943039B}">
      <dgm:prSet phldrT="[Texto]"/>
      <dgm:spPr/>
      <dgm:t>
        <a:bodyPr/>
        <a:lstStyle/>
        <a:p>
          <a:r>
            <a:rPr lang="es-AR" dirty="0"/>
            <a:t>Estructura química</a:t>
          </a:r>
        </a:p>
      </dgm:t>
    </dgm:pt>
    <dgm:pt modelId="{192760E8-3970-439C-AA78-8627B6B720F3}" type="parTrans" cxnId="{19473192-2A6C-4216-B0FE-886DF3A03348}">
      <dgm:prSet/>
      <dgm:spPr/>
      <dgm:t>
        <a:bodyPr/>
        <a:lstStyle/>
        <a:p>
          <a:endParaRPr lang="es-AR"/>
        </a:p>
      </dgm:t>
    </dgm:pt>
    <dgm:pt modelId="{9CBB23A9-4557-430F-91CE-2E0609EB6990}" type="sibTrans" cxnId="{19473192-2A6C-4216-B0FE-886DF3A03348}">
      <dgm:prSet/>
      <dgm:spPr/>
      <dgm:t>
        <a:bodyPr/>
        <a:lstStyle/>
        <a:p>
          <a:endParaRPr lang="es-AR"/>
        </a:p>
      </dgm:t>
    </dgm:pt>
    <dgm:pt modelId="{792DA540-BA82-426F-8C7D-5EF67272B505}">
      <dgm:prSet phldrT="[Texto]"/>
      <dgm:spPr/>
      <dgm:t>
        <a:bodyPr/>
        <a:lstStyle/>
        <a:p>
          <a:r>
            <a:rPr lang="es-AR" dirty="0"/>
            <a:t>Mezcla</a:t>
          </a:r>
        </a:p>
      </dgm:t>
    </dgm:pt>
    <dgm:pt modelId="{F99F3835-5257-4AF2-ABE2-ADAAB3C5F084}" type="parTrans" cxnId="{11147E13-A987-49A9-82F8-40B83300AFE4}">
      <dgm:prSet/>
      <dgm:spPr/>
      <dgm:t>
        <a:bodyPr/>
        <a:lstStyle/>
        <a:p>
          <a:endParaRPr lang="es-AR"/>
        </a:p>
      </dgm:t>
    </dgm:pt>
    <dgm:pt modelId="{F336BBB9-CCD7-431C-A658-2381BB3D29D6}" type="sibTrans" cxnId="{11147E13-A987-49A9-82F8-40B83300AFE4}">
      <dgm:prSet/>
      <dgm:spPr/>
      <dgm:t>
        <a:bodyPr/>
        <a:lstStyle/>
        <a:p>
          <a:endParaRPr lang="es-AR"/>
        </a:p>
      </dgm:t>
    </dgm:pt>
    <dgm:pt modelId="{A6D30DB8-A37B-43E7-9C90-4C2654404861}">
      <dgm:prSet phldrT="[Texto]"/>
      <dgm:spPr/>
      <dgm:t>
        <a:bodyPr/>
        <a:lstStyle/>
        <a:p>
          <a:r>
            <a:rPr lang="es-AR" dirty="0"/>
            <a:t>Dependen del individuo</a:t>
          </a:r>
        </a:p>
      </dgm:t>
    </dgm:pt>
    <dgm:pt modelId="{3966E5F0-B067-4271-AD9D-A9DB4C146105}" type="parTrans" cxnId="{A2EE15B8-F83B-437A-B270-AA849BECE9EF}">
      <dgm:prSet/>
      <dgm:spPr/>
      <dgm:t>
        <a:bodyPr/>
        <a:lstStyle/>
        <a:p>
          <a:endParaRPr lang="es-AR"/>
        </a:p>
      </dgm:t>
    </dgm:pt>
    <dgm:pt modelId="{915E77ED-A5A0-4DED-AEE8-F03A9DCD5F88}" type="sibTrans" cxnId="{A2EE15B8-F83B-437A-B270-AA849BECE9EF}">
      <dgm:prSet/>
      <dgm:spPr/>
      <dgm:t>
        <a:bodyPr/>
        <a:lstStyle/>
        <a:p>
          <a:endParaRPr lang="es-AR"/>
        </a:p>
      </dgm:t>
    </dgm:pt>
    <dgm:pt modelId="{42CE6001-4138-4F2C-AAA0-74EDF41E7378}">
      <dgm:prSet phldrT="[Texto]"/>
      <dgm:spPr/>
      <dgm:t>
        <a:bodyPr/>
        <a:lstStyle/>
        <a:p>
          <a:r>
            <a:rPr lang="es-AR" dirty="0"/>
            <a:t>Sexo</a:t>
          </a:r>
        </a:p>
        <a:p>
          <a:r>
            <a:rPr lang="es-AR" dirty="0"/>
            <a:t>Edad</a:t>
          </a:r>
        </a:p>
        <a:p>
          <a:r>
            <a:rPr lang="es-AR" dirty="0"/>
            <a:t>Enfermedades</a:t>
          </a:r>
        </a:p>
      </dgm:t>
    </dgm:pt>
    <dgm:pt modelId="{A7B91D9F-EDEF-47F1-9069-8E59FDE76E64}" type="parTrans" cxnId="{2B3B652C-58B5-4FB6-83DB-27A2AACAD709}">
      <dgm:prSet/>
      <dgm:spPr/>
      <dgm:t>
        <a:bodyPr/>
        <a:lstStyle/>
        <a:p>
          <a:endParaRPr lang="es-AR"/>
        </a:p>
      </dgm:t>
    </dgm:pt>
    <dgm:pt modelId="{6A6D5760-995C-4341-A846-FA1896BD86EA}" type="sibTrans" cxnId="{2B3B652C-58B5-4FB6-83DB-27A2AACAD709}">
      <dgm:prSet/>
      <dgm:spPr/>
      <dgm:t>
        <a:bodyPr/>
        <a:lstStyle/>
        <a:p>
          <a:endParaRPr lang="es-AR"/>
        </a:p>
      </dgm:t>
    </dgm:pt>
    <dgm:pt modelId="{F3B9E60D-F363-448C-BDBE-F0DEBF12A67F}">
      <dgm:prSet phldrT="[Texto]"/>
      <dgm:spPr/>
      <dgm:t>
        <a:bodyPr/>
        <a:lstStyle/>
        <a:p>
          <a:r>
            <a:rPr lang="es-AR" dirty="0"/>
            <a:t>Estado nutricional</a:t>
          </a:r>
        </a:p>
        <a:p>
          <a:r>
            <a:rPr lang="es-AR" dirty="0"/>
            <a:t>Polimorfismo</a:t>
          </a:r>
        </a:p>
      </dgm:t>
    </dgm:pt>
    <dgm:pt modelId="{B0E7B461-B70C-479A-8E18-B2A73A2E13FE}" type="parTrans" cxnId="{5129766F-B206-4B87-B6F9-06F49432C4B0}">
      <dgm:prSet/>
      <dgm:spPr/>
      <dgm:t>
        <a:bodyPr/>
        <a:lstStyle/>
        <a:p>
          <a:endParaRPr lang="es-AR"/>
        </a:p>
      </dgm:t>
    </dgm:pt>
    <dgm:pt modelId="{C2A83FDD-60CF-45CA-B3FC-A160F1D87E27}" type="sibTrans" cxnId="{5129766F-B206-4B87-B6F9-06F49432C4B0}">
      <dgm:prSet/>
      <dgm:spPr/>
      <dgm:t>
        <a:bodyPr/>
        <a:lstStyle/>
        <a:p>
          <a:endParaRPr lang="es-AR"/>
        </a:p>
      </dgm:t>
    </dgm:pt>
    <dgm:pt modelId="{11A9A50C-855C-41A5-A54B-ECC501D74F06}">
      <dgm:prSet phldrT="[Texto]"/>
      <dgm:spPr/>
      <dgm:t>
        <a:bodyPr/>
        <a:lstStyle/>
        <a:p>
          <a:r>
            <a:rPr lang="es-AR" dirty="0"/>
            <a:t>Dependen del medio ambiente</a:t>
          </a:r>
        </a:p>
      </dgm:t>
    </dgm:pt>
    <dgm:pt modelId="{75E3AB0B-8CEB-4E9D-9D0E-28C8518E49ED}" type="parTrans" cxnId="{E154E036-9F6E-46D0-9526-4FD7D4C8C268}">
      <dgm:prSet/>
      <dgm:spPr/>
      <dgm:t>
        <a:bodyPr/>
        <a:lstStyle/>
        <a:p>
          <a:endParaRPr lang="es-AR"/>
        </a:p>
      </dgm:t>
    </dgm:pt>
    <dgm:pt modelId="{B51478ED-AC1D-4B9F-B3B1-6BFDB75A5599}" type="sibTrans" cxnId="{E154E036-9F6E-46D0-9526-4FD7D4C8C268}">
      <dgm:prSet/>
      <dgm:spPr/>
      <dgm:t>
        <a:bodyPr/>
        <a:lstStyle/>
        <a:p>
          <a:endParaRPr lang="es-AR"/>
        </a:p>
      </dgm:t>
    </dgm:pt>
    <dgm:pt modelId="{E63A6952-E25F-43E6-9AD8-F007EA82EA6C}">
      <dgm:prSet phldrT="[Texto]"/>
      <dgm:spPr/>
      <dgm:t>
        <a:bodyPr/>
        <a:lstStyle/>
        <a:p>
          <a:r>
            <a:rPr lang="es-AR" dirty="0"/>
            <a:t>Temperatura</a:t>
          </a:r>
        </a:p>
        <a:p>
          <a:r>
            <a:rPr lang="es-AR" dirty="0"/>
            <a:t>Humedad</a:t>
          </a:r>
        </a:p>
      </dgm:t>
    </dgm:pt>
    <dgm:pt modelId="{AB96DBD5-CD84-4E7F-93CC-71F40FE21915}" type="parTrans" cxnId="{6D18F055-8646-495F-A102-CEE0514E1005}">
      <dgm:prSet/>
      <dgm:spPr/>
      <dgm:t>
        <a:bodyPr/>
        <a:lstStyle/>
        <a:p>
          <a:endParaRPr lang="es-AR"/>
        </a:p>
      </dgm:t>
    </dgm:pt>
    <dgm:pt modelId="{72931387-3C8C-4107-8E63-78AE0E1750F0}" type="sibTrans" cxnId="{6D18F055-8646-495F-A102-CEE0514E1005}">
      <dgm:prSet/>
      <dgm:spPr/>
      <dgm:t>
        <a:bodyPr/>
        <a:lstStyle/>
        <a:p>
          <a:endParaRPr lang="es-AR"/>
        </a:p>
      </dgm:t>
    </dgm:pt>
    <dgm:pt modelId="{ABA63B30-DAE9-4473-8B85-40D90F4CDF5D}">
      <dgm:prSet phldrT="[Texto]"/>
      <dgm:spPr/>
      <dgm:t>
        <a:bodyPr/>
        <a:lstStyle/>
        <a:p>
          <a:r>
            <a:rPr lang="es-AR" dirty="0"/>
            <a:t>Hora del día</a:t>
          </a:r>
        </a:p>
        <a:p>
          <a:r>
            <a:rPr lang="es-AR" dirty="0"/>
            <a:t>Administración de vs agentes</a:t>
          </a:r>
        </a:p>
      </dgm:t>
    </dgm:pt>
    <dgm:pt modelId="{2F76D653-80AC-4E8B-A8FD-658E007A73FB}" type="parTrans" cxnId="{8BE39ED5-1ECB-4F70-9E2D-6B4900D6B53C}">
      <dgm:prSet/>
      <dgm:spPr/>
      <dgm:t>
        <a:bodyPr/>
        <a:lstStyle/>
        <a:p>
          <a:endParaRPr lang="es-AR"/>
        </a:p>
      </dgm:t>
    </dgm:pt>
    <dgm:pt modelId="{9D612F10-FF58-4869-BF58-7D00DE160ECC}" type="sibTrans" cxnId="{8BE39ED5-1ECB-4F70-9E2D-6B4900D6B53C}">
      <dgm:prSet/>
      <dgm:spPr/>
      <dgm:t>
        <a:bodyPr/>
        <a:lstStyle/>
        <a:p>
          <a:endParaRPr lang="es-AR"/>
        </a:p>
      </dgm:t>
    </dgm:pt>
    <dgm:pt modelId="{946CE1E7-8DE3-4FAA-BD30-4E55A0E0426D}" type="pres">
      <dgm:prSet presAssocID="{477FE1FD-5208-4A97-9ECA-04946B67EB1C}" presName="theList" presStyleCnt="0">
        <dgm:presLayoutVars>
          <dgm:dir/>
          <dgm:animLvl val="lvl"/>
          <dgm:resizeHandles val="exact"/>
        </dgm:presLayoutVars>
      </dgm:prSet>
      <dgm:spPr/>
    </dgm:pt>
    <dgm:pt modelId="{2ABE1102-E023-43DC-9A4B-0F001663796E}" type="pres">
      <dgm:prSet presAssocID="{6E89B72E-1B51-4E5F-91DA-C51422F39464}" presName="compNode" presStyleCnt="0"/>
      <dgm:spPr/>
    </dgm:pt>
    <dgm:pt modelId="{CB49E3DC-EAE0-4AB7-83F0-B69AE3BC3D49}" type="pres">
      <dgm:prSet presAssocID="{6E89B72E-1B51-4E5F-91DA-C51422F39464}" presName="aNode" presStyleLbl="bgShp" presStyleIdx="0" presStyleCnt="3"/>
      <dgm:spPr/>
    </dgm:pt>
    <dgm:pt modelId="{5F898FE7-FD97-4FD9-A811-BD73CD0528A6}" type="pres">
      <dgm:prSet presAssocID="{6E89B72E-1B51-4E5F-91DA-C51422F39464}" presName="textNode" presStyleLbl="bgShp" presStyleIdx="0" presStyleCnt="3"/>
      <dgm:spPr/>
    </dgm:pt>
    <dgm:pt modelId="{32EA1DEB-3700-439D-BFA5-0CAB07F1D86A}" type="pres">
      <dgm:prSet presAssocID="{6E89B72E-1B51-4E5F-91DA-C51422F39464}" presName="compChildNode" presStyleCnt="0"/>
      <dgm:spPr/>
    </dgm:pt>
    <dgm:pt modelId="{34EEFC22-86BA-4650-95FB-AA3F531074A7}" type="pres">
      <dgm:prSet presAssocID="{6E89B72E-1B51-4E5F-91DA-C51422F39464}" presName="theInnerList" presStyleCnt="0"/>
      <dgm:spPr/>
    </dgm:pt>
    <dgm:pt modelId="{E70830BB-AFBE-4E07-BE35-BA6CC4A41FEE}" type="pres">
      <dgm:prSet presAssocID="{3AB0D479-459A-43FB-AACB-3A94B943039B}" presName="childNode" presStyleLbl="node1" presStyleIdx="0" presStyleCnt="6">
        <dgm:presLayoutVars>
          <dgm:bulletEnabled val="1"/>
        </dgm:presLayoutVars>
      </dgm:prSet>
      <dgm:spPr/>
    </dgm:pt>
    <dgm:pt modelId="{031FB981-31AA-4334-BF89-BD8832E09218}" type="pres">
      <dgm:prSet presAssocID="{3AB0D479-459A-43FB-AACB-3A94B943039B}" presName="aSpace2" presStyleCnt="0"/>
      <dgm:spPr/>
    </dgm:pt>
    <dgm:pt modelId="{81D28961-BD82-4621-85D4-4B85DAC7B932}" type="pres">
      <dgm:prSet presAssocID="{792DA540-BA82-426F-8C7D-5EF67272B505}" presName="childNode" presStyleLbl="node1" presStyleIdx="1" presStyleCnt="6">
        <dgm:presLayoutVars>
          <dgm:bulletEnabled val="1"/>
        </dgm:presLayoutVars>
      </dgm:prSet>
      <dgm:spPr/>
    </dgm:pt>
    <dgm:pt modelId="{7F9DCD33-DEBD-40AE-B6FC-ABA8B7834F89}" type="pres">
      <dgm:prSet presAssocID="{6E89B72E-1B51-4E5F-91DA-C51422F39464}" presName="aSpace" presStyleCnt="0"/>
      <dgm:spPr/>
    </dgm:pt>
    <dgm:pt modelId="{B71ACD82-CFD6-4948-8609-0C5A40760163}" type="pres">
      <dgm:prSet presAssocID="{A6D30DB8-A37B-43E7-9C90-4C2654404861}" presName="compNode" presStyleCnt="0"/>
      <dgm:spPr/>
    </dgm:pt>
    <dgm:pt modelId="{515D6FC1-54D8-48DF-8DEA-6ED59EF1D4AD}" type="pres">
      <dgm:prSet presAssocID="{A6D30DB8-A37B-43E7-9C90-4C2654404861}" presName="aNode" presStyleLbl="bgShp" presStyleIdx="1" presStyleCnt="3"/>
      <dgm:spPr/>
    </dgm:pt>
    <dgm:pt modelId="{50C59170-8B44-45AC-B5E6-9B5E90C85605}" type="pres">
      <dgm:prSet presAssocID="{A6D30DB8-A37B-43E7-9C90-4C2654404861}" presName="textNode" presStyleLbl="bgShp" presStyleIdx="1" presStyleCnt="3"/>
      <dgm:spPr/>
    </dgm:pt>
    <dgm:pt modelId="{EAABF939-0497-4E3D-837E-DF8A72D32E3C}" type="pres">
      <dgm:prSet presAssocID="{A6D30DB8-A37B-43E7-9C90-4C2654404861}" presName="compChildNode" presStyleCnt="0"/>
      <dgm:spPr/>
    </dgm:pt>
    <dgm:pt modelId="{ECF42069-A555-45B7-947E-7892B4082F28}" type="pres">
      <dgm:prSet presAssocID="{A6D30DB8-A37B-43E7-9C90-4C2654404861}" presName="theInnerList" presStyleCnt="0"/>
      <dgm:spPr/>
    </dgm:pt>
    <dgm:pt modelId="{5322D5FA-A7AF-4E86-A35A-8354093964EB}" type="pres">
      <dgm:prSet presAssocID="{42CE6001-4138-4F2C-AAA0-74EDF41E7378}" presName="childNode" presStyleLbl="node1" presStyleIdx="2" presStyleCnt="6">
        <dgm:presLayoutVars>
          <dgm:bulletEnabled val="1"/>
        </dgm:presLayoutVars>
      </dgm:prSet>
      <dgm:spPr/>
    </dgm:pt>
    <dgm:pt modelId="{13AD484A-6A4A-4129-AA9A-DBB36913B76E}" type="pres">
      <dgm:prSet presAssocID="{42CE6001-4138-4F2C-AAA0-74EDF41E7378}" presName="aSpace2" presStyleCnt="0"/>
      <dgm:spPr/>
    </dgm:pt>
    <dgm:pt modelId="{775904C0-C283-45B1-A522-93D9EF8B6860}" type="pres">
      <dgm:prSet presAssocID="{F3B9E60D-F363-448C-BDBE-F0DEBF12A67F}" presName="childNode" presStyleLbl="node1" presStyleIdx="3" presStyleCnt="6">
        <dgm:presLayoutVars>
          <dgm:bulletEnabled val="1"/>
        </dgm:presLayoutVars>
      </dgm:prSet>
      <dgm:spPr/>
    </dgm:pt>
    <dgm:pt modelId="{8481D677-51BA-4774-862D-2979E3053FFF}" type="pres">
      <dgm:prSet presAssocID="{A6D30DB8-A37B-43E7-9C90-4C2654404861}" presName="aSpace" presStyleCnt="0"/>
      <dgm:spPr/>
    </dgm:pt>
    <dgm:pt modelId="{E61045AE-340F-4BA3-81B7-3DD3C95C8EA2}" type="pres">
      <dgm:prSet presAssocID="{11A9A50C-855C-41A5-A54B-ECC501D74F06}" presName="compNode" presStyleCnt="0"/>
      <dgm:spPr/>
    </dgm:pt>
    <dgm:pt modelId="{A98D9BE5-5280-42F7-8773-F7D436A237F1}" type="pres">
      <dgm:prSet presAssocID="{11A9A50C-855C-41A5-A54B-ECC501D74F06}" presName="aNode" presStyleLbl="bgShp" presStyleIdx="2" presStyleCnt="3"/>
      <dgm:spPr/>
    </dgm:pt>
    <dgm:pt modelId="{C3347A6C-447B-467F-B339-6BD1DCB69CD5}" type="pres">
      <dgm:prSet presAssocID="{11A9A50C-855C-41A5-A54B-ECC501D74F06}" presName="textNode" presStyleLbl="bgShp" presStyleIdx="2" presStyleCnt="3"/>
      <dgm:spPr/>
    </dgm:pt>
    <dgm:pt modelId="{CBBB0C23-2FBE-4802-BD9B-1FA5F01A69EA}" type="pres">
      <dgm:prSet presAssocID="{11A9A50C-855C-41A5-A54B-ECC501D74F06}" presName="compChildNode" presStyleCnt="0"/>
      <dgm:spPr/>
    </dgm:pt>
    <dgm:pt modelId="{FB4A576E-C624-427E-A4C1-5C6CBA2F0BDF}" type="pres">
      <dgm:prSet presAssocID="{11A9A50C-855C-41A5-A54B-ECC501D74F06}" presName="theInnerList" presStyleCnt="0"/>
      <dgm:spPr/>
    </dgm:pt>
    <dgm:pt modelId="{285124A4-B9DE-476D-8553-BF60A6C8DBF0}" type="pres">
      <dgm:prSet presAssocID="{E63A6952-E25F-43E6-9AD8-F007EA82EA6C}" presName="childNode" presStyleLbl="node1" presStyleIdx="4" presStyleCnt="6">
        <dgm:presLayoutVars>
          <dgm:bulletEnabled val="1"/>
        </dgm:presLayoutVars>
      </dgm:prSet>
      <dgm:spPr/>
    </dgm:pt>
    <dgm:pt modelId="{ADD0BD8F-CA28-42D9-949C-F61906E5194C}" type="pres">
      <dgm:prSet presAssocID="{E63A6952-E25F-43E6-9AD8-F007EA82EA6C}" presName="aSpace2" presStyleCnt="0"/>
      <dgm:spPr/>
    </dgm:pt>
    <dgm:pt modelId="{63D7D43B-9B46-44C8-9F85-9F4668EEE3EB}" type="pres">
      <dgm:prSet presAssocID="{ABA63B30-DAE9-4473-8B85-40D90F4CDF5D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9B95B108-D148-4EB1-9C14-5C9AB4B9FDE8}" srcId="{477FE1FD-5208-4A97-9ECA-04946B67EB1C}" destId="{6E89B72E-1B51-4E5F-91DA-C51422F39464}" srcOrd="0" destOrd="0" parTransId="{BAC13D27-8AC9-4B62-9786-5CBA3112B7F5}" sibTransId="{7309F304-32D4-480B-BE78-D061D82BBA4B}"/>
    <dgm:cxn modelId="{B458120C-83C8-47F5-BFEB-02B75639037B}" type="presOf" srcId="{3AB0D479-459A-43FB-AACB-3A94B943039B}" destId="{E70830BB-AFBE-4E07-BE35-BA6CC4A41FEE}" srcOrd="0" destOrd="0" presId="urn:microsoft.com/office/officeart/2005/8/layout/lProcess2"/>
    <dgm:cxn modelId="{11147E13-A987-49A9-82F8-40B83300AFE4}" srcId="{6E89B72E-1B51-4E5F-91DA-C51422F39464}" destId="{792DA540-BA82-426F-8C7D-5EF67272B505}" srcOrd="1" destOrd="0" parTransId="{F99F3835-5257-4AF2-ABE2-ADAAB3C5F084}" sibTransId="{F336BBB9-CCD7-431C-A658-2381BB3D29D6}"/>
    <dgm:cxn modelId="{5159F114-8607-4EDC-BE95-871CC7DF58C5}" type="presOf" srcId="{ABA63B30-DAE9-4473-8B85-40D90F4CDF5D}" destId="{63D7D43B-9B46-44C8-9F85-9F4668EEE3EB}" srcOrd="0" destOrd="0" presId="urn:microsoft.com/office/officeart/2005/8/layout/lProcess2"/>
    <dgm:cxn modelId="{2B3B652C-58B5-4FB6-83DB-27A2AACAD709}" srcId="{A6D30DB8-A37B-43E7-9C90-4C2654404861}" destId="{42CE6001-4138-4F2C-AAA0-74EDF41E7378}" srcOrd="0" destOrd="0" parTransId="{A7B91D9F-EDEF-47F1-9069-8E59FDE76E64}" sibTransId="{6A6D5760-995C-4341-A846-FA1896BD86EA}"/>
    <dgm:cxn modelId="{E154E036-9F6E-46D0-9526-4FD7D4C8C268}" srcId="{477FE1FD-5208-4A97-9ECA-04946B67EB1C}" destId="{11A9A50C-855C-41A5-A54B-ECC501D74F06}" srcOrd="2" destOrd="0" parTransId="{75E3AB0B-8CEB-4E9D-9D0E-28C8518E49ED}" sibTransId="{B51478ED-AC1D-4B9F-B3B1-6BFDB75A5599}"/>
    <dgm:cxn modelId="{67B91739-C9D2-4117-982A-3BD6DA644850}" type="presOf" srcId="{477FE1FD-5208-4A97-9ECA-04946B67EB1C}" destId="{946CE1E7-8DE3-4FAA-BD30-4E55A0E0426D}" srcOrd="0" destOrd="0" presId="urn:microsoft.com/office/officeart/2005/8/layout/lProcess2"/>
    <dgm:cxn modelId="{42A30746-3975-46B1-A9DC-3652815C011B}" type="presOf" srcId="{E63A6952-E25F-43E6-9AD8-F007EA82EA6C}" destId="{285124A4-B9DE-476D-8553-BF60A6C8DBF0}" srcOrd="0" destOrd="0" presId="urn:microsoft.com/office/officeart/2005/8/layout/lProcess2"/>
    <dgm:cxn modelId="{5129766F-B206-4B87-B6F9-06F49432C4B0}" srcId="{A6D30DB8-A37B-43E7-9C90-4C2654404861}" destId="{F3B9E60D-F363-448C-BDBE-F0DEBF12A67F}" srcOrd="1" destOrd="0" parTransId="{B0E7B461-B70C-479A-8E18-B2A73A2E13FE}" sibTransId="{C2A83FDD-60CF-45CA-B3FC-A160F1D87E27}"/>
    <dgm:cxn modelId="{119C8973-CC26-40EF-8AAD-4C6FBCEB75C2}" type="presOf" srcId="{11A9A50C-855C-41A5-A54B-ECC501D74F06}" destId="{C3347A6C-447B-467F-B339-6BD1DCB69CD5}" srcOrd="1" destOrd="0" presId="urn:microsoft.com/office/officeart/2005/8/layout/lProcess2"/>
    <dgm:cxn modelId="{6B526D55-39CA-4A51-A093-F76E2B10B72F}" type="presOf" srcId="{6E89B72E-1B51-4E5F-91DA-C51422F39464}" destId="{CB49E3DC-EAE0-4AB7-83F0-B69AE3BC3D49}" srcOrd="0" destOrd="0" presId="urn:microsoft.com/office/officeart/2005/8/layout/lProcess2"/>
    <dgm:cxn modelId="{6D18F055-8646-495F-A102-CEE0514E1005}" srcId="{11A9A50C-855C-41A5-A54B-ECC501D74F06}" destId="{E63A6952-E25F-43E6-9AD8-F007EA82EA6C}" srcOrd="0" destOrd="0" parTransId="{AB96DBD5-CD84-4E7F-93CC-71F40FE21915}" sibTransId="{72931387-3C8C-4107-8E63-78AE0E1750F0}"/>
    <dgm:cxn modelId="{01000280-3BFB-45BE-994A-9C0D7CADEDDF}" type="presOf" srcId="{F3B9E60D-F363-448C-BDBE-F0DEBF12A67F}" destId="{775904C0-C283-45B1-A522-93D9EF8B6860}" srcOrd="0" destOrd="0" presId="urn:microsoft.com/office/officeart/2005/8/layout/lProcess2"/>
    <dgm:cxn modelId="{19473192-2A6C-4216-B0FE-886DF3A03348}" srcId="{6E89B72E-1B51-4E5F-91DA-C51422F39464}" destId="{3AB0D479-459A-43FB-AACB-3A94B943039B}" srcOrd="0" destOrd="0" parTransId="{192760E8-3970-439C-AA78-8627B6B720F3}" sibTransId="{9CBB23A9-4557-430F-91CE-2E0609EB6990}"/>
    <dgm:cxn modelId="{DA0E1198-F2D7-4860-9EDA-387B412A0638}" type="presOf" srcId="{A6D30DB8-A37B-43E7-9C90-4C2654404861}" destId="{515D6FC1-54D8-48DF-8DEA-6ED59EF1D4AD}" srcOrd="0" destOrd="0" presId="urn:microsoft.com/office/officeart/2005/8/layout/lProcess2"/>
    <dgm:cxn modelId="{9DFCBBB5-55D6-445C-A0E8-D1409DD5CE4B}" type="presOf" srcId="{A6D30DB8-A37B-43E7-9C90-4C2654404861}" destId="{50C59170-8B44-45AC-B5E6-9B5E90C85605}" srcOrd="1" destOrd="0" presId="urn:microsoft.com/office/officeart/2005/8/layout/lProcess2"/>
    <dgm:cxn modelId="{A2EE15B8-F83B-437A-B270-AA849BECE9EF}" srcId="{477FE1FD-5208-4A97-9ECA-04946B67EB1C}" destId="{A6D30DB8-A37B-43E7-9C90-4C2654404861}" srcOrd="1" destOrd="0" parTransId="{3966E5F0-B067-4271-AD9D-A9DB4C146105}" sibTransId="{915E77ED-A5A0-4DED-AEE8-F03A9DCD5F88}"/>
    <dgm:cxn modelId="{DE5BD1BD-26FB-4A27-A4C4-6AF55C6178E5}" type="presOf" srcId="{42CE6001-4138-4F2C-AAA0-74EDF41E7378}" destId="{5322D5FA-A7AF-4E86-A35A-8354093964EB}" srcOrd="0" destOrd="0" presId="urn:microsoft.com/office/officeart/2005/8/layout/lProcess2"/>
    <dgm:cxn modelId="{80DB53BF-9D36-4322-98C1-DE284A443FA0}" type="presOf" srcId="{792DA540-BA82-426F-8C7D-5EF67272B505}" destId="{81D28961-BD82-4621-85D4-4B85DAC7B932}" srcOrd="0" destOrd="0" presId="urn:microsoft.com/office/officeart/2005/8/layout/lProcess2"/>
    <dgm:cxn modelId="{C9740ED2-9B8A-4B49-BC44-80BAD8BEF3B2}" type="presOf" srcId="{6E89B72E-1B51-4E5F-91DA-C51422F39464}" destId="{5F898FE7-FD97-4FD9-A811-BD73CD0528A6}" srcOrd="1" destOrd="0" presId="urn:microsoft.com/office/officeart/2005/8/layout/lProcess2"/>
    <dgm:cxn modelId="{8BE39ED5-1ECB-4F70-9E2D-6B4900D6B53C}" srcId="{11A9A50C-855C-41A5-A54B-ECC501D74F06}" destId="{ABA63B30-DAE9-4473-8B85-40D90F4CDF5D}" srcOrd="1" destOrd="0" parTransId="{2F76D653-80AC-4E8B-A8FD-658E007A73FB}" sibTransId="{9D612F10-FF58-4869-BF58-7D00DE160ECC}"/>
    <dgm:cxn modelId="{58860DED-203E-4A42-9546-6767546C33FD}" type="presOf" srcId="{11A9A50C-855C-41A5-A54B-ECC501D74F06}" destId="{A98D9BE5-5280-42F7-8773-F7D436A237F1}" srcOrd="0" destOrd="0" presId="urn:microsoft.com/office/officeart/2005/8/layout/lProcess2"/>
    <dgm:cxn modelId="{3B7BBB33-C59E-4DE9-AAB7-61EB730ACF26}" type="presParOf" srcId="{946CE1E7-8DE3-4FAA-BD30-4E55A0E0426D}" destId="{2ABE1102-E023-43DC-9A4B-0F001663796E}" srcOrd="0" destOrd="0" presId="urn:microsoft.com/office/officeart/2005/8/layout/lProcess2"/>
    <dgm:cxn modelId="{907D158E-4D5F-4973-9F60-6D3C143E0F2A}" type="presParOf" srcId="{2ABE1102-E023-43DC-9A4B-0F001663796E}" destId="{CB49E3DC-EAE0-4AB7-83F0-B69AE3BC3D49}" srcOrd="0" destOrd="0" presId="urn:microsoft.com/office/officeart/2005/8/layout/lProcess2"/>
    <dgm:cxn modelId="{6C92A72A-424F-43F1-8A7A-35530F2E9FE4}" type="presParOf" srcId="{2ABE1102-E023-43DC-9A4B-0F001663796E}" destId="{5F898FE7-FD97-4FD9-A811-BD73CD0528A6}" srcOrd="1" destOrd="0" presId="urn:microsoft.com/office/officeart/2005/8/layout/lProcess2"/>
    <dgm:cxn modelId="{9B77A4CF-5F3C-4AF7-969B-D56FC9DECE04}" type="presParOf" srcId="{2ABE1102-E023-43DC-9A4B-0F001663796E}" destId="{32EA1DEB-3700-439D-BFA5-0CAB07F1D86A}" srcOrd="2" destOrd="0" presId="urn:microsoft.com/office/officeart/2005/8/layout/lProcess2"/>
    <dgm:cxn modelId="{93A3BC61-80F5-480B-99AF-F4D8254A8246}" type="presParOf" srcId="{32EA1DEB-3700-439D-BFA5-0CAB07F1D86A}" destId="{34EEFC22-86BA-4650-95FB-AA3F531074A7}" srcOrd="0" destOrd="0" presId="urn:microsoft.com/office/officeart/2005/8/layout/lProcess2"/>
    <dgm:cxn modelId="{820FE7B0-D657-4077-8189-D589259B03C7}" type="presParOf" srcId="{34EEFC22-86BA-4650-95FB-AA3F531074A7}" destId="{E70830BB-AFBE-4E07-BE35-BA6CC4A41FEE}" srcOrd="0" destOrd="0" presId="urn:microsoft.com/office/officeart/2005/8/layout/lProcess2"/>
    <dgm:cxn modelId="{2B42578E-CF70-431A-B7D3-A180E542FCFA}" type="presParOf" srcId="{34EEFC22-86BA-4650-95FB-AA3F531074A7}" destId="{031FB981-31AA-4334-BF89-BD8832E09218}" srcOrd="1" destOrd="0" presId="urn:microsoft.com/office/officeart/2005/8/layout/lProcess2"/>
    <dgm:cxn modelId="{8225E996-FEC0-4E7E-B705-B35A55003840}" type="presParOf" srcId="{34EEFC22-86BA-4650-95FB-AA3F531074A7}" destId="{81D28961-BD82-4621-85D4-4B85DAC7B932}" srcOrd="2" destOrd="0" presId="urn:microsoft.com/office/officeart/2005/8/layout/lProcess2"/>
    <dgm:cxn modelId="{8FA67150-54F3-4F8D-B9B0-990DD5F1ECB3}" type="presParOf" srcId="{946CE1E7-8DE3-4FAA-BD30-4E55A0E0426D}" destId="{7F9DCD33-DEBD-40AE-B6FC-ABA8B7834F89}" srcOrd="1" destOrd="0" presId="urn:microsoft.com/office/officeart/2005/8/layout/lProcess2"/>
    <dgm:cxn modelId="{4F317E58-D8AA-4253-BF18-C66EA34FB5F9}" type="presParOf" srcId="{946CE1E7-8DE3-4FAA-BD30-4E55A0E0426D}" destId="{B71ACD82-CFD6-4948-8609-0C5A40760163}" srcOrd="2" destOrd="0" presId="urn:microsoft.com/office/officeart/2005/8/layout/lProcess2"/>
    <dgm:cxn modelId="{5AA37F67-DCCB-4270-BB36-78CB2FA3BA03}" type="presParOf" srcId="{B71ACD82-CFD6-4948-8609-0C5A40760163}" destId="{515D6FC1-54D8-48DF-8DEA-6ED59EF1D4AD}" srcOrd="0" destOrd="0" presId="urn:microsoft.com/office/officeart/2005/8/layout/lProcess2"/>
    <dgm:cxn modelId="{291480B8-86CF-4EC9-B94B-080AA6D866B2}" type="presParOf" srcId="{B71ACD82-CFD6-4948-8609-0C5A40760163}" destId="{50C59170-8B44-45AC-B5E6-9B5E90C85605}" srcOrd="1" destOrd="0" presId="urn:microsoft.com/office/officeart/2005/8/layout/lProcess2"/>
    <dgm:cxn modelId="{70A5F339-415A-49F7-8CDA-EC15F89984BC}" type="presParOf" srcId="{B71ACD82-CFD6-4948-8609-0C5A40760163}" destId="{EAABF939-0497-4E3D-837E-DF8A72D32E3C}" srcOrd="2" destOrd="0" presId="urn:microsoft.com/office/officeart/2005/8/layout/lProcess2"/>
    <dgm:cxn modelId="{FDCE2B22-B3D3-4787-84A6-310718CBED42}" type="presParOf" srcId="{EAABF939-0497-4E3D-837E-DF8A72D32E3C}" destId="{ECF42069-A555-45B7-947E-7892B4082F28}" srcOrd="0" destOrd="0" presId="urn:microsoft.com/office/officeart/2005/8/layout/lProcess2"/>
    <dgm:cxn modelId="{C26D90C1-A0C7-4DF8-81AB-CD0C8210402B}" type="presParOf" srcId="{ECF42069-A555-45B7-947E-7892B4082F28}" destId="{5322D5FA-A7AF-4E86-A35A-8354093964EB}" srcOrd="0" destOrd="0" presId="urn:microsoft.com/office/officeart/2005/8/layout/lProcess2"/>
    <dgm:cxn modelId="{37855B5B-3C1D-4691-A1CC-1185BB3D7D56}" type="presParOf" srcId="{ECF42069-A555-45B7-947E-7892B4082F28}" destId="{13AD484A-6A4A-4129-AA9A-DBB36913B76E}" srcOrd="1" destOrd="0" presId="urn:microsoft.com/office/officeart/2005/8/layout/lProcess2"/>
    <dgm:cxn modelId="{00742D5F-8A24-40B7-A56C-F05D5CBE05C5}" type="presParOf" srcId="{ECF42069-A555-45B7-947E-7892B4082F28}" destId="{775904C0-C283-45B1-A522-93D9EF8B6860}" srcOrd="2" destOrd="0" presId="urn:microsoft.com/office/officeart/2005/8/layout/lProcess2"/>
    <dgm:cxn modelId="{D4F38114-4309-43D5-B612-2862911B976D}" type="presParOf" srcId="{946CE1E7-8DE3-4FAA-BD30-4E55A0E0426D}" destId="{8481D677-51BA-4774-862D-2979E3053FFF}" srcOrd="3" destOrd="0" presId="urn:microsoft.com/office/officeart/2005/8/layout/lProcess2"/>
    <dgm:cxn modelId="{1919A46A-F7D1-4A10-9889-5125F495FA86}" type="presParOf" srcId="{946CE1E7-8DE3-4FAA-BD30-4E55A0E0426D}" destId="{E61045AE-340F-4BA3-81B7-3DD3C95C8EA2}" srcOrd="4" destOrd="0" presId="urn:microsoft.com/office/officeart/2005/8/layout/lProcess2"/>
    <dgm:cxn modelId="{512B82D5-E974-48AA-AE1D-68F95C121DD9}" type="presParOf" srcId="{E61045AE-340F-4BA3-81B7-3DD3C95C8EA2}" destId="{A98D9BE5-5280-42F7-8773-F7D436A237F1}" srcOrd="0" destOrd="0" presId="urn:microsoft.com/office/officeart/2005/8/layout/lProcess2"/>
    <dgm:cxn modelId="{72EF3B6F-F95F-4D5C-81A8-C777A70DE8F9}" type="presParOf" srcId="{E61045AE-340F-4BA3-81B7-3DD3C95C8EA2}" destId="{C3347A6C-447B-467F-B339-6BD1DCB69CD5}" srcOrd="1" destOrd="0" presId="urn:microsoft.com/office/officeart/2005/8/layout/lProcess2"/>
    <dgm:cxn modelId="{7A61575C-64E7-4A7B-94C1-9B2657E13432}" type="presParOf" srcId="{E61045AE-340F-4BA3-81B7-3DD3C95C8EA2}" destId="{CBBB0C23-2FBE-4802-BD9B-1FA5F01A69EA}" srcOrd="2" destOrd="0" presId="urn:microsoft.com/office/officeart/2005/8/layout/lProcess2"/>
    <dgm:cxn modelId="{C47BC662-DE89-44EC-B5BB-06F3F87F0368}" type="presParOf" srcId="{CBBB0C23-2FBE-4802-BD9B-1FA5F01A69EA}" destId="{FB4A576E-C624-427E-A4C1-5C6CBA2F0BDF}" srcOrd="0" destOrd="0" presId="urn:microsoft.com/office/officeart/2005/8/layout/lProcess2"/>
    <dgm:cxn modelId="{1055982D-B649-41B1-A2FB-568FE1289DE4}" type="presParOf" srcId="{FB4A576E-C624-427E-A4C1-5C6CBA2F0BDF}" destId="{285124A4-B9DE-476D-8553-BF60A6C8DBF0}" srcOrd="0" destOrd="0" presId="urn:microsoft.com/office/officeart/2005/8/layout/lProcess2"/>
    <dgm:cxn modelId="{173A77A5-8F4D-453E-BFCE-4BE6963F430D}" type="presParOf" srcId="{FB4A576E-C624-427E-A4C1-5C6CBA2F0BDF}" destId="{ADD0BD8F-CA28-42D9-949C-F61906E5194C}" srcOrd="1" destOrd="0" presId="urn:microsoft.com/office/officeart/2005/8/layout/lProcess2"/>
    <dgm:cxn modelId="{1045EE53-4276-492C-AE8A-CDF1AB804789}" type="presParOf" srcId="{FB4A576E-C624-427E-A4C1-5C6CBA2F0BDF}" destId="{63D7D43B-9B46-44C8-9F85-9F4668EEE3E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F8A42-9C1F-4355-AE35-FF0E85390E3B}">
      <dsp:nvSpPr>
        <dsp:cNvPr id="0" name=""/>
        <dsp:cNvSpPr/>
      </dsp:nvSpPr>
      <dsp:spPr>
        <a:xfrm>
          <a:off x="1122977" y="3166"/>
          <a:ext cx="1442774" cy="7213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Según grado de toxicidad </a:t>
          </a:r>
        </a:p>
      </dsp:txBody>
      <dsp:txXfrm>
        <a:off x="1144106" y="24295"/>
        <a:ext cx="1400516" cy="679129"/>
      </dsp:txXfrm>
    </dsp:sp>
    <dsp:sp modelId="{88CDDE02-C41D-4028-B98B-2F50998FE67D}">
      <dsp:nvSpPr>
        <dsp:cNvPr id="0" name=""/>
        <dsp:cNvSpPr/>
      </dsp:nvSpPr>
      <dsp:spPr>
        <a:xfrm>
          <a:off x="1267255" y="724554"/>
          <a:ext cx="144277" cy="541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040"/>
              </a:lnTo>
              <a:lnTo>
                <a:pt x="144277" y="5410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1F04E-7BDA-4543-923D-044F7A961313}">
      <dsp:nvSpPr>
        <dsp:cNvPr id="0" name=""/>
        <dsp:cNvSpPr/>
      </dsp:nvSpPr>
      <dsp:spPr>
        <a:xfrm>
          <a:off x="1411532" y="904901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Grado I</a:t>
          </a:r>
        </a:p>
      </dsp:txBody>
      <dsp:txXfrm>
        <a:off x="1432661" y="926030"/>
        <a:ext cx="1111961" cy="679129"/>
      </dsp:txXfrm>
    </dsp:sp>
    <dsp:sp modelId="{C1F7FEFE-5A1B-49BE-998C-50013E62E61A}">
      <dsp:nvSpPr>
        <dsp:cNvPr id="0" name=""/>
        <dsp:cNvSpPr/>
      </dsp:nvSpPr>
      <dsp:spPr>
        <a:xfrm>
          <a:off x="1267255" y="724554"/>
          <a:ext cx="144277" cy="1442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2774"/>
              </a:lnTo>
              <a:lnTo>
                <a:pt x="144277" y="144277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441AC-301E-4709-A33F-C0D8F4DA77BB}">
      <dsp:nvSpPr>
        <dsp:cNvPr id="0" name=""/>
        <dsp:cNvSpPr/>
      </dsp:nvSpPr>
      <dsp:spPr>
        <a:xfrm>
          <a:off x="1411532" y="1806635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299462"/>
              <a:satOff val="-5996"/>
              <a:lumOff val="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Grado II</a:t>
          </a:r>
        </a:p>
      </dsp:txBody>
      <dsp:txXfrm>
        <a:off x="1432661" y="1827764"/>
        <a:ext cx="1111961" cy="679129"/>
      </dsp:txXfrm>
    </dsp:sp>
    <dsp:sp modelId="{F12558FE-9383-48B0-ABBE-2DF8280A6BC4}">
      <dsp:nvSpPr>
        <dsp:cNvPr id="0" name=""/>
        <dsp:cNvSpPr/>
      </dsp:nvSpPr>
      <dsp:spPr>
        <a:xfrm>
          <a:off x="1267255" y="724554"/>
          <a:ext cx="144277" cy="2344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509"/>
              </a:lnTo>
              <a:lnTo>
                <a:pt x="144277" y="234450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0D6BC1-70CB-4C08-A744-DD33C617C5CF}">
      <dsp:nvSpPr>
        <dsp:cNvPr id="0" name=""/>
        <dsp:cNvSpPr/>
      </dsp:nvSpPr>
      <dsp:spPr>
        <a:xfrm>
          <a:off x="1411532" y="2708369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598923"/>
              <a:satOff val="-11992"/>
              <a:lumOff val="4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Grado III</a:t>
          </a:r>
        </a:p>
      </dsp:txBody>
      <dsp:txXfrm>
        <a:off x="1432661" y="2729498"/>
        <a:ext cx="1111961" cy="679129"/>
      </dsp:txXfrm>
    </dsp:sp>
    <dsp:sp modelId="{F296C556-43C6-4C99-BCDB-EBB065B43A37}">
      <dsp:nvSpPr>
        <dsp:cNvPr id="0" name=""/>
        <dsp:cNvSpPr/>
      </dsp:nvSpPr>
      <dsp:spPr>
        <a:xfrm>
          <a:off x="1267255" y="724554"/>
          <a:ext cx="144277" cy="3246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43"/>
              </a:lnTo>
              <a:lnTo>
                <a:pt x="144277" y="324624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3710F2-233B-4164-96FD-C0DD1C97D750}">
      <dsp:nvSpPr>
        <dsp:cNvPr id="0" name=""/>
        <dsp:cNvSpPr/>
      </dsp:nvSpPr>
      <dsp:spPr>
        <a:xfrm>
          <a:off x="1411532" y="3610104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898385"/>
              <a:satOff val="-17988"/>
              <a:lumOff val="6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Grado IV</a:t>
          </a:r>
        </a:p>
      </dsp:txBody>
      <dsp:txXfrm>
        <a:off x="1432661" y="3631233"/>
        <a:ext cx="1111961" cy="679129"/>
      </dsp:txXfrm>
    </dsp:sp>
    <dsp:sp modelId="{9B4E6113-A396-43E8-8796-3CE662710000}">
      <dsp:nvSpPr>
        <dsp:cNvPr id="0" name=""/>
        <dsp:cNvSpPr/>
      </dsp:nvSpPr>
      <dsp:spPr>
        <a:xfrm>
          <a:off x="2926446" y="3166"/>
          <a:ext cx="1442774" cy="721387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Según acción</a:t>
          </a:r>
        </a:p>
      </dsp:txBody>
      <dsp:txXfrm>
        <a:off x="2947575" y="24295"/>
        <a:ext cx="1400516" cy="679129"/>
      </dsp:txXfrm>
    </dsp:sp>
    <dsp:sp modelId="{88B443AA-CA8B-4E50-84E1-1030806A9B8B}">
      <dsp:nvSpPr>
        <dsp:cNvPr id="0" name=""/>
        <dsp:cNvSpPr/>
      </dsp:nvSpPr>
      <dsp:spPr>
        <a:xfrm>
          <a:off x="3070723" y="724554"/>
          <a:ext cx="144277" cy="541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040"/>
              </a:lnTo>
              <a:lnTo>
                <a:pt x="144277" y="5410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5C58B-F6E1-4B6C-A33F-1FF3945AA970}">
      <dsp:nvSpPr>
        <dsp:cNvPr id="0" name=""/>
        <dsp:cNvSpPr/>
      </dsp:nvSpPr>
      <dsp:spPr>
        <a:xfrm>
          <a:off x="3215001" y="904901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Insecticidas</a:t>
          </a:r>
        </a:p>
      </dsp:txBody>
      <dsp:txXfrm>
        <a:off x="3236130" y="926030"/>
        <a:ext cx="1111961" cy="679129"/>
      </dsp:txXfrm>
    </dsp:sp>
    <dsp:sp modelId="{4E6CD55D-92F6-419B-9492-0A54E86BFF19}">
      <dsp:nvSpPr>
        <dsp:cNvPr id="0" name=""/>
        <dsp:cNvSpPr/>
      </dsp:nvSpPr>
      <dsp:spPr>
        <a:xfrm>
          <a:off x="3070723" y="724554"/>
          <a:ext cx="144277" cy="1442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2774"/>
              </a:lnTo>
              <a:lnTo>
                <a:pt x="144277" y="144277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B8FD6-3828-426E-8F4E-7A6BA87450A8}">
      <dsp:nvSpPr>
        <dsp:cNvPr id="0" name=""/>
        <dsp:cNvSpPr/>
      </dsp:nvSpPr>
      <dsp:spPr>
        <a:xfrm>
          <a:off x="3215001" y="1806635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497308"/>
              <a:satOff val="-29980"/>
              <a:lumOff val="11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Herbicidas</a:t>
          </a:r>
        </a:p>
      </dsp:txBody>
      <dsp:txXfrm>
        <a:off x="3236130" y="1827764"/>
        <a:ext cx="1111961" cy="679129"/>
      </dsp:txXfrm>
    </dsp:sp>
    <dsp:sp modelId="{4B4E7317-A11F-4A27-9622-479DE50284C6}">
      <dsp:nvSpPr>
        <dsp:cNvPr id="0" name=""/>
        <dsp:cNvSpPr/>
      </dsp:nvSpPr>
      <dsp:spPr>
        <a:xfrm>
          <a:off x="3070723" y="724554"/>
          <a:ext cx="144277" cy="2344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509"/>
              </a:lnTo>
              <a:lnTo>
                <a:pt x="144277" y="234450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667AA-16D3-4D32-89B0-9D1E6DA8D4E8}">
      <dsp:nvSpPr>
        <dsp:cNvPr id="0" name=""/>
        <dsp:cNvSpPr/>
      </dsp:nvSpPr>
      <dsp:spPr>
        <a:xfrm>
          <a:off x="3215001" y="2708369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796769"/>
              <a:satOff val="-35976"/>
              <a:lumOff val="13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Funguicidas</a:t>
          </a:r>
        </a:p>
      </dsp:txBody>
      <dsp:txXfrm>
        <a:off x="3236130" y="2729498"/>
        <a:ext cx="1111961" cy="679129"/>
      </dsp:txXfrm>
    </dsp:sp>
    <dsp:sp modelId="{C34217F4-269B-4FB7-835A-D3C5C07F5CE8}">
      <dsp:nvSpPr>
        <dsp:cNvPr id="0" name=""/>
        <dsp:cNvSpPr/>
      </dsp:nvSpPr>
      <dsp:spPr>
        <a:xfrm>
          <a:off x="3070723" y="724554"/>
          <a:ext cx="144277" cy="3246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43"/>
              </a:lnTo>
              <a:lnTo>
                <a:pt x="144277" y="324624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77CACA-1BE7-43A5-A2DA-9C5D4E0FFB62}">
      <dsp:nvSpPr>
        <dsp:cNvPr id="0" name=""/>
        <dsp:cNvSpPr/>
      </dsp:nvSpPr>
      <dsp:spPr>
        <a:xfrm>
          <a:off x="3215001" y="3610104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096231"/>
              <a:satOff val="-41972"/>
              <a:lumOff val="15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Rodenticidas</a:t>
          </a:r>
        </a:p>
      </dsp:txBody>
      <dsp:txXfrm>
        <a:off x="3236130" y="3631233"/>
        <a:ext cx="1111961" cy="679129"/>
      </dsp:txXfrm>
    </dsp:sp>
    <dsp:sp modelId="{D817B0E9-1FFA-4A40-BED6-F73D72584E6D}">
      <dsp:nvSpPr>
        <dsp:cNvPr id="0" name=""/>
        <dsp:cNvSpPr/>
      </dsp:nvSpPr>
      <dsp:spPr>
        <a:xfrm>
          <a:off x="3070723" y="724554"/>
          <a:ext cx="144277" cy="4147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7977"/>
              </a:lnTo>
              <a:lnTo>
                <a:pt x="144277" y="4147977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B69EE-0421-4F6A-8513-6F9D27A4C816}">
      <dsp:nvSpPr>
        <dsp:cNvPr id="0" name=""/>
        <dsp:cNvSpPr/>
      </dsp:nvSpPr>
      <dsp:spPr>
        <a:xfrm>
          <a:off x="3215001" y="4511838"/>
          <a:ext cx="1154219" cy="721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500" kern="1200" dirty="0"/>
            <a:t>Acaricidas</a:t>
          </a:r>
        </a:p>
      </dsp:txBody>
      <dsp:txXfrm>
        <a:off x="3236130" y="4532967"/>
        <a:ext cx="1111961" cy="679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9E3DC-EAE0-4AB7-83F0-B69AE3BC3D49}">
      <dsp:nvSpPr>
        <dsp:cNvPr id="0" name=""/>
        <dsp:cNvSpPr/>
      </dsp:nvSpPr>
      <dsp:spPr>
        <a:xfrm>
          <a:off x="935" y="0"/>
          <a:ext cx="2432683" cy="4706471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Dependen de la sustancia</a:t>
          </a:r>
        </a:p>
      </dsp:txBody>
      <dsp:txXfrm>
        <a:off x="935" y="0"/>
        <a:ext cx="2432683" cy="1411941"/>
      </dsp:txXfrm>
    </dsp:sp>
    <dsp:sp modelId="{E70830BB-AFBE-4E07-BE35-BA6CC4A41FEE}">
      <dsp:nvSpPr>
        <dsp:cNvPr id="0" name=""/>
        <dsp:cNvSpPr/>
      </dsp:nvSpPr>
      <dsp:spPr>
        <a:xfrm>
          <a:off x="244203" y="1413320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Estructura química</a:t>
          </a:r>
        </a:p>
      </dsp:txBody>
      <dsp:txXfrm>
        <a:off x="285766" y="1454883"/>
        <a:ext cx="1863020" cy="1335939"/>
      </dsp:txXfrm>
    </dsp:sp>
    <dsp:sp modelId="{81D28961-BD82-4621-85D4-4B85DAC7B932}">
      <dsp:nvSpPr>
        <dsp:cNvPr id="0" name=""/>
        <dsp:cNvSpPr/>
      </dsp:nvSpPr>
      <dsp:spPr>
        <a:xfrm>
          <a:off x="244203" y="3050703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Mezcla</a:t>
          </a:r>
        </a:p>
      </dsp:txBody>
      <dsp:txXfrm>
        <a:off x="285766" y="3092266"/>
        <a:ext cx="1863020" cy="1335939"/>
      </dsp:txXfrm>
    </dsp:sp>
    <dsp:sp modelId="{515D6FC1-54D8-48DF-8DEA-6ED59EF1D4AD}">
      <dsp:nvSpPr>
        <dsp:cNvPr id="0" name=""/>
        <dsp:cNvSpPr/>
      </dsp:nvSpPr>
      <dsp:spPr>
        <a:xfrm>
          <a:off x="2616070" y="0"/>
          <a:ext cx="2432683" cy="4706471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Dependen del individuo</a:t>
          </a:r>
        </a:p>
      </dsp:txBody>
      <dsp:txXfrm>
        <a:off x="2616070" y="0"/>
        <a:ext cx="2432683" cy="1411941"/>
      </dsp:txXfrm>
    </dsp:sp>
    <dsp:sp modelId="{5322D5FA-A7AF-4E86-A35A-8354093964EB}">
      <dsp:nvSpPr>
        <dsp:cNvPr id="0" name=""/>
        <dsp:cNvSpPr/>
      </dsp:nvSpPr>
      <dsp:spPr>
        <a:xfrm>
          <a:off x="2859338" y="1413320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Sexo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Edad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Enfermedades</a:t>
          </a:r>
        </a:p>
      </dsp:txBody>
      <dsp:txXfrm>
        <a:off x="2900901" y="1454883"/>
        <a:ext cx="1863020" cy="1335939"/>
      </dsp:txXfrm>
    </dsp:sp>
    <dsp:sp modelId="{775904C0-C283-45B1-A522-93D9EF8B6860}">
      <dsp:nvSpPr>
        <dsp:cNvPr id="0" name=""/>
        <dsp:cNvSpPr/>
      </dsp:nvSpPr>
      <dsp:spPr>
        <a:xfrm>
          <a:off x="2859338" y="3050703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Estado nutricional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Polimorfismo</a:t>
          </a:r>
        </a:p>
      </dsp:txBody>
      <dsp:txXfrm>
        <a:off x="2900901" y="3092266"/>
        <a:ext cx="1863020" cy="1335939"/>
      </dsp:txXfrm>
    </dsp:sp>
    <dsp:sp modelId="{A98D9BE5-5280-42F7-8773-F7D436A237F1}">
      <dsp:nvSpPr>
        <dsp:cNvPr id="0" name=""/>
        <dsp:cNvSpPr/>
      </dsp:nvSpPr>
      <dsp:spPr>
        <a:xfrm>
          <a:off x="5231204" y="0"/>
          <a:ext cx="2432683" cy="4706471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Dependen del medio ambiente</a:t>
          </a:r>
        </a:p>
      </dsp:txBody>
      <dsp:txXfrm>
        <a:off x="5231204" y="0"/>
        <a:ext cx="2432683" cy="1411941"/>
      </dsp:txXfrm>
    </dsp:sp>
    <dsp:sp modelId="{285124A4-B9DE-476D-8553-BF60A6C8DBF0}">
      <dsp:nvSpPr>
        <dsp:cNvPr id="0" name=""/>
        <dsp:cNvSpPr/>
      </dsp:nvSpPr>
      <dsp:spPr>
        <a:xfrm>
          <a:off x="5474473" y="1413320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Temperatura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Humedad</a:t>
          </a:r>
        </a:p>
      </dsp:txBody>
      <dsp:txXfrm>
        <a:off x="5516036" y="1454883"/>
        <a:ext cx="1863020" cy="1335939"/>
      </dsp:txXfrm>
    </dsp:sp>
    <dsp:sp modelId="{63D7D43B-9B46-44C8-9F85-9F4668EEE3EB}">
      <dsp:nvSpPr>
        <dsp:cNvPr id="0" name=""/>
        <dsp:cNvSpPr/>
      </dsp:nvSpPr>
      <dsp:spPr>
        <a:xfrm>
          <a:off x="5474473" y="3050703"/>
          <a:ext cx="1946146" cy="1419065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Hora del día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 dirty="0"/>
            <a:t>Administración de vs agentes</a:t>
          </a:r>
        </a:p>
      </dsp:txBody>
      <dsp:txXfrm>
        <a:off x="5516036" y="3092266"/>
        <a:ext cx="1863020" cy="1335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94908-0FBA-4E18-9B0A-DD04C7D9008C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E9B95-5D34-4EF7-9EE6-3D41D0F483F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7524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/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4A4033-AB8B-49CA-865B-293F82B7BAE4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66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E76701-24AF-4061-803C-28C0408DE97A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30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41087D-25BA-40ED-AC26-2D577165EDDE}" type="slidenum">
              <a:rPr lang="es-ES" smtClean="0"/>
              <a:pPr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546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b004a6656_4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8" name="Google Shape;128;g4b004a6656_4_295:notes"/>
          <p:cNvSpPr txBox="1">
            <a:spLocks noGrp="1"/>
          </p:cNvSpPr>
          <p:nvPr>
            <p:ph type="body" idx="1"/>
          </p:nvPr>
        </p:nvSpPr>
        <p:spPr>
          <a:xfrm>
            <a:off x="679451" y="4777552"/>
            <a:ext cx="5438700" cy="3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just" rtl="0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endParaRPr dirty="0"/>
          </a:p>
        </p:txBody>
      </p:sp>
      <p:sp>
        <p:nvSpPr>
          <p:cNvPr id="129" name="Google Shape;129;g4b004a6656_4_295:notes"/>
          <p:cNvSpPr txBox="1">
            <a:spLocks noGrp="1"/>
          </p:cNvSpPr>
          <p:nvPr>
            <p:ph type="sldNum" idx="12"/>
          </p:nvPr>
        </p:nvSpPr>
        <p:spPr>
          <a:xfrm>
            <a:off x="3849688" y="9429671"/>
            <a:ext cx="29463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72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L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2A2014-7216-4B3E-93D9-FBF4F70BAA13}" type="slidenum">
              <a:rPr lang="es-ES" smtClean="0"/>
              <a:pPr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331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b004a6656_4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8" name="Google Shape;128;g4b004a6656_4_295:notes"/>
          <p:cNvSpPr txBox="1">
            <a:spLocks noGrp="1"/>
          </p:cNvSpPr>
          <p:nvPr>
            <p:ph type="body" idx="1"/>
          </p:nvPr>
        </p:nvSpPr>
        <p:spPr>
          <a:xfrm>
            <a:off x="679451" y="4777552"/>
            <a:ext cx="5438700" cy="3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just" rtl="0">
              <a:spcBef>
                <a:spcPts val="36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Noto Sans Symbols"/>
              <a:buNone/>
            </a:pPr>
            <a:endParaRPr dirty="0"/>
          </a:p>
        </p:txBody>
      </p:sp>
      <p:sp>
        <p:nvSpPr>
          <p:cNvPr id="129" name="Google Shape;129;g4b004a6656_4_295:notes"/>
          <p:cNvSpPr txBox="1">
            <a:spLocks noGrp="1"/>
          </p:cNvSpPr>
          <p:nvPr>
            <p:ph type="sldNum" idx="12"/>
          </p:nvPr>
        </p:nvSpPr>
        <p:spPr>
          <a:xfrm>
            <a:off x="3849688" y="9429671"/>
            <a:ext cx="29463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7628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A1A8F6C-9D96-4F4A-8701-5491FD9F567E}" type="slidenum">
              <a:rPr lang="es-MX" altLang="es-PE" sz="1200" smtClean="0">
                <a:solidFill>
                  <a:srgbClr val="000000"/>
                </a:solidFill>
                <a:ea typeface="Microsoft YaHei" panose="020B0503020204020204" pitchFamily="34" charset="-122"/>
              </a:rPr>
              <a:pPr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72</a:t>
            </a:fld>
            <a:endParaRPr lang="es-MX" altLang="es-PE" sz="120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/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PE"/>
          </a:p>
        </p:txBody>
      </p:sp>
    </p:spTree>
    <p:extLst>
      <p:ext uri="{BB962C8B-B14F-4D97-AF65-F5344CB8AC3E}">
        <p14:creationId xmlns:p14="http://schemas.microsoft.com/office/powerpoint/2010/main" val="380669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E666F50C-3DF6-47C1-A884-D5A9D8EDE57A}" type="slidenum">
              <a:rPr lang="es-MX" altLang="es-PE" sz="1200" smtClean="0">
                <a:solidFill>
                  <a:srgbClr val="000000"/>
                </a:solidFill>
                <a:ea typeface="Microsoft YaHei" panose="020B0503020204020204" pitchFamily="34" charset="-122"/>
              </a:rPr>
              <a:pPr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75</a:t>
            </a:fld>
            <a:endParaRPr lang="es-MX" altLang="es-PE" sz="120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/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MX" altLang="es-PE"/>
          </a:p>
        </p:txBody>
      </p:sp>
    </p:spTree>
    <p:extLst>
      <p:ext uri="{BB962C8B-B14F-4D97-AF65-F5344CB8AC3E}">
        <p14:creationId xmlns:p14="http://schemas.microsoft.com/office/powerpoint/2010/main" val="296262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8179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8250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62119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513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6786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9335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6905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7726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77983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9042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08321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39616" y="1316766"/>
            <a:ext cx="921702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653408" y="2218994"/>
            <a:ext cx="9217024" cy="3994316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498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5CEA4-6CD2-4DC1-8ECB-639490D643A5}" type="datetimeFigureOut">
              <a:rPr lang="es-PE" smtClean="0"/>
              <a:t>30/05/2025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E669-3AA7-420F-B563-B6321DB2C40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5403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16.emf"/><Relationship Id="rId3" Type="http://schemas.openxmlformats.org/officeDocument/2006/relationships/image" Target="../media/image11.wmf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2.bin"/><Relationship Id="rId2" Type="http://schemas.openxmlformats.org/officeDocument/2006/relationships/oleObject" Target="../embeddings/oleObject2.bin"/><Relationship Id="rId16" Type="http://schemas.openxmlformats.org/officeDocument/2006/relationships/image" Target="../media/image15.emf"/><Relationship Id="rId20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3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3.wmf"/><Relationship Id="rId1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1.png"/><Relationship Id="rId5" Type="http://schemas.openxmlformats.org/officeDocument/2006/relationships/image" Target="../media/image34.png"/><Relationship Id="rId10" Type="http://schemas.openxmlformats.org/officeDocument/2006/relationships/image" Target="../media/image40.jpeg"/><Relationship Id="rId4" Type="http://schemas.openxmlformats.org/officeDocument/2006/relationships/image" Target="../media/image38.png"/><Relationship Id="rId9" Type="http://schemas.openxmlformats.org/officeDocument/2006/relationships/hyperlink" Target="http://cache.spreadshirt.net/users/1000/1/motives/1_241448_huge.jp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17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1761" r="1849" b="57253"/>
          <a:stretch/>
        </p:blipFill>
        <p:spPr>
          <a:xfrm>
            <a:off x="386862" y="342900"/>
            <a:ext cx="11517923" cy="515229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859823" y="5864469"/>
            <a:ext cx="65790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3200" dirty="0"/>
              <a:t>Dra. María del Carmen Gastañaga Ruiz</a:t>
            </a:r>
          </a:p>
          <a:p>
            <a:r>
              <a:rPr lang="es-PE" dirty="0"/>
              <a:t>cgastana@hotmail.com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4486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52092" y="3314700"/>
            <a:ext cx="3991798" cy="1107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s-PE" sz="6600" dirty="0"/>
              <a:t>Plaguicidas</a:t>
            </a:r>
          </a:p>
        </p:txBody>
      </p:sp>
    </p:spTree>
    <p:extLst>
      <p:ext uri="{BB962C8B-B14F-4D97-AF65-F5344CB8AC3E}">
        <p14:creationId xmlns:p14="http://schemas.microsoft.com/office/powerpoint/2010/main" val="338156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32398" y="1286688"/>
            <a:ext cx="4073784" cy="46237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3156" dirty="0"/>
              <a:t>14% de la producción agrícola mundial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156" dirty="0"/>
              <a:t>23% de las exportaciones mundiales de productos agrícolas y pesqueros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3156" dirty="0"/>
              <a:t>Producción agrícola en rápido crecimiento en últimas décadas: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3156" dirty="0"/>
              <a:t>Uso extensivo de plaguicidas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3156" dirty="0"/>
              <a:t>Uso limitado de EPP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3156" dirty="0"/>
              <a:t>La falta o inadecuada implementación de regulaciones relacionadas con el uso de plaguicidas </a:t>
            </a:r>
          </a:p>
          <a:p>
            <a:pPr>
              <a:buFont typeface="Wingdings" panose="05000000000000000000" pitchFamily="2" charset="2"/>
              <a:buChar char="Ø"/>
            </a:pPr>
            <a:endParaRPr lang="es-PE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6917339" y="1286688"/>
            <a:ext cx="4468601" cy="4623792"/>
          </a:xfrm>
          <a:solidFill>
            <a:srgbClr val="FFFF00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Intoxicaciones agudas. Causa importante de morbilidad y mortalidad entre los agricultores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dirty="0"/>
              <a:t>Exposiciones crónicas, múltiples usos, aplicación directa o en campos tratados: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Para fines agrícolas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 err="1"/>
              <a:t>Contro</a:t>
            </a:r>
            <a:r>
              <a:rPr lang="es-ES" dirty="0"/>
              <a:t> de ETV (Dengue, Malaria)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Mezcla de plaguicidas como insecticidas y herbicidas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OF y C relacionados con efectos crónicos: deterioro de la función </a:t>
            </a:r>
            <a:r>
              <a:rPr lang="es-ES" dirty="0" err="1"/>
              <a:t>neuro</a:t>
            </a:r>
            <a:r>
              <a:rPr lang="es-ES" dirty="0"/>
              <a:t>-conductual, problemas respiratorios, Obesidad y Diabetes</a:t>
            </a:r>
          </a:p>
          <a:p>
            <a:pPr>
              <a:buFont typeface="Wingdings" panose="05000000000000000000" pitchFamily="2" charset="2"/>
              <a:buChar char="v"/>
            </a:pPr>
            <a:endParaRPr lang="es-PE" dirty="0"/>
          </a:p>
        </p:txBody>
      </p:sp>
      <p:sp>
        <p:nvSpPr>
          <p:cNvPr id="6" name="Flecha derecha 5"/>
          <p:cNvSpPr/>
          <p:nvPr/>
        </p:nvSpPr>
        <p:spPr>
          <a:xfrm>
            <a:off x="5529293" y="3359369"/>
            <a:ext cx="1064934" cy="52749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959"/>
          </a:p>
        </p:txBody>
      </p:sp>
      <p:pic>
        <p:nvPicPr>
          <p:cNvPr id="27650" name="Picture 2" descr="OPS busca fortalecer la preparación y respuesta a futuras pandemias por  virus respiratorios en América Latina y el Caribe -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440" y="78573"/>
            <a:ext cx="1676235" cy="120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560130" y="427791"/>
            <a:ext cx="2767539" cy="7623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4354" b="1" dirty="0"/>
              <a:t>Región LAC</a:t>
            </a:r>
            <a:endParaRPr lang="es-PE" sz="4354" b="1" dirty="0"/>
          </a:p>
        </p:txBody>
      </p:sp>
    </p:spTree>
    <p:extLst>
      <p:ext uri="{BB962C8B-B14F-4D97-AF65-F5344CB8AC3E}">
        <p14:creationId xmlns:p14="http://schemas.microsoft.com/office/powerpoint/2010/main" val="165384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6836" y="558746"/>
            <a:ext cx="4269164" cy="771586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s-ES" sz="3918" b="1" dirty="0">
                <a:latin typeface="Arial" panose="020B0604020202020204" pitchFamily="34" charset="0"/>
                <a:cs typeface="Arial" panose="020B0604020202020204" pitchFamily="34" charset="0"/>
              </a:rPr>
              <a:t>Normativa Peruana</a:t>
            </a:r>
            <a:endParaRPr lang="es-PE" sz="391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CFBDEA-54BD-4446-A301-DB072D34877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42246" y="1647415"/>
            <a:ext cx="9521891" cy="2455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PE" sz="1959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MARCO JURÍDICO NACIONAL DE PLAGUICIDAS AGRICOLAS </a:t>
            </a:r>
          </a:p>
          <a:p>
            <a:endParaRPr lang="es-PE" sz="1959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35414" lvl="1" indent="0" algn="just">
              <a:buNone/>
            </a:pPr>
            <a:r>
              <a:rPr lang="es-ES" sz="1959" dirty="0">
                <a:solidFill>
                  <a:srgbClr val="000000"/>
                </a:solidFill>
              </a:rPr>
              <a:t>De acuerdo a la ley 30190 y D.S. 001 – 2015 MINAGRI, la autoridad Nacional en Sanidad Agraria es competente para establecer, regular, conducir, supervisar y fiscalizar el registro de plaguicidas de uso agrícola así como la fabricación, formulación, importación exportación, envasado, distribución, experimentación comercialización almacenamiento, y otras actividades relacionadas al ciclo de vida de los plaguicidas de uso agrícola. </a:t>
            </a:r>
            <a:endParaRPr lang="es-PE" sz="1959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0753F47-3638-4DBB-BE78-0958B79AA4C7}"/>
              </a:ext>
            </a:extLst>
          </p:cNvPr>
          <p:cNvSpPr txBox="1"/>
          <p:nvPr/>
        </p:nvSpPr>
        <p:spPr>
          <a:xfrm>
            <a:off x="1743705" y="4405492"/>
            <a:ext cx="8918974" cy="159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59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</a:rPr>
              <a:t>AUTORIZACIÓN SANITARIA DE DESINFECTANTES Y PLAGUICIDAS DE USO DOMÉSTICO O EN SALUD PÚBLICA</a:t>
            </a:r>
          </a:p>
          <a:p>
            <a:pPr algn="ctr"/>
            <a:endParaRPr lang="es-ES" sz="1959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</a:endParaRPr>
          </a:p>
          <a:p>
            <a:pPr algn="just"/>
            <a:r>
              <a:rPr lang="es-ES" sz="1959" dirty="0"/>
              <a:t>Ley General de Salud, Ley </a:t>
            </a:r>
            <a:r>
              <a:rPr lang="es-ES" sz="1959" dirty="0" err="1"/>
              <a:t>N°</a:t>
            </a:r>
            <a:r>
              <a:rPr lang="es-ES" sz="1959" dirty="0"/>
              <a:t> 26842 Art. 96/97 (20.07.97)</a:t>
            </a:r>
            <a:br>
              <a:rPr lang="es-ES" sz="1959" dirty="0"/>
            </a:br>
            <a:r>
              <a:rPr lang="es-ES" sz="1959" dirty="0"/>
              <a:t>Reglamento de Organización y Funciones del Ministerio de Salud, D.S. N° 008-2017-SA</a:t>
            </a:r>
          </a:p>
        </p:txBody>
      </p:sp>
    </p:spTree>
    <p:extLst>
      <p:ext uri="{BB962C8B-B14F-4D97-AF65-F5344CB8AC3E}">
        <p14:creationId xmlns:p14="http://schemas.microsoft.com/office/powerpoint/2010/main" val="302297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954734" y="881258"/>
          <a:ext cx="9168546" cy="515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House" r:id="rId2" imgW="9693038" imgH="7736634" progId="CorelPhotoHouse.Documento">
                  <p:embed/>
                </p:oleObj>
              </mc:Choice>
              <mc:Fallback>
                <p:oleObj name="PhotoHouse" r:id="rId2" imgW="9693038" imgH="7736634" progId="CorelPhotoHouse.Documento">
                  <p:embed/>
                  <p:pic>
                    <p:nvPicPr>
                      <p:cNvPr id="15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734" y="881258"/>
                        <a:ext cx="9168546" cy="51569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201106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52DE2-927C-4B63-B6CF-28025C62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353" y="1884786"/>
            <a:ext cx="2958353" cy="600636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AR" dirty="0">
                <a:latin typeface="+mn-lt"/>
              </a:rPr>
              <a:t>Definiciones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0482E3-CA60-4998-88F9-32388AE5C39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94073" y="1175483"/>
            <a:ext cx="3827369" cy="482230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s-AR" sz="5442" b="1" dirty="0"/>
              <a:t>PLAGA:</a:t>
            </a:r>
          </a:p>
          <a:p>
            <a:pPr algn="just"/>
            <a:r>
              <a:rPr lang="es-AR" sz="5442" dirty="0"/>
              <a:t>Cualquier tipo de organismo que, por su densidad de población, perjudica los cultivos, la salud, los bienes o el ambiente del hombre</a:t>
            </a:r>
          </a:p>
          <a:p>
            <a:pPr algn="just"/>
            <a:endParaRPr lang="es-AR" sz="5442" dirty="0"/>
          </a:p>
          <a:p>
            <a:pPr marL="0" indent="0" algn="just">
              <a:buNone/>
            </a:pPr>
            <a:r>
              <a:rPr lang="es-AR" sz="5442" b="1" dirty="0"/>
              <a:t>PLAGUICIDAS:</a:t>
            </a:r>
          </a:p>
          <a:p>
            <a:pPr algn="just"/>
            <a:r>
              <a:rPr lang="es-AR" sz="5442" dirty="0"/>
              <a:t>Son químicos destinados a destruir plagas de todo tipo</a:t>
            </a:r>
          </a:p>
          <a:p>
            <a:pPr algn="just"/>
            <a:endParaRPr lang="es-AR" sz="5442" dirty="0"/>
          </a:p>
          <a:p>
            <a:pPr marL="0" indent="0" algn="just">
              <a:buNone/>
            </a:pPr>
            <a:r>
              <a:rPr lang="es-AR" sz="5442" b="1" dirty="0"/>
              <a:t>AGROQUIMICOS:</a:t>
            </a:r>
          </a:p>
          <a:p>
            <a:pPr algn="just"/>
            <a:r>
              <a:rPr lang="es-AR" sz="5442" dirty="0"/>
              <a:t>Comprende a los plaguicidas, los productos veterinarios, fertilizantes y otras sustancias químicas.</a:t>
            </a: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0E5EDA-C4FC-473F-BD92-03136B457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74" y="2902405"/>
            <a:ext cx="2997908" cy="295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1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D7837-DE9A-42C6-BE93-402EAFE0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118" y="1546412"/>
            <a:ext cx="3137647" cy="600636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AR" dirty="0">
                <a:latin typeface="+mn-lt"/>
              </a:rPr>
              <a:t>Clasificación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E8109014-CD10-4E7E-A2A7-2D3673AB2D42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4558418" y="703286"/>
          <a:ext cx="5977904" cy="569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22BCFC92-6E29-4FD8-82E8-1AC8D317A0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9118" y="2234351"/>
            <a:ext cx="3234253" cy="323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4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4251E-BA3D-4878-90A2-0BFD623D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425" y="3160060"/>
            <a:ext cx="2662518" cy="1256238"/>
          </a:xfrm>
          <a:ln w="28575">
            <a:solidFill>
              <a:srgbClr val="FF0000"/>
            </a:solidFill>
          </a:ln>
        </p:spPr>
        <p:txBody>
          <a:bodyPr vert="horz" wrap="square" lIns="88751" tIns="44376" rIns="88751" bIns="44376" rtlCol="0" anchor="b">
            <a:normAutofit/>
          </a:bodyPr>
          <a:lstStyle/>
          <a:p>
            <a:pPr algn="ctr"/>
            <a:r>
              <a:rPr lang="en-US" sz="3785" dirty="0"/>
              <a:t>Clasificación OMS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C6564A-EF61-41C2-AA41-C39260D8F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111" y="1344706"/>
            <a:ext cx="4770596" cy="524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9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AC943-7B57-4364-A88E-D4CDF66A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357" y="777001"/>
            <a:ext cx="6154930" cy="613739"/>
          </a:xfrm>
          <a:ln w="28575">
            <a:solidFill>
              <a:srgbClr val="FF0000"/>
            </a:solidFill>
          </a:ln>
        </p:spPr>
        <p:txBody>
          <a:bodyPr/>
          <a:lstStyle/>
          <a:p>
            <a:r>
              <a:rPr lang="es-AR" sz="3177" dirty="0">
                <a:latin typeface="+mn-lt"/>
              </a:rPr>
              <a:t>Factores que modifican la toxicidad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0DD3431-C634-4D08-964C-587FDFA62351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2196353" y="1949824"/>
          <a:ext cx="7664824" cy="4706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722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92002-DC95-4998-972A-0BBE05E1C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607" y="1222254"/>
            <a:ext cx="5450016" cy="624735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AR" dirty="0">
                <a:latin typeface="+mn-lt"/>
              </a:rPr>
              <a:t>Usos de los plaguicidas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66098E-0950-4E4D-A9DF-88E8702B5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5" y="2084295"/>
            <a:ext cx="7266344" cy="455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92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250B5-DB25-4F26-A5AF-96C718F1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107" y="605118"/>
            <a:ext cx="6867187" cy="941294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es-AR" sz="3483" dirty="0">
                <a:latin typeface="+mn-lt"/>
              </a:rPr>
              <a:t>Principales grupos de trabajadores </a:t>
            </a:r>
            <a:br>
              <a:rPr lang="es-AR" sz="3483" dirty="0">
                <a:latin typeface="+mn-lt"/>
              </a:rPr>
            </a:br>
            <a:r>
              <a:rPr lang="es-AR" sz="3483" dirty="0">
                <a:latin typeface="+mn-lt"/>
              </a:rPr>
              <a:t>expuestos a plaguicidas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413840-6105-42DE-B40A-C1A613A5CA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72" r="9955"/>
          <a:stretch/>
        </p:blipFill>
        <p:spPr>
          <a:xfrm>
            <a:off x="2391825" y="1874107"/>
            <a:ext cx="3214945" cy="45541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E771631-FF85-4ABF-9459-F99C10247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672" y="1877939"/>
            <a:ext cx="3213050" cy="455034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BC873CF-B44F-435F-A25B-813857F7FFB5}"/>
              </a:ext>
            </a:extLst>
          </p:cNvPr>
          <p:cNvSpPr/>
          <p:nvPr/>
        </p:nvSpPr>
        <p:spPr>
          <a:xfrm>
            <a:off x="2811165" y="3079550"/>
            <a:ext cx="2376263" cy="2725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135" dirty="0">
              <a:solidFill>
                <a:schemeClr val="tx1"/>
              </a:solidFill>
            </a:endParaRP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Fabricación de plaguicidas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Transportistas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Cargadores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Distribuidores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Bodegueros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Expendedores</a:t>
            </a:r>
          </a:p>
          <a:p>
            <a:pPr algn="ctr"/>
            <a:endParaRPr lang="es-AR" sz="1747" dirty="0"/>
          </a:p>
          <a:p>
            <a:pPr algn="ctr"/>
            <a:endParaRPr lang="es-AR" sz="1747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E75B8DF-D27E-426E-ABD7-482FAF537E91}"/>
              </a:ext>
            </a:extLst>
          </p:cNvPr>
          <p:cNvSpPr/>
          <p:nvPr/>
        </p:nvSpPr>
        <p:spPr>
          <a:xfrm>
            <a:off x="6724064" y="3102277"/>
            <a:ext cx="2376263" cy="2725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135" b="1" dirty="0">
                <a:solidFill>
                  <a:schemeClr val="tx1"/>
                </a:solidFill>
              </a:rPr>
              <a:t>Campesinos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Aplicadores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Trabajadores de invernaderos</a:t>
            </a:r>
          </a:p>
          <a:p>
            <a:pPr algn="ctr"/>
            <a:r>
              <a:rPr lang="es-AR" sz="2135" b="1" dirty="0">
                <a:solidFill>
                  <a:schemeClr val="tx1"/>
                </a:solidFill>
              </a:rPr>
              <a:t>Amas de casa</a:t>
            </a:r>
          </a:p>
          <a:p>
            <a:pPr algn="ctr"/>
            <a:endParaRPr lang="es-AR" sz="1747" dirty="0"/>
          </a:p>
          <a:p>
            <a:pPr algn="ctr"/>
            <a:endParaRPr lang="es-AR" sz="1747" dirty="0"/>
          </a:p>
        </p:txBody>
      </p:sp>
    </p:spTree>
    <p:extLst>
      <p:ext uri="{BB962C8B-B14F-4D97-AF65-F5344CB8AC3E}">
        <p14:creationId xmlns:p14="http://schemas.microsoft.com/office/powerpoint/2010/main" val="2082561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7"/>
          <p:cNvSpPr>
            <a:spLocks noChangeArrowheads="1"/>
          </p:cNvSpPr>
          <p:nvPr/>
        </p:nvSpPr>
        <p:spPr bwMode="auto">
          <a:xfrm>
            <a:off x="2027786" y="689702"/>
            <a:ext cx="9150598" cy="73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523" tIns="38572" rIns="78523" bIns="38572" anchor="ctr"/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3124" b="1" dirty="0">
                <a:latin typeface="Bookman Old Style" pitchFamily="18" charset="0"/>
              </a:rPr>
              <a:t>¿</a:t>
            </a:r>
            <a:r>
              <a:rPr lang="ca-ES" altLang="es-PE" sz="3124" b="1" dirty="0" err="1">
                <a:latin typeface="Bookman Old Style" pitchFamily="18" charset="0"/>
              </a:rPr>
              <a:t>Cómo</a:t>
            </a:r>
            <a:r>
              <a:rPr lang="ca-ES" altLang="es-PE" sz="3124" b="1" dirty="0">
                <a:latin typeface="Bookman Old Style" pitchFamily="18" charset="0"/>
              </a:rPr>
              <a:t> </a:t>
            </a:r>
            <a:r>
              <a:rPr lang="ca-ES" altLang="es-PE" sz="3124" b="1" dirty="0" err="1">
                <a:latin typeface="Bookman Old Style" pitchFamily="18" charset="0"/>
              </a:rPr>
              <a:t>estamos</a:t>
            </a:r>
            <a:r>
              <a:rPr lang="ca-ES" altLang="es-PE" sz="3124" b="1" dirty="0">
                <a:latin typeface="Bookman Old Style" pitchFamily="18" charset="0"/>
              </a:rPr>
              <a:t> </a:t>
            </a:r>
            <a:r>
              <a:rPr lang="ca-ES" altLang="es-PE" sz="3124" b="1" dirty="0" err="1">
                <a:latin typeface="Bookman Old Style" pitchFamily="18" charset="0"/>
              </a:rPr>
              <a:t>expuestos</a:t>
            </a:r>
            <a:r>
              <a:rPr lang="ca-ES" altLang="es-PE" sz="3124" b="1" dirty="0">
                <a:latin typeface="Bookman Old Style" pitchFamily="18" charset="0"/>
              </a:rPr>
              <a:t>? </a:t>
            </a:r>
            <a:br>
              <a:rPr lang="ca-ES" altLang="es-PE" sz="3124" b="1" dirty="0">
                <a:latin typeface="Bookman Old Style" pitchFamily="18" charset="0"/>
              </a:rPr>
            </a:br>
            <a:r>
              <a:rPr lang="ca-ES" altLang="es-PE" sz="3124" b="1" dirty="0">
                <a:latin typeface="Bookman Old Style" pitchFamily="18" charset="0"/>
              </a:rPr>
              <a:t>Agua, </a:t>
            </a:r>
            <a:r>
              <a:rPr lang="ca-ES" altLang="es-PE" sz="3124" b="1" dirty="0" err="1">
                <a:latin typeface="Bookman Old Style" pitchFamily="18" charset="0"/>
              </a:rPr>
              <a:t>alimentos</a:t>
            </a:r>
            <a:r>
              <a:rPr lang="ca-ES" altLang="es-PE" sz="3124" b="1" dirty="0">
                <a:latin typeface="Bookman Old Style" pitchFamily="18" charset="0"/>
              </a:rPr>
              <a:t>, </a:t>
            </a:r>
            <a:r>
              <a:rPr lang="ca-ES" altLang="es-PE" sz="3124" b="1" dirty="0" err="1">
                <a:latin typeface="Bookman Old Style" pitchFamily="18" charset="0"/>
              </a:rPr>
              <a:t>atmósfera</a:t>
            </a:r>
            <a:endParaRPr lang="ca-ES" altLang="es-PE" sz="3124" b="1" dirty="0">
              <a:latin typeface="Bookman Old Style" pitchFamily="18" charset="0"/>
            </a:endParaRPr>
          </a:p>
        </p:txBody>
      </p:sp>
      <p:sp>
        <p:nvSpPr>
          <p:cNvPr id="9219" name="Rectangle 1026"/>
          <p:cNvSpPr>
            <a:spLocks noChangeArrowheads="1"/>
          </p:cNvSpPr>
          <p:nvPr/>
        </p:nvSpPr>
        <p:spPr bwMode="auto">
          <a:xfrm>
            <a:off x="4420854" y="4883734"/>
            <a:ext cx="4062967" cy="716346"/>
          </a:xfrm>
          <a:prstGeom prst="rect">
            <a:avLst/>
          </a:prstGeom>
          <a:solidFill>
            <a:srgbClr val="7144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grpSp>
        <p:nvGrpSpPr>
          <p:cNvPr id="9220" name="Group 1028"/>
          <p:cNvGrpSpPr>
            <a:grpSpLocks/>
          </p:cNvGrpSpPr>
          <p:nvPr/>
        </p:nvGrpSpPr>
        <p:grpSpPr bwMode="auto">
          <a:xfrm>
            <a:off x="1864049" y="2106517"/>
            <a:ext cx="2911303" cy="1248096"/>
            <a:chOff x="1162" y="1688"/>
            <a:chExt cx="1784" cy="906"/>
          </a:xfrm>
        </p:grpSpPr>
        <p:sp>
          <p:nvSpPr>
            <p:cNvPr id="9268" name="Rectangle 1029"/>
            <p:cNvSpPr>
              <a:spLocks noChangeArrowheads="1"/>
            </p:cNvSpPr>
            <p:nvPr/>
          </p:nvSpPr>
          <p:spPr bwMode="auto">
            <a:xfrm>
              <a:off x="1162" y="2363"/>
              <a:ext cx="17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8523" tIns="38572" rIns="78523" bIns="38572">
              <a:spAutoFit/>
            </a:bodyPr>
            <a:lstStyle>
              <a:lvl1pPr defTabSz="7620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a-ES" altLang="es-PE" sz="1562">
                  <a:latin typeface="Arial" pitchFamily="34" charset="0"/>
                </a:rPr>
                <a:t>Industria química</a:t>
              </a:r>
            </a:p>
          </p:txBody>
        </p:sp>
        <p:graphicFrame>
          <p:nvGraphicFramePr>
            <p:cNvPr id="9269" name="Object 2060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42" y="1688"/>
            <a:ext cx="1074" cy="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" r:id="rId2" imgW="5570538" imgH="3436938" progId="">
                    <p:embed/>
                  </p:oleObj>
                </mc:Choice>
                <mc:Fallback>
                  <p:oleObj name="Imagen" r:id="rId2" imgW="5570538" imgH="3436938" progId="">
                    <p:embed/>
                    <p:pic>
                      <p:nvPicPr>
                        <p:cNvPr id="9269" name="Object 2060">
                          <a:hlinkClick r:id="" action="ppaction://ole?verb=0"/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" y="1688"/>
                          <a:ext cx="1074" cy="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21" name="Freeform 1031"/>
          <p:cNvSpPr>
            <a:spLocks/>
          </p:cNvSpPr>
          <p:nvPr/>
        </p:nvSpPr>
        <p:spPr bwMode="auto">
          <a:xfrm>
            <a:off x="4420854" y="4883733"/>
            <a:ext cx="3528463" cy="320979"/>
          </a:xfrm>
          <a:custGeom>
            <a:avLst/>
            <a:gdLst>
              <a:gd name="T0" fmla="*/ 2147483647 w 2161"/>
              <a:gd name="T1" fmla="*/ 2147483647 h 233"/>
              <a:gd name="T2" fmla="*/ 2147483647 w 2161"/>
              <a:gd name="T3" fmla="*/ 0 h 233"/>
              <a:gd name="T4" fmla="*/ 2147483647 w 2161"/>
              <a:gd name="T5" fmla="*/ 2147483647 h 233"/>
              <a:gd name="T6" fmla="*/ 2147483647 w 2161"/>
              <a:gd name="T7" fmla="*/ 2147483647 h 233"/>
              <a:gd name="T8" fmla="*/ 2147483647 w 2161"/>
              <a:gd name="T9" fmla="*/ 2147483647 h 233"/>
              <a:gd name="T10" fmla="*/ 2147483647 w 2161"/>
              <a:gd name="T11" fmla="*/ 2147483647 h 233"/>
              <a:gd name="T12" fmla="*/ 2147483647 w 2161"/>
              <a:gd name="T13" fmla="*/ 2147483647 h 233"/>
              <a:gd name="T14" fmla="*/ 2147483647 w 2161"/>
              <a:gd name="T15" fmla="*/ 2147483647 h 233"/>
              <a:gd name="T16" fmla="*/ 2147483647 w 2161"/>
              <a:gd name="T17" fmla="*/ 2147483647 h 233"/>
              <a:gd name="T18" fmla="*/ 2147483647 w 2161"/>
              <a:gd name="T19" fmla="*/ 2147483647 h 233"/>
              <a:gd name="T20" fmla="*/ 2147483647 w 2161"/>
              <a:gd name="T21" fmla="*/ 2147483647 h 233"/>
              <a:gd name="T22" fmla="*/ 2147483647 w 2161"/>
              <a:gd name="T23" fmla="*/ 2147483647 h 233"/>
              <a:gd name="T24" fmla="*/ 2147483647 w 2161"/>
              <a:gd name="T25" fmla="*/ 2147483647 h 233"/>
              <a:gd name="T26" fmla="*/ 2147483647 w 2161"/>
              <a:gd name="T27" fmla="*/ 2147483647 h 233"/>
              <a:gd name="T28" fmla="*/ 2147483647 w 2161"/>
              <a:gd name="T29" fmla="*/ 2147483647 h 233"/>
              <a:gd name="T30" fmla="*/ 2147483647 w 2161"/>
              <a:gd name="T31" fmla="*/ 2147483647 h 233"/>
              <a:gd name="T32" fmla="*/ 2147483647 w 2161"/>
              <a:gd name="T33" fmla="*/ 2147483647 h 233"/>
              <a:gd name="T34" fmla="*/ 2147483647 w 2161"/>
              <a:gd name="T35" fmla="*/ 2147483647 h 233"/>
              <a:gd name="T36" fmla="*/ 2147483647 w 2161"/>
              <a:gd name="T37" fmla="*/ 2147483647 h 233"/>
              <a:gd name="T38" fmla="*/ 2147483647 w 2161"/>
              <a:gd name="T39" fmla="*/ 2147483647 h 233"/>
              <a:gd name="T40" fmla="*/ 2147483647 w 2161"/>
              <a:gd name="T41" fmla="*/ 2147483647 h 233"/>
              <a:gd name="T42" fmla="*/ 2147483647 w 2161"/>
              <a:gd name="T43" fmla="*/ 2147483647 h 233"/>
              <a:gd name="T44" fmla="*/ 2147483647 w 2161"/>
              <a:gd name="T45" fmla="*/ 2147483647 h 233"/>
              <a:gd name="T46" fmla="*/ 2147483647 w 2161"/>
              <a:gd name="T47" fmla="*/ 2147483647 h 233"/>
              <a:gd name="T48" fmla="*/ 2147483647 w 2161"/>
              <a:gd name="T49" fmla="*/ 2147483647 h 233"/>
              <a:gd name="T50" fmla="*/ 2147483647 w 2161"/>
              <a:gd name="T51" fmla="*/ 2147483647 h 233"/>
              <a:gd name="T52" fmla="*/ 2147483647 w 2161"/>
              <a:gd name="T53" fmla="*/ 2147483647 h 233"/>
              <a:gd name="T54" fmla="*/ 2147483647 w 2161"/>
              <a:gd name="T55" fmla="*/ 2147483647 h 233"/>
              <a:gd name="T56" fmla="*/ 2147483647 w 2161"/>
              <a:gd name="T57" fmla="*/ 2147483647 h 233"/>
              <a:gd name="T58" fmla="*/ 2147483647 w 2161"/>
              <a:gd name="T59" fmla="*/ 2147483647 h 233"/>
              <a:gd name="T60" fmla="*/ 2147483647 w 2161"/>
              <a:gd name="T61" fmla="*/ 2147483647 h 233"/>
              <a:gd name="T62" fmla="*/ 2147483647 w 2161"/>
              <a:gd name="T63" fmla="*/ 2147483647 h 233"/>
              <a:gd name="T64" fmla="*/ 2147483647 w 2161"/>
              <a:gd name="T65" fmla="*/ 2147483647 h 233"/>
              <a:gd name="T66" fmla="*/ 2147483647 w 2161"/>
              <a:gd name="T67" fmla="*/ 2147483647 h 233"/>
              <a:gd name="T68" fmla="*/ 2147483647 w 2161"/>
              <a:gd name="T69" fmla="*/ 2147483647 h 233"/>
              <a:gd name="T70" fmla="*/ 2147483647 w 2161"/>
              <a:gd name="T71" fmla="*/ 2147483647 h 233"/>
              <a:gd name="T72" fmla="*/ 2147483647 w 2161"/>
              <a:gd name="T73" fmla="*/ 2147483647 h 233"/>
              <a:gd name="T74" fmla="*/ 2147483647 w 2161"/>
              <a:gd name="T75" fmla="*/ 2147483647 h 233"/>
              <a:gd name="T76" fmla="*/ 2147483647 w 2161"/>
              <a:gd name="T77" fmla="*/ 2147483647 h 233"/>
              <a:gd name="T78" fmla="*/ 2147483647 w 2161"/>
              <a:gd name="T79" fmla="*/ 2147483647 h 233"/>
              <a:gd name="T80" fmla="*/ 2147483647 w 2161"/>
              <a:gd name="T81" fmla="*/ 2147483647 h 233"/>
              <a:gd name="T82" fmla="*/ 2147483647 w 2161"/>
              <a:gd name="T83" fmla="*/ 2147483647 h 233"/>
              <a:gd name="T84" fmla="*/ 2147483647 w 2161"/>
              <a:gd name="T85" fmla="*/ 2147483647 h 23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161"/>
              <a:gd name="T130" fmla="*/ 0 h 233"/>
              <a:gd name="T131" fmla="*/ 2161 w 2161"/>
              <a:gd name="T132" fmla="*/ 233 h 23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161" h="233">
                <a:moveTo>
                  <a:pt x="0" y="8"/>
                </a:moveTo>
                <a:lnTo>
                  <a:pt x="37" y="8"/>
                </a:lnTo>
                <a:lnTo>
                  <a:pt x="68" y="8"/>
                </a:lnTo>
                <a:lnTo>
                  <a:pt x="89" y="0"/>
                </a:lnTo>
                <a:lnTo>
                  <a:pt x="110" y="0"/>
                </a:lnTo>
                <a:lnTo>
                  <a:pt x="130" y="8"/>
                </a:lnTo>
                <a:lnTo>
                  <a:pt x="146" y="8"/>
                </a:lnTo>
                <a:lnTo>
                  <a:pt x="162" y="24"/>
                </a:lnTo>
                <a:lnTo>
                  <a:pt x="193" y="40"/>
                </a:lnTo>
                <a:lnTo>
                  <a:pt x="214" y="56"/>
                </a:lnTo>
                <a:lnTo>
                  <a:pt x="235" y="80"/>
                </a:lnTo>
                <a:lnTo>
                  <a:pt x="250" y="96"/>
                </a:lnTo>
                <a:lnTo>
                  <a:pt x="266" y="104"/>
                </a:lnTo>
                <a:lnTo>
                  <a:pt x="308" y="112"/>
                </a:lnTo>
                <a:lnTo>
                  <a:pt x="339" y="120"/>
                </a:lnTo>
                <a:lnTo>
                  <a:pt x="355" y="120"/>
                </a:lnTo>
                <a:lnTo>
                  <a:pt x="391" y="120"/>
                </a:lnTo>
                <a:lnTo>
                  <a:pt x="407" y="120"/>
                </a:lnTo>
                <a:lnTo>
                  <a:pt x="423" y="120"/>
                </a:lnTo>
                <a:lnTo>
                  <a:pt x="443" y="120"/>
                </a:lnTo>
                <a:lnTo>
                  <a:pt x="485" y="128"/>
                </a:lnTo>
                <a:lnTo>
                  <a:pt x="517" y="136"/>
                </a:lnTo>
                <a:lnTo>
                  <a:pt x="532" y="136"/>
                </a:lnTo>
                <a:lnTo>
                  <a:pt x="553" y="160"/>
                </a:lnTo>
                <a:lnTo>
                  <a:pt x="584" y="168"/>
                </a:lnTo>
                <a:lnTo>
                  <a:pt x="616" y="184"/>
                </a:lnTo>
                <a:lnTo>
                  <a:pt x="637" y="192"/>
                </a:lnTo>
                <a:lnTo>
                  <a:pt x="668" y="200"/>
                </a:lnTo>
                <a:lnTo>
                  <a:pt x="683" y="208"/>
                </a:lnTo>
                <a:lnTo>
                  <a:pt x="699" y="208"/>
                </a:lnTo>
                <a:lnTo>
                  <a:pt x="730" y="216"/>
                </a:lnTo>
                <a:lnTo>
                  <a:pt x="746" y="224"/>
                </a:lnTo>
                <a:lnTo>
                  <a:pt x="762" y="232"/>
                </a:lnTo>
                <a:lnTo>
                  <a:pt x="793" y="232"/>
                </a:lnTo>
                <a:lnTo>
                  <a:pt x="824" y="232"/>
                </a:lnTo>
                <a:lnTo>
                  <a:pt x="856" y="232"/>
                </a:lnTo>
                <a:lnTo>
                  <a:pt x="877" y="232"/>
                </a:lnTo>
                <a:lnTo>
                  <a:pt x="918" y="232"/>
                </a:lnTo>
                <a:lnTo>
                  <a:pt x="939" y="232"/>
                </a:lnTo>
                <a:lnTo>
                  <a:pt x="981" y="224"/>
                </a:lnTo>
                <a:lnTo>
                  <a:pt x="1023" y="216"/>
                </a:lnTo>
                <a:lnTo>
                  <a:pt x="1043" y="208"/>
                </a:lnTo>
                <a:lnTo>
                  <a:pt x="1059" y="200"/>
                </a:lnTo>
                <a:lnTo>
                  <a:pt x="1101" y="192"/>
                </a:lnTo>
                <a:lnTo>
                  <a:pt x="1122" y="184"/>
                </a:lnTo>
                <a:lnTo>
                  <a:pt x="1137" y="176"/>
                </a:lnTo>
                <a:lnTo>
                  <a:pt x="1179" y="176"/>
                </a:lnTo>
                <a:lnTo>
                  <a:pt x="1221" y="176"/>
                </a:lnTo>
                <a:lnTo>
                  <a:pt x="1252" y="176"/>
                </a:lnTo>
                <a:lnTo>
                  <a:pt x="1283" y="176"/>
                </a:lnTo>
                <a:lnTo>
                  <a:pt x="1315" y="184"/>
                </a:lnTo>
                <a:lnTo>
                  <a:pt x="1346" y="184"/>
                </a:lnTo>
                <a:lnTo>
                  <a:pt x="1388" y="192"/>
                </a:lnTo>
                <a:lnTo>
                  <a:pt x="1430" y="200"/>
                </a:lnTo>
                <a:lnTo>
                  <a:pt x="1450" y="200"/>
                </a:lnTo>
                <a:lnTo>
                  <a:pt x="1466" y="200"/>
                </a:lnTo>
                <a:lnTo>
                  <a:pt x="1487" y="192"/>
                </a:lnTo>
                <a:lnTo>
                  <a:pt x="1508" y="184"/>
                </a:lnTo>
                <a:lnTo>
                  <a:pt x="1529" y="168"/>
                </a:lnTo>
                <a:lnTo>
                  <a:pt x="1544" y="152"/>
                </a:lnTo>
                <a:lnTo>
                  <a:pt x="1586" y="136"/>
                </a:lnTo>
                <a:lnTo>
                  <a:pt x="1602" y="120"/>
                </a:lnTo>
                <a:lnTo>
                  <a:pt x="1617" y="104"/>
                </a:lnTo>
                <a:lnTo>
                  <a:pt x="1659" y="88"/>
                </a:lnTo>
                <a:lnTo>
                  <a:pt x="1680" y="72"/>
                </a:lnTo>
                <a:lnTo>
                  <a:pt x="1696" y="72"/>
                </a:lnTo>
                <a:lnTo>
                  <a:pt x="1711" y="64"/>
                </a:lnTo>
                <a:lnTo>
                  <a:pt x="1748" y="64"/>
                </a:lnTo>
                <a:lnTo>
                  <a:pt x="1779" y="72"/>
                </a:lnTo>
                <a:lnTo>
                  <a:pt x="1821" y="72"/>
                </a:lnTo>
                <a:lnTo>
                  <a:pt x="1863" y="72"/>
                </a:lnTo>
                <a:lnTo>
                  <a:pt x="1883" y="72"/>
                </a:lnTo>
                <a:lnTo>
                  <a:pt x="1899" y="80"/>
                </a:lnTo>
                <a:lnTo>
                  <a:pt x="1915" y="88"/>
                </a:lnTo>
                <a:lnTo>
                  <a:pt x="1930" y="104"/>
                </a:lnTo>
                <a:lnTo>
                  <a:pt x="1946" y="120"/>
                </a:lnTo>
                <a:lnTo>
                  <a:pt x="1977" y="136"/>
                </a:lnTo>
                <a:lnTo>
                  <a:pt x="2019" y="144"/>
                </a:lnTo>
                <a:lnTo>
                  <a:pt x="2050" y="152"/>
                </a:lnTo>
                <a:lnTo>
                  <a:pt x="2066" y="160"/>
                </a:lnTo>
                <a:lnTo>
                  <a:pt x="2082" y="160"/>
                </a:lnTo>
                <a:lnTo>
                  <a:pt x="2097" y="152"/>
                </a:lnTo>
                <a:lnTo>
                  <a:pt x="2113" y="152"/>
                </a:lnTo>
                <a:lnTo>
                  <a:pt x="2129" y="152"/>
                </a:lnTo>
                <a:lnTo>
                  <a:pt x="2144" y="152"/>
                </a:lnTo>
                <a:lnTo>
                  <a:pt x="2160" y="152"/>
                </a:lnTo>
                <a:lnTo>
                  <a:pt x="2160" y="136"/>
                </a:lnTo>
              </a:path>
            </a:pathLst>
          </a:custGeom>
          <a:solidFill>
            <a:srgbClr val="618FFD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PE" sz="1562"/>
          </a:p>
        </p:txBody>
      </p:sp>
      <p:grpSp>
        <p:nvGrpSpPr>
          <p:cNvPr id="9222" name="Group 1032"/>
          <p:cNvGrpSpPr>
            <a:grpSpLocks/>
          </p:cNvGrpSpPr>
          <p:nvPr/>
        </p:nvGrpSpPr>
        <p:grpSpPr bwMode="auto">
          <a:xfrm>
            <a:off x="7308278" y="3576403"/>
            <a:ext cx="764102" cy="976710"/>
            <a:chOff x="4092" y="1979"/>
            <a:chExt cx="468" cy="709"/>
          </a:xfrm>
        </p:grpSpPr>
        <p:graphicFrame>
          <p:nvGraphicFramePr>
            <p:cNvPr id="9259" name="Object 205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147" y="1979"/>
            <a:ext cx="205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" r:id="rId4" imgW="1820863" imgH="3116263" progId="">
                    <p:embed/>
                  </p:oleObj>
                </mc:Choice>
                <mc:Fallback>
                  <p:oleObj name="Imagen" r:id="rId4" imgW="1820863" imgH="3116263" progId="">
                    <p:embed/>
                    <p:pic>
                      <p:nvPicPr>
                        <p:cNvPr id="9259" name="Object 2052">
                          <a:hlinkClick r:id="" action="ppaction://ole?verb=0"/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7" y="1979"/>
                          <a:ext cx="205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260" name="Group 1034"/>
            <p:cNvGrpSpPr>
              <a:grpSpLocks/>
            </p:cNvGrpSpPr>
            <p:nvPr/>
          </p:nvGrpSpPr>
          <p:grpSpPr bwMode="auto">
            <a:xfrm>
              <a:off x="4092" y="1987"/>
              <a:ext cx="468" cy="701"/>
              <a:chOff x="4092" y="1987"/>
              <a:chExt cx="468" cy="701"/>
            </a:xfrm>
          </p:grpSpPr>
          <p:graphicFrame>
            <p:nvGraphicFramePr>
              <p:cNvPr id="9261" name="Object 2053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243" y="1987"/>
              <a:ext cx="205" cy="3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6" imgW="1820863" imgH="3116263" progId="">
                      <p:embed/>
                    </p:oleObj>
                  </mc:Choice>
                  <mc:Fallback>
                    <p:oleObj name="Imagen" r:id="rId6" imgW="1820863" imgH="3116263" progId="">
                      <p:embed/>
                      <p:pic>
                        <p:nvPicPr>
                          <p:cNvPr id="9261" name="Object 2053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43" y="1987"/>
                            <a:ext cx="205" cy="3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2" name="Object 2054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147" y="2069"/>
              <a:ext cx="205" cy="3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7" imgW="1820863" imgH="3116263" progId="">
                      <p:embed/>
                    </p:oleObj>
                  </mc:Choice>
                  <mc:Fallback>
                    <p:oleObj name="Imagen" r:id="rId7" imgW="1820863" imgH="3116263" progId="">
                      <p:embed/>
                      <p:pic>
                        <p:nvPicPr>
                          <p:cNvPr id="9262" name="Object 2054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47" y="2069"/>
                            <a:ext cx="205" cy="3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3" name="Object 2055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339" y="2077"/>
              <a:ext cx="205" cy="3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4" imgW="1820863" imgH="3116263" progId="">
                      <p:embed/>
                    </p:oleObj>
                  </mc:Choice>
                  <mc:Fallback>
                    <p:oleObj name="Imagen" r:id="rId4" imgW="1820863" imgH="3116263" progId="">
                      <p:embed/>
                      <p:pic>
                        <p:nvPicPr>
                          <p:cNvPr id="9263" name="Object 2055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39" y="2077"/>
                            <a:ext cx="205" cy="3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4" name="Object 2056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092" y="2348"/>
              <a:ext cx="108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8" imgW="1463675" imgH="3573463" progId="">
                      <p:embed/>
                    </p:oleObj>
                  </mc:Choice>
                  <mc:Fallback>
                    <p:oleObj name="Imagen" r:id="rId8" imgW="1463675" imgH="3573463" progId="">
                      <p:embed/>
                      <p:pic>
                        <p:nvPicPr>
                          <p:cNvPr id="9264" name="Object 2056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92" y="2348"/>
                            <a:ext cx="108" cy="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5" name="Object 2057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188" y="2438"/>
              <a:ext cx="108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10" imgW="1463675" imgH="3573463" progId="">
                      <p:embed/>
                    </p:oleObj>
                  </mc:Choice>
                  <mc:Fallback>
                    <p:oleObj name="Imagen" r:id="rId10" imgW="1463675" imgH="3573463" progId="">
                      <p:embed/>
                      <p:pic>
                        <p:nvPicPr>
                          <p:cNvPr id="9265" name="Object 2057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8" y="2438"/>
                            <a:ext cx="108" cy="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6" name="Object 2058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316" y="2400"/>
              <a:ext cx="108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11" imgW="1463675" imgH="3573463" progId="">
                      <p:embed/>
                    </p:oleObj>
                  </mc:Choice>
                  <mc:Fallback>
                    <p:oleObj name="Imagen" r:id="rId11" imgW="1463675" imgH="3573463" progId="">
                      <p:embed/>
                      <p:pic>
                        <p:nvPicPr>
                          <p:cNvPr id="9266" name="Object 2058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16" y="2400"/>
                            <a:ext cx="108" cy="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67" name="Object 2059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452" y="2415"/>
              <a:ext cx="108" cy="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n" r:id="rId12" imgW="1463675" imgH="3573463" progId="">
                      <p:embed/>
                    </p:oleObj>
                  </mc:Choice>
                  <mc:Fallback>
                    <p:oleObj name="Imagen" r:id="rId12" imgW="1463675" imgH="3573463" progId="">
                      <p:embed/>
                      <p:pic>
                        <p:nvPicPr>
                          <p:cNvPr id="9267" name="Object 2059">
                            <a:hlinkClick r:id="" action="ppaction://ole?verb=0"/>
                          </p:cNvPr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52" y="2415"/>
                            <a:ext cx="108" cy="2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9223" name="Object 204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467032" y="2448159"/>
          <a:ext cx="1324322" cy="85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3" imgW="4587875" imgH="3938588" progId="">
                  <p:embed/>
                </p:oleObj>
              </mc:Choice>
              <mc:Fallback>
                <p:oleObj name="Clip" r:id="rId13" imgW="4587875" imgH="3938588" progId="">
                  <p:embed/>
                  <p:pic>
                    <p:nvPicPr>
                      <p:cNvPr id="9223" name="Object 204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7032" y="2448159"/>
                        <a:ext cx="1324322" cy="852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2049">
            <a:hlinkClick r:id="" action="ppaction://ole?verb=0"/>
          </p:cNvPr>
          <p:cNvGraphicFramePr>
            <a:graphicFrameLocks/>
          </p:cNvGraphicFramePr>
          <p:nvPr/>
        </p:nvGraphicFramePr>
        <p:xfrm>
          <a:off x="10120396" y="2566629"/>
          <a:ext cx="782470" cy="1884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15" imgW="1162095" imgH="3790947" progId="">
                  <p:embed/>
                </p:oleObj>
              </mc:Choice>
              <mc:Fallback>
                <p:oleObj name="Imagen" r:id="rId15" imgW="1162095" imgH="3790947" progId="">
                  <p:embed/>
                  <p:pic>
                    <p:nvPicPr>
                      <p:cNvPr id="9224" name="Object 2049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0396" y="2566629"/>
                        <a:ext cx="782470" cy="18845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25" name="Group 1044"/>
          <p:cNvGrpSpPr>
            <a:grpSpLocks/>
          </p:cNvGrpSpPr>
          <p:nvPr/>
        </p:nvGrpSpPr>
        <p:grpSpPr bwMode="auto">
          <a:xfrm>
            <a:off x="1246891" y="5174407"/>
            <a:ext cx="3252945" cy="827930"/>
            <a:chOff x="379" y="3139"/>
            <a:chExt cx="1993" cy="601"/>
          </a:xfrm>
        </p:grpSpPr>
        <p:graphicFrame>
          <p:nvGraphicFramePr>
            <p:cNvPr id="9252" name="Object 205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9" y="3139"/>
            <a:ext cx="1680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n" r:id="rId17" imgW="5876883" imgH="1838248" progId="">
                    <p:embed/>
                  </p:oleObj>
                </mc:Choice>
                <mc:Fallback>
                  <p:oleObj name="Imagen" r:id="rId17" imgW="5876883" imgH="1838248" progId="">
                    <p:embed/>
                    <p:pic>
                      <p:nvPicPr>
                        <p:cNvPr id="9252" name="Object 2051">
                          <a:hlinkClick r:id="" action="ppaction://ole?verb=0"/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" y="3139"/>
                          <a:ext cx="1680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53" name="Oval 1046"/>
            <p:cNvSpPr>
              <a:spLocks noChangeArrowheads="1"/>
            </p:cNvSpPr>
            <p:nvPr/>
          </p:nvSpPr>
          <p:spPr bwMode="auto">
            <a:xfrm>
              <a:off x="2007" y="3539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  <p:sp>
          <p:nvSpPr>
            <p:cNvPr id="9254" name="Oval 1047"/>
            <p:cNvSpPr>
              <a:spLocks noChangeArrowheads="1"/>
            </p:cNvSpPr>
            <p:nvPr/>
          </p:nvSpPr>
          <p:spPr bwMode="auto">
            <a:xfrm>
              <a:off x="1766" y="3578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  <p:sp>
          <p:nvSpPr>
            <p:cNvPr id="9255" name="Oval 1048"/>
            <p:cNvSpPr>
              <a:spLocks noChangeArrowheads="1"/>
            </p:cNvSpPr>
            <p:nvPr/>
          </p:nvSpPr>
          <p:spPr bwMode="auto">
            <a:xfrm>
              <a:off x="1520" y="3611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  <p:sp>
          <p:nvSpPr>
            <p:cNvPr id="9256" name="Oval 1049"/>
            <p:cNvSpPr>
              <a:spLocks noChangeArrowheads="1"/>
            </p:cNvSpPr>
            <p:nvPr/>
          </p:nvSpPr>
          <p:spPr bwMode="auto">
            <a:xfrm>
              <a:off x="2165" y="3611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  <p:sp>
          <p:nvSpPr>
            <p:cNvPr id="9257" name="Oval 1050"/>
            <p:cNvSpPr>
              <a:spLocks noChangeArrowheads="1"/>
            </p:cNvSpPr>
            <p:nvPr/>
          </p:nvSpPr>
          <p:spPr bwMode="auto">
            <a:xfrm>
              <a:off x="1937" y="3663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  <p:sp>
          <p:nvSpPr>
            <p:cNvPr id="9258" name="Oval 1051"/>
            <p:cNvSpPr>
              <a:spLocks noChangeArrowheads="1"/>
            </p:cNvSpPr>
            <p:nvPr/>
          </p:nvSpPr>
          <p:spPr bwMode="auto">
            <a:xfrm>
              <a:off x="1684" y="3689"/>
              <a:ext cx="207" cy="51"/>
            </a:xfrm>
            <a:prstGeom prst="ellipse">
              <a:avLst/>
            </a:prstGeom>
            <a:solidFill>
              <a:srgbClr val="063DE8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s-MX" altLang="es-PE" sz="2429">
                <a:latin typeface="Arial" pitchFamily="34" charset="0"/>
              </a:endParaRPr>
            </a:p>
          </p:txBody>
        </p:sp>
      </p:grpSp>
      <p:sp>
        <p:nvSpPr>
          <p:cNvPr id="9226" name="Rectangle 1052"/>
          <p:cNvSpPr>
            <a:spLocks noChangeArrowheads="1"/>
          </p:cNvSpPr>
          <p:nvPr/>
        </p:nvSpPr>
        <p:spPr bwMode="auto">
          <a:xfrm>
            <a:off x="1428733" y="6089125"/>
            <a:ext cx="2911302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Depuradora</a:t>
            </a:r>
          </a:p>
        </p:txBody>
      </p:sp>
      <p:sp>
        <p:nvSpPr>
          <p:cNvPr id="9227" name="Line 1053"/>
          <p:cNvSpPr>
            <a:spLocks noChangeShapeType="1"/>
          </p:cNvSpPr>
          <p:nvPr/>
        </p:nvSpPr>
        <p:spPr bwMode="auto">
          <a:xfrm>
            <a:off x="4044314" y="2244274"/>
            <a:ext cx="1789027" cy="23033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28" name="Rectangle 1054"/>
          <p:cNvSpPr>
            <a:spLocks noChangeArrowheads="1"/>
          </p:cNvSpPr>
          <p:nvPr/>
        </p:nvSpPr>
        <p:spPr bwMode="auto">
          <a:xfrm>
            <a:off x="4509020" y="2635509"/>
            <a:ext cx="1144427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Deposición</a:t>
            </a:r>
          </a:p>
        </p:txBody>
      </p:sp>
      <p:sp>
        <p:nvSpPr>
          <p:cNvPr id="9229" name="AutoShape 1056"/>
          <p:cNvSpPr>
            <a:spLocks noChangeArrowheads="1"/>
          </p:cNvSpPr>
          <p:nvPr/>
        </p:nvSpPr>
        <p:spPr bwMode="auto">
          <a:xfrm rot="16200000" flipH="1">
            <a:off x="5979365" y="5095883"/>
            <a:ext cx="451849" cy="314091"/>
          </a:xfrm>
          <a:prstGeom prst="rightArrow">
            <a:avLst>
              <a:gd name="adj1" fmla="val 50000"/>
              <a:gd name="adj2" fmla="val 95915"/>
            </a:avLst>
          </a:prstGeom>
          <a:solidFill>
            <a:srgbClr val="FAFD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9230" name="Rectangle 1058"/>
          <p:cNvSpPr>
            <a:spLocks noChangeArrowheads="1"/>
          </p:cNvSpPr>
          <p:nvPr/>
        </p:nvSpPr>
        <p:spPr bwMode="auto">
          <a:xfrm>
            <a:off x="6465195" y="5206089"/>
            <a:ext cx="1477852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solidFill>
                  <a:srgbClr val="FFCC00"/>
                </a:solidFill>
                <a:latin typeface="Arial" pitchFamily="34" charset="0"/>
              </a:rPr>
              <a:t>Sedimentación</a:t>
            </a:r>
          </a:p>
        </p:txBody>
      </p:sp>
      <p:sp>
        <p:nvSpPr>
          <p:cNvPr id="9231" name="Line 1059"/>
          <p:cNvSpPr>
            <a:spLocks noChangeShapeType="1"/>
          </p:cNvSpPr>
          <p:nvPr/>
        </p:nvSpPr>
        <p:spPr bwMode="auto">
          <a:xfrm>
            <a:off x="3495114" y="4360250"/>
            <a:ext cx="1083703" cy="4518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32" name="Line 1060"/>
          <p:cNvSpPr>
            <a:spLocks noChangeShapeType="1"/>
          </p:cNvSpPr>
          <p:nvPr/>
        </p:nvSpPr>
        <p:spPr bwMode="auto">
          <a:xfrm flipV="1">
            <a:off x="3495114" y="5142720"/>
            <a:ext cx="848594" cy="1432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33" name="Rectangle 1061"/>
          <p:cNvSpPr>
            <a:spLocks noChangeArrowheads="1"/>
          </p:cNvSpPr>
          <p:nvPr/>
        </p:nvSpPr>
        <p:spPr bwMode="auto">
          <a:xfrm>
            <a:off x="3370212" y="4883734"/>
            <a:ext cx="700395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Lodos</a:t>
            </a:r>
          </a:p>
        </p:txBody>
      </p:sp>
      <p:sp>
        <p:nvSpPr>
          <p:cNvPr id="9234" name="Rectangle 1063"/>
          <p:cNvSpPr>
            <a:spLocks noChangeArrowheads="1"/>
          </p:cNvSpPr>
          <p:nvPr/>
        </p:nvSpPr>
        <p:spPr bwMode="auto">
          <a:xfrm>
            <a:off x="8423207" y="4544847"/>
            <a:ext cx="1045041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Absorción</a:t>
            </a:r>
          </a:p>
        </p:txBody>
      </p:sp>
      <p:sp>
        <p:nvSpPr>
          <p:cNvPr id="9235" name="Line 1064"/>
          <p:cNvSpPr>
            <a:spLocks noChangeShapeType="1"/>
          </p:cNvSpPr>
          <p:nvPr/>
        </p:nvSpPr>
        <p:spPr bwMode="auto">
          <a:xfrm flipH="1" flipV="1">
            <a:off x="7479100" y="3158993"/>
            <a:ext cx="168984" cy="6061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36" name="Rectangle 1065"/>
          <p:cNvSpPr>
            <a:spLocks noChangeArrowheads="1"/>
          </p:cNvSpPr>
          <p:nvPr/>
        </p:nvSpPr>
        <p:spPr bwMode="auto">
          <a:xfrm>
            <a:off x="5743340" y="3296752"/>
            <a:ext cx="1299918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Acumulación</a:t>
            </a:r>
          </a:p>
        </p:txBody>
      </p:sp>
      <p:sp>
        <p:nvSpPr>
          <p:cNvPr id="9237" name="Line 1066"/>
          <p:cNvSpPr>
            <a:spLocks noChangeShapeType="1"/>
          </p:cNvSpPr>
          <p:nvPr/>
        </p:nvSpPr>
        <p:spPr bwMode="auto">
          <a:xfrm>
            <a:off x="4288606" y="2158864"/>
            <a:ext cx="5923630" cy="4242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38" name="Rectangle 1067"/>
          <p:cNvSpPr>
            <a:spLocks noChangeArrowheads="1"/>
          </p:cNvSpPr>
          <p:nvPr/>
        </p:nvSpPr>
        <p:spPr bwMode="auto">
          <a:xfrm>
            <a:off x="8502188" y="2164375"/>
            <a:ext cx="1067483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Inhalación</a:t>
            </a:r>
          </a:p>
        </p:txBody>
      </p:sp>
      <p:sp>
        <p:nvSpPr>
          <p:cNvPr id="9239" name="Line 1068"/>
          <p:cNvSpPr>
            <a:spLocks noChangeShapeType="1"/>
          </p:cNvSpPr>
          <p:nvPr/>
        </p:nvSpPr>
        <p:spPr bwMode="auto">
          <a:xfrm>
            <a:off x="7883192" y="2971642"/>
            <a:ext cx="2036994" cy="17357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40" name="Line 1069"/>
          <p:cNvSpPr>
            <a:spLocks noChangeShapeType="1"/>
          </p:cNvSpPr>
          <p:nvPr/>
        </p:nvSpPr>
        <p:spPr bwMode="auto">
          <a:xfrm flipV="1">
            <a:off x="8041156" y="3357366"/>
            <a:ext cx="1866173" cy="4738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41" name="Rectangle 1070"/>
          <p:cNvSpPr>
            <a:spLocks noChangeArrowheads="1"/>
          </p:cNvSpPr>
          <p:nvPr/>
        </p:nvSpPr>
        <p:spPr bwMode="auto">
          <a:xfrm>
            <a:off x="8423206" y="3156239"/>
            <a:ext cx="812605" cy="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523" tIns="38572" rIns="78523" bIns="38572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Ingesta</a:t>
            </a:r>
          </a:p>
        </p:txBody>
      </p:sp>
      <p:graphicFrame>
        <p:nvGraphicFramePr>
          <p:cNvPr id="9242" name="Object 2050"/>
          <p:cNvGraphicFramePr>
            <a:graphicFrameLocks noChangeAspect="1"/>
          </p:cNvGraphicFramePr>
          <p:nvPr/>
        </p:nvGraphicFramePr>
        <p:xfrm>
          <a:off x="1520572" y="3362877"/>
          <a:ext cx="2290470" cy="110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19" imgW="1319479" imgH="849478" progId="">
                  <p:embed/>
                </p:oleObj>
              </mc:Choice>
              <mc:Fallback>
                <p:oleObj name="Imagen" r:id="rId19" imgW="1319479" imgH="849478" progId="">
                  <p:embed/>
                  <p:pic>
                    <p:nvPicPr>
                      <p:cNvPr id="9242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572" y="3362877"/>
                        <a:ext cx="2290470" cy="110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3" name="Rectangle 1073"/>
          <p:cNvSpPr>
            <a:spLocks noChangeArrowheads="1"/>
          </p:cNvSpPr>
          <p:nvPr/>
        </p:nvSpPr>
        <p:spPr bwMode="auto">
          <a:xfrm>
            <a:off x="1797927" y="4420865"/>
            <a:ext cx="1901072" cy="33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Agricultura</a:t>
            </a:r>
          </a:p>
        </p:txBody>
      </p:sp>
      <p:sp>
        <p:nvSpPr>
          <p:cNvPr id="9244" name="Rectangle 1074"/>
          <p:cNvSpPr>
            <a:spLocks noChangeArrowheads="1"/>
          </p:cNvSpPr>
          <p:nvPr/>
        </p:nvSpPr>
        <p:spPr bwMode="auto">
          <a:xfrm>
            <a:off x="3763284" y="4156368"/>
            <a:ext cx="2060179" cy="33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PE" sz="1562">
                <a:latin typeface="Arial" pitchFamily="34" charset="0"/>
              </a:rPr>
              <a:t>Lixiviación/transporte</a:t>
            </a:r>
          </a:p>
        </p:txBody>
      </p:sp>
      <p:sp>
        <p:nvSpPr>
          <p:cNvPr id="9245" name="Line 1075"/>
          <p:cNvSpPr>
            <a:spLocks noChangeShapeType="1"/>
          </p:cNvSpPr>
          <p:nvPr/>
        </p:nvSpPr>
        <p:spPr bwMode="auto">
          <a:xfrm>
            <a:off x="3684303" y="3891869"/>
            <a:ext cx="352662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46" name="Freeform 1077"/>
          <p:cNvSpPr>
            <a:spLocks/>
          </p:cNvSpPr>
          <p:nvPr/>
        </p:nvSpPr>
        <p:spPr bwMode="auto">
          <a:xfrm>
            <a:off x="5743337" y="4883734"/>
            <a:ext cx="2644970" cy="132248"/>
          </a:xfrm>
          <a:custGeom>
            <a:avLst/>
            <a:gdLst>
              <a:gd name="T0" fmla="*/ 0 w 1440"/>
              <a:gd name="T1" fmla="*/ 0 h 96"/>
              <a:gd name="T2" fmla="*/ 2147483647 w 1440"/>
              <a:gd name="T3" fmla="*/ 2147483647 h 96"/>
              <a:gd name="T4" fmla="*/ 2147483647 w 1440"/>
              <a:gd name="T5" fmla="*/ 2147483647 h 96"/>
              <a:gd name="T6" fmla="*/ 2147483647 w 1440"/>
              <a:gd name="T7" fmla="*/ 2147483647 h 96"/>
              <a:gd name="T8" fmla="*/ 2147483647 w 1440"/>
              <a:gd name="T9" fmla="*/ 2147483647 h 96"/>
              <a:gd name="T10" fmla="*/ 2147483647 w 1440"/>
              <a:gd name="T11" fmla="*/ 0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0"/>
              <a:gd name="T19" fmla="*/ 0 h 96"/>
              <a:gd name="T20" fmla="*/ 1440 w 1440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0" h="96">
                <a:moveTo>
                  <a:pt x="0" y="0"/>
                </a:moveTo>
                <a:cubicBezTo>
                  <a:pt x="48" y="20"/>
                  <a:pt x="96" y="40"/>
                  <a:pt x="192" y="48"/>
                </a:cubicBezTo>
                <a:cubicBezTo>
                  <a:pt x="288" y="56"/>
                  <a:pt x="464" y="40"/>
                  <a:pt x="576" y="48"/>
                </a:cubicBezTo>
                <a:cubicBezTo>
                  <a:pt x="688" y="56"/>
                  <a:pt x="760" y="96"/>
                  <a:pt x="864" y="96"/>
                </a:cubicBezTo>
                <a:cubicBezTo>
                  <a:pt x="968" y="96"/>
                  <a:pt x="1104" y="64"/>
                  <a:pt x="1200" y="48"/>
                </a:cubicBezTo>
                <a:cubicBezTo>
                  <a:pt x="1296" y="32"/>
                  <a:pt x="1368" y="16"/>
                  <a:pt x="1440" y="0"/>
                </a:cubicBezTo>
              </a:path>
            </a:pathLst>
          </a:cu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PE" sz="1562"/>
          </a:p>
        </p:txBody>
      </p:sp>
      <p:sp>
        <p:nvSpPr>
          <p:cNvPr id="9247" name="Freeform 1078"/>
          <p:cNvSpPr>
            <a:spLocks/>
          </p:cNvSpPr>
          <p:nvPr/>
        </p:nvSpPr>
        <p:spPr bwMode="auto">
          <a:xfrm>
            <a:off x="4773515" y="4883734"/>
            <a:ext cx="3702957" cy="198373"/>
          </a:xfrm>
          <a:custGeom>
            <a:avLst/>
            <a:gdLst>
              <a:gd name="T0" fmla="*/ 0 w 2016"/>
              <a:gd name="T1" fmla="*/ 0 h 144"/>
              <a:gd name="T2" fmla="*/ 2147483647 w 2016"/>
              <a:gd name="T3" fmla="*/ 2147483647 h 144"/>
              <a:gd name="T4" fmla="*/ 2147483647 w 2016"/>
              <a:gd name="T5" fmla="*/ 2147483647 h 144"/>
              <a:gd name="T6" fmla="*/ 2147483647 w 2016"/>
              <a:gd name="T7" fmla="*/ 2147483647 h 144"/>
              <a:gd name="T8" fmla="*/ 2147483647 w 2016"/>
              <a:gd name="T9" fmla="*/ 2147483647 h 144"/>
              <a:gd name="T10" fmla="*/ 2147483647 w 2016"/>
              <a:gd name="T11" fmla="*/ 2147483647 h 144"/>
              <a:gd name="T12" fmla="*/ 2147483647 w 2016"/>
              <a:gd name="T13" fmla="*/ 2147483647 h 144"/>
              <a:gd name="T14" fmla="*/ 2147483647 w 2016"/>
              <a:gd name="T15" fmla="*/ 0 h 1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16"/>
              <a:gd name="T25" fmla="*/ 0 h 144"/>
              <a:gd name="T26" fmla="*/ 2016 w 2016"/>
              <a:gd name="T27" fmla="*/ 144 h 1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16" h="144">
                <a:moveTo>
                  <a:pt x="0" y="0"/>
                </a:moveTo>
                <a:cubicBezTo>
                  <a:pt x="72" y="16"/>
                  <a:pt x="144" y="32"/>
                  <a:pt x="240" y="48"/>
                </a:cubicBezTo>
                <a:cubicBezTo>
                  <a:pt x="336" y="64"/>
                  <a:pt x="480" y="88"/>
                  <a:pt x="576" y="96"/>
                </a:cubicBezTo>
                <a:cubicBezTo>
                  <a:pt x="672" y="104"/>
                  <a:pt x="720" y="96"/>
                  <a:pt x="816" y="96"/>
                </a:cubicBezTo>
                <a:cubicBezTo>
                  <a:pt x="912" y="96"/>
                  <a:pt x="1048" y="88"/>
                  <a:pt x="1152" y="96"/>
                </a:cubicBezTo>
                <a:cubicBezTo>
                  <a:pt x="1256" y="104"/>
                  <a:pt x="1336" y="144"/>
                  <a:pt x="1440" y="144"/>
                </a:cubicBezTo>
                <a:cubicBezTo>
                  <a:pt x="1544" y="144"/>
                  <a:pt x="1680" y="120"/>
                  <a:pt x="1776" y="96"/>
                </a:cubicBezTo>
                <a:cubicBezTo>
                  <a:pt x="1872" y="72"/>
                  <a:pt x="1944" y="36"/>
                  <a:pt x="2016" y="0"/>
                </a:cubicBezTo>
              </a:path>
            </a:pathLst>
          </a:cu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s-PE" sz="1562"/>
          </a:p>
        </p:txBody>
      </p:sp>
      <p:sp>
        <p:nvSpPr>
          <p:cNvPr id="9248" name="Line 1062"/>
          <p:cNvSpPr>
            <a:spLocks noChangeShapeType="1"/>
          </p:cNvSpPr>
          <p:nvPr/>
        </p:nvSpPr>
        <p:spPr bwMode="auto">
          <a:xfrm flipV="1">
            <a:off x="8268916" y="4415353"/>
            <a:ext cx="0" cy="672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49" name="Freeform 1071"/>
          <p:cNvSpPr>
            <a:spLocks/>
          </p:cNvSpPr>
          <p:nvPr/>
        </p:nvSpPr>
        <p:spPr bwMode="auto">
          <a:xfrm>
            <a:off x="2922037" y="1511397"/>
            <a:ext cx="352663" cy="684662"/>
          </a:xfrm>
          <a:custGeom>
            <a:avLst/>
            <a:gdLst>
              <a:gd name="T0" fmla="*/ 2147483647 w 217"/>
              <a:gd name="T1" fmla="*/ 2147483647 h 641"/>
              <a:gd name="T2" fmla="*/ 2147483647 w 217"/>
              <a:gd name="T3" fmla="*/ 2147483647 h 641"/>
              <a:gd name="T4" fmla="*/ 2147483647 w 217"/>
              <a:gd name="T5" fmla="*/ 2147483647 h 641"/>
              <a:gd name="T6" fmla="*/ 2147483647 w 217"/>
              <a:gd name="T7" fmla="*/ 2147483647 h 641"/>
              <a:gd name="T8" fmla="*/ 2147483647 w 217"/>
              <a:gd name="T9" fmla="*/ 2147483647 h 641"/>
              <a:gd name="T10" fmla="*/ 2147483647 w 217"/>
              <a:gd name="T11" fmla="*/ 2147483647 h 641"/>
              <a:gd name="T12" fmla="*/ 2147483647 w 217"/>
              <a:gd name="T13" fmla="*/ 2147483647 h 641"/>
              <a:gd name="T14" fmla="*/ 0 w 217"/>
              <a:gd name="T15" fmla="*/ 2147483647 h 641"/>
              <a:gd name="T16" fmla="*/ 0 w 217"/>
              <a:gd name="T17" fmla="*/ 2147483647 h 641"/>
              <a:gd name="T18" fmla="*/ 2147483647 w 217"/>
              <a:gd name="T19" fmla="*/ 2147483647 h 641"/>
              <a:gd name="T20" fmla="*/ 2147483647 w 217"/>
              <a:gd name="T21" fmla="*/ 2147483647 h 641"/>
              <a:gd name="T22" fmla="*/ 2147483647 w 217"/>
              <a:gd name="T23" fmla="*/ 2147483647 h 641"/>
              <a:gd name="T24" fmla="*/ 2147483647 w 217"/>
              <a:gd name="T25" fmla="*/ 2147483647 h 641"/>
              <a:gd name="T26" fmla="*/ 2147483647 w 217"/>
              <a:gd name="T27" fmla="*/ 2147483647 h 641"/>
              <a:gd name="T28" fmla="*/ 2147483647 w 217"/>
              <a:gd name="T29" fmla="*/ 2147483647 h 641"/>
              <a:gd name="T30" fmla="*/ 2147483647 w 217"/>
              <a:gd name="T31" fmla="*/ 2147483647 h 641"/>
              <a:gd name="T32" fmla="*/ 2147483647 w 217"/>
              <a:gd name="T33" fmla="*/ 2147483647 h 641"/>
              <a:gd name="T34" fmla="*/ 2147483647 w 217"/>
              <a:gd name="T35" fmla="*/ 2147483647 h 641"/>
              <a:gd name="T36" fmla="*/ 2147483647 w 217"/>
              <a:gd name="T37" fmla="*/ 2147483647 h 641"/>
              <a:gd name="T38" fmla="*/ 2147483647 w 217"/>
              <a:gd name="T39" fmla="*/ 2147483647 h 641"/>
              <a:gd name="T40" fmla="*/ 2147483647 w 217"/>
              <a:gd name="T41" fmla="*/ 2147483647 h 641"/>
              <a:gd name="T42" fmla="*/ 2147483647 w 217"/>
              <a:gd name="T43" fmla="*/ 2147483647 h 641"/>
              <a:gd name="T44" fmla="*/ 2147483647 w 217"/>
              <a:gd name="T45" fmla="*/ 2147483647 h 641"/>
              <a:gd name="T46" fmla="*/ 2147483647 w 217"/>
              <a:gd name="T47" fmla="*/ 2147483647 h 641"/>
              <a:gd name="T48" fmla="*/ 2147483647 w 217"/>
              <a:gd name="T49" fmla="*/ 0 h 641"/>
              <a:gd name="T50" fmla="*/ 2147483647 w 217"/>
              <a:gd name="T51" fmla="*/ 2147483647 h 641"/>
              <a:gd name="T52" fmla="*/ 2147483647 w 217"/>
              <a:gd name="T53" fmla="*/ 2147483647 h 641"/>
              <a:gd name="T54" fmla="*/ 2147483647 w 217"/>
              <a:gd name="T55" fmla="*/ 2147483647 h 641"/>
              <a:gd name="T56" fmla="*/ 2147483647 w 217"/>
              <a:gd name="T57" fmla="*/ 2147483647 h 641"/>
              <a:gd name="T58" fmla="*/ 2147483647 w 217"/>
              <a:gd name="T59" fmla="*/ 2147483647 h 641"/>
              <a:gd name="T60" fmla="*/ 2147483647 w 217"/>
              <a:gd name="T61" fmla="*/ 2147483647 h 641"/>
              <a:gd name="T62" fmla="*/ 2147483647 w 217"/>
              <a:gd name="T63" fmla="*/ 2147483647 h 641"/>
              <a:gd name="T64" fmla="*/ 2147483647 w 217"/>
              <a:gd name="T65" fmla="*/ 2147483647 h 641"/>
              <a:gd name="T66" fmla="*/ 2147483647 w 217"/>
              <a:gd name="T67" fmla="*/ 2147483647 h 641"/>
              <a:gd name="T68" fmla="*/ 2147483647 w 217"/>
              <a:gd name="T69" fmla="*/ 2147483647 h 641"/>
              <a:gd name="T70" fmla="*/ 2147483647 w 217"/>
              <a:gd name="T71" fmla="*/ 2147483647 h 641"/>
              <a:gd name="T72" fmla="*/ 2147483647 w 217"/>
              <a:gd name="T73" fmla="*/ 2147483647 h 641"/>
              <a:gd name="T74" fmla="*/ 2147483647 w 217"/>
              <a:gd name="T75" fmla="*/ 2147483647 h 641"/>
              <a:gd name="T76" fmla="*/ 2147483647 w 217"/>
              <a:gd name="T77" fmla="*/ 2147483647 h 641"/>
              <a:gd name="T78" fmla="*/ 2147483647 w 217"/>
              <a:gd name="T79" fmla="*/ 2147483647 h 641"/>
              <a:gd name="T80" fmla="*/ 2147483647 w 217"/>
              <a:gd name="T81" fmla="*/ 2147483647 h 641"/>
              <a:gd name="T82" fmla="*/ 2147483647 w 217"/>
              <a:gd name="T83" fmla="*/ 2147483647 h 641"/>
              <a:gd name="T84" fmla="*/ 2147483647 w 217"/>
              <a:gd name="T85" fmla="*/ 2147483647 h 641"/>
              <a:gd name="T86" fmla="*/ 2147483647 w 217"/>
              <a:gd name="T87" fmla="*/ 2147483647 h 641"/>
              <a:gd name="T88" fmla="*/ 2147483647 w 217"/>
              <a:gd name="T89" fmla="*/ 2147483647 h 641"/>
              <a:gd name="T90" fmla="*/ 2147483647 w 217"/>
              <a:gd name="T91" fmla="*/ 2147483647 h 641"/>
              <a:gd name="T92" fmla="*/ 2147483647 w 217"/>
              <a:gd name="T93" fmla="*/ 2147483647 h 641"/>
              <a:gd name="T94" fmla="*/ 2147483647 w 217"/>
              <a:gd name="T95" fmla="*/ 2147483647 h 641"/>
              <a:gd name="T96" fmla="*/ 2147483647 w 217"/>
              <a:gd name="T97" fmla="*/ 2147483647 h 641"/>
              <a:gd name="T98" fmla="*/ 2147483647 w 217"/>
              <a:gd name="T99" fmla="*/ 2147483647 h 641"/>
              <a:gd name="T100" fmla="*/ 2147483647 w 217"/>
              <a:gd name="T101" fmla="*/ 2147483647 h 641"/>
              <a:gd name="T102" fmla="*/ 2147483647 w 217"/>
              <a:gd name="T103" fmla="*/ 2147483647 h 641"/>
              <a:gd name="T104" fmla="*/ 2147483647 w 217"/>
              <a:gd name="T105" fmla="*/ 2147483647 h 641"/>
              <a:gd name="T106" fmla="*/ 2147483647 w 217"/>
              <a:gd name="T107" fmla="*/ 2147483647 h 641"/>
              <a:gd name="T108" fmla="*/ 2147483647 w 217"/>
              <a:gd name="T109" fmla="*/ 2147483647 h 641"/>
              <a:gd name="T110" fmla="*/ 2147483647 w 217"/>
              <a:gd name="T111" fmla="*/ 2147483647 h 64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17"/>
              <a:gd name="T169" fmla="*/ 0 h 641"/>
              <a:gd name="T170" fmla="*/ 217 w 217"/>
              <a:gd name="T171" fmla="*/ 641 h 64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17" h="641">
                <a:moveTo>
                  <a:pt x="64" y="632"/>
                </a:moveTo>
                <a:lnTo>
                  <a:pt x="40" y="616"/>
                </a:lnTo>
                <a:lnTo>
                  <a:pt x="24" y="592"/>
                </a:lnTo>
                <a:lnTo>
                  <a:pt x="32" y="568"/>
                </a:lnTo>
                <a:lnTo>
                  <a:pt x="24" y="544"/>
                </a:lnTo>
                <a:lnTo>
                  <a:pt x="16" y="520"/>
                </a:lnTo>
                <a:lnTo>
                  <a:pt x="8" y="496"/>
                </a:lnTo>
                <a:lnTo>
                  <a:pt x="0" y="472"/>
                </a:lnTo>
                <a:lnTo>
                  <a:pt x="0" y="448"/>
                </a:lnTo>
                <a:lnTo>
                  <a:pt x="16" y="424"/>
                </a:lnTo>
                <a:lnTo>
                  <a:pt x="8" y="400"/>
                </a:lnTo>
                <a:lnTo>
                  <a:pt x="8" y="376"/>
                </a:lnTo>
                <a:lnTo>
                  <a:pt x="8" y="352"/>
                </a:lnTo>
                <a:lnTo>
                  <a:pt x="8" y="328"/>
                </a:lnTo>
                <a:lnTo>
                  <a:pt x="16" y="296"/>
                </a:lnTo>
                <a:lnTo>
                  <a:pt x="32" y="272"/>
                </a:lnTo>
                <a:lnTo>
                  <a:pt x="48" y="248"/>
                </a:lnTo>
                <a:lnTo>
                  <a:pt x="56" y="216"/>
                </a:lnTo>
                <a:lnTo>
                  <a:pt x="56" y="152"/>
                </a:lnTo>
                <a:lnTo>
                  <a:pt x="56" y="128"/>
                </a:lnTo>
                <a:lnTo>
                  <a:pt x="56" y="104"/>
                </a:lnTo>
                <a:lnTo>
                  <a:pt x="64" y="80"/>
                </a:lnTo>
                <a:lnTo>
                  <a:pt x="80" y="48"/>
                </a:lnTo>
                <a:lnTo>
                  <a:pt x="104" y="32"/>
                </a:lnTo>
                <a:lnTo>
                  <a:pt x="128" y="0"/>
                </a:lnTo>
                <a:lnTo>
                  <a:pt x="136" y="24"/>
                </a:lnTo>
                <a:lnTo>
                  <a:pt x="144" y="48"/>
                </a:lnTo>
                <a:lnTo>
                  <a:pt x="144" y="72"/>
                </a:lnTo>
                <a:lnTo>
                  <a:pt x="144" y="96"/>
                </a:lnTo>
                <a:lnTo>
                  <a:pt x="168" y="120"/>
                </a:lnTo>
                <a:lnTo>
                  <a:pt x="176" y="144"/>
                </a:lnTo>
                <a:lnTo>
                  <a:pt x="176" y="168"/>
                </a:lnTo>
                <a:lnTo>
                  <a:pt x="176" y="200"/>
                </a:lnTo>
                <a:lnTo>
                  <a:pt x="176" y="224"/>
                </a:lnTo>
                <a:lnTo>
                  <a:pt x="176" y="248"/>
                </a:lnTo>
                <a:lnTo>
                  <a:pt x="184" y="272"/>
                </a:lnTo>
                <a:lnTo>
                  <a:pt x="200" y="296"/>
                </a:lnTo>
                <a:lnTo>
                  <a:pt x="200" y="328"/>
                </a:lnTo>
                <a:lnTo>
                  <a:pt x="208" y="352"/>
                </a:lnTo>
                <a:lnTo>
                  <a:pt x="200" y="384"/>
                </a:lnTo>
                <a:lnTo>
                  <a:pt x="200" y="408"/>
                </a:lnTo>
                <a:lnTo>
                  <a:pt x="200" y="432"/>
                </a:lnTo>
                <a:lnTo>
                  <a:pt x="216" y="456"/>
                </a:lnTo>
                <a:lnTo>
                  <a:pt x="216" y="480"/>
                </a:lnTo>
                <a:lnTo>
                  <a:pt x="216" y="504"/>
                </a:lnTo>
                <a:lnTo>
                  <a:pt x="208" y="528"/>
                </a:lnTo>
                <a:lnTo>
                  <a:pt x="192" y="552"/>
                </a:lnTo>
                <a:lnTo>
                  <a:pt x="184" y="576"/>
                </a:lnTo>
                <a:lnTo>
                  <a:pt x="192" y="600"/>
                </a:lnTo>
                <a:lnTo>
                  <a:pt x="192" y="624"/>
                </a:lnTo>
                <a:lnTo>
                  <a:pt x="168" y="632"/>
                </a:lnTo>
                <a:lnTo>
                  <a:pt x="144" y="632"/>
                </a:lnTo>
                <a:lnTo>
                  <a:pt x="120" y="640"/>
                </a:lnTo>
                <a:lnTo>
                  <a:pt x="96" y="632"/>
                </a:lnTo>
                <a:lnTo>
                  <a:pt x="72" y="624"/>
                </a:lnTo>
                <a:lnTo>
                  <a:pt x="48" y="616"/>
                </a:lnTo>
              </a:path>
            </a:pathLst>
          </a:custGeom>
          <a:solidFill>
            <a:srgbClr val="CECECE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PE" sz="1562"/>
          </a:p>
        </p:txBody>
      </p:sp>
      <p:sp>
        <p:nvSpPr>
          <p:cNvPr id="9250" name="Line 1079"/>
          <p:cNvSpPr>
            <a:spLocks noChangeShapeType="1"/>
          </p:cNvSpPr>
          <p:nvPr/>
        </p:nvSpPr>
        <p:spPr bwMode="auto">
          <a:xfrm flipV="1">
            <a:off x="8428717" y="3803704"/>
            <a:ext cx="1866173" cy="4738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9251" name="Text Box 1080"/>
          <p:cNvSpPr txBox="1">
            <a:spLocks noChangeArrowheads="1"/>
          </p:cNvSpPr>
          <p:nvPr/>
        </p:nvSpPr>
        <p:spPr bwMode="auto">
          <a:xfrm>
            <a:off x="9405886" y="4070958"/>
            <a:ext cx="912429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sz="2429">
                <a:latin typeface="Arial" pitchFamily="34" charset="0"/>
              </a:rPr>
              <a:t>Agua</a:t>
            </a:r>
          </a:p>
        </p:txBody>
      </p:sp>
    </p:spTree>
    <p:extLst>
      <p:ext uri="{BB962C8B-B14F-4D97-AF65-F5344CB8AC3E}">
        <p14:creationId xmlns:p14="http://schemas.microsoft.com/office/powerpoint/2010/main" val="4116540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040381" y="879085"/>
            <a:ext cx="8590641" cy="1164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3483" b="1" dirty="0"/>
              <a:t>La población general puede estar expuesta a los plaguicidas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353379" y="3657681"/>
            <a:ext cx="241809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A través del aire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337213" y="5412729"/>
            <a:ext cx="3034845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A través del agua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536829" y="3594312"/>
            <a:ext cx="449644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A través de los alimentos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713161" y="5478853"/>
            <a:ext cx="2710999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En los accidentes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tecnológicos</a:t>
            </a:r>
          </a:p>
        </p:txBody>
      </p:sp>
      <p:grpSp>
        <p:nvGrpSpPr>
          <p:cNvPr id="13319" name="Group 17"/>
          <p:cNvGrpSpPr>
            <a:grpSpLocks/>
          </p:cNvGrpSpPr>
          <p:nvPr/>
        </p:nvGrpSpPr>
        <p:grpSpPr bwMode="auto">
          <a:xfrm>
            <a:off x="8090748" y="1869571"/>
            <a:ext cx="1001048" cy="888545"/>
            <a:chOff x="3966" y="1028"/>
            <a:chExt cx="545" cy="645"/>
          </a:xfrm>
        </p:grpSpPr>
        <p:sp>
          <p:nvSpPr>
            <p:cNvPr id="13422" name="Freeform 11"/>
            <p:cNvSpPr>
              <a:spLocks/>
            </p:cNvSpPr>
            <p:nvPr/>
          </p:nvSpPr>
          <p:spPr bwMode="auto">
            <a:xfrm>
              <a:off x="4211" y="1391"/>
              <a:ext cx="141" cy="282"/>
            </a:xfrm>
            <a:custGeom>
              <a:avLst/>
              <a:gdLst>
                <a:gd name="T0" fmla="*/ 1 w 282"/>
                <a:gd name="T1" fmla="*/ 0 h 565"/>
                <a:gd name="T2" fmla="*/ 2 w 282"/>
                <a:gd name="T3" fmla="*/ 0 h 565"/>
                <a:gd name="T4" fmla="*/ 2 w 282"/>
                <a:gd name="T5" fmla="*/ 0 h 565"/>
                <a:gd name="T6" fmla="*/ 2 w 282"/>
                <a:gd name="T7" fmla="*/ 1 h 565"/>
                <a:gd name="T8" fmla="*/ 3 w 282"/>
                <a:gd name="T9" fmla="*/ 1 h 565"/>
                <a:gd name="T10" fmla="*/ 3 w 282"/>
                <a:gd name="T11" fmla="*/ 2 h 565"/>
                <a:gd name="T12" fmla="*/ 3 w 282"/>
                <a:gd name="T13" fmla="*/ 2 h 565"/>
                <a:gd name="T14" fmla="*/ 3 w 282"/>
                <a:gd name="T15" fmla="*/ 3 h 565"/>
                <a:gd name="T16" fmla="*/ 3 w 282"/>
                <a:gd name="T17" fmla="*/ 3 h 565"/>
                <a:gd name="T18" fmla="*/ 3 w 282"/>
                <a:gd name="T19" fmla="*/ 3 h 565"/>
                <a:gd name="T20" fmla="*/ 3 w 282"/>
                <a:gd name="T21" fmla="*/ 4 h 565"/>
                <a:gd name="T22" fmla="*/ 2 w 282"/>
                <a:gd name="T23" fmla="*/ 5 h 565"/>
                <a:gd name="T24" fmla="*/ 2 w 282"/>
                <a:gd name="T25" fmla="*/ 5 h 565"/>
                <a:gd name="T26" fmla="*/ 2 w 282"/>
                <a:gd name="T27" fmla="*/ 6 h 565"/>
                <a:gd name="T28" fmla="*/ 2 w 282"/>
                <a:gd name="T29" fmla="*/ 7 h 565"/>
                <a:gd name="T30" fmla="*/ 2 w 282"/>
                <a:gd name="T31" fmla="*/ 7 h 565"/>
                <a:gd name="T32" fmla="*/ 3 w 282"/>
                <a:gd name="T33" fmla="*/ 7 h 565"/>
                <a:gd name="T34" fmla="*/ 3 w 282"/>
                <a:gd name="T35" fmla="*/ 7 h 565"/>
                <a:gd name="T36" fmla="*/ 3 w 282"/>
                <a:gd name="T37" fmla="*/ 7 h 565"/>
                <a:gd name="T38" fmla="*/ 4 w 282"/>
                <a:gd name="T39" fmla="*/ 7 h 565"/>
                <a:gd name="T40" fmla="*/ 5 w 282"/>
                <a:gd name="T41" fmla="*/ 8 h 565"/>
                <a:gd name="T42" fmla="*/ 5 w 282"/>
                <a:gd name="T43" fmla="*/ 8 h 565"/>
                <a:gd name="T44" fmla="*/ 5 w 282"/>
                <a:gd name="T45" fmla="*/ 8 h 565"/>
                <a:gd name="T46" fmla="*/ 5 w 282"/>
                <a:gd name="T47" fmla="*/ 8 h 565"/>
                <a:gd name="T48" fmla="*/ 4 w 282"/>
                <a:gd name="T49" fmla="*/ 8 h 565"/>
                <a:gd name="T50" fmla="*/ 4 w 282"/>
                <a:gd name="T51" fmla="*/ 8 h 565"/>
                <a:gd name="T52" fmla="*/ 3 w 282"/>
                <a:gd name="T53" fmla="*/ 8 h 565"/>
                <a:gd name="T54" fmla="*/ 3 w 282"/>
                <a:gd name="T55" fmla="*/ 8 h 565"/>
                <a:gd name="T56" fmla="*/ 2 w 282"/>
                <a:gd name="T57" fmla="*/ 7 h 565"/>
                <a:gd name="T58" fmla="*/ 2 w 282"/>
                <a:gd name="T59" fmla="*/ 7 h 565"/>
                <a:gd name="T60" fmla="*/ 1 w 282"/>
                <a:gd name="T61" fmla="*/ 7 h 565"/>
                <a:gd name="T62" fmla="*/ 1 w 282"/>
                <a:gd name="T63" fmla="*/ 7 h 565"/>
                <a:gd name="T64" fmla="*/ 2 w 282"/>
                <a:gd name="T65" fmla="*/ 6 h 565"/>
                <a:gd name="T66" fmla="*/ 2 w 282"/>
                <a:gd name="T67" fmla="*/ 6 h 565"/>
                <a:gd name="T68" fmla="*/ 2 w 282"/>
                <a:gd name="T69" fmla="*/ 5 h 565"/>
                <a:gd name="T70" fmla="*/ 2 w 282"/>
                <a:gd name="T71" fmla="*/ 4 h 565"/>
                <a:gd name="T72" fmla="*/ 2 w 282"/>
                <a:gd name="T73" fmla="*/ 4 h 565"/>
                <a:gd name="T74" fmla="*/ 2 w 282"/>
                <a:gd name="T75" fmla="*/ 3 h 565"/>
                <a:gd name="T76" fmla="*/ 2 w 282"/>
                <a:gd name="T77" fmla="*/ 3 h 565"/>
                <a:gd name="T78" fmla="*/ 3 w 282"/>
                <a:gd name="T79" fmla="*/ 3 h 565"/>
                <a:gd name="T80" fmla="*/ 3 w 282"/>
                <a:gd name="T81" fmla="*/ 2 h 565"/>
                <a:gd name="T82" fmla="*/ 3 w 282"/>
                <a:gd name="T83" fmla="*/ 2 h 565"/>
                <a:gd name="T84" fmla="*/ 2 w 282"/>
                <a:gd name="T85" fmla="*/ 2 h 565"/>
                <a:gd name="T86" fmla="*/ 1 w 282"/>
                <a:gd name="T87" fmla="*/ 1 h 565"/>
                <a:gd name="T88" fmla="*/ 1 w 282"/>
                <a:gd name="T89" fmla="*/ 1 h 565"/>
                <a:gd name="T90" fmla="*/ 0 w 282"/>
                <a:gd name="T91" fmla="*/ 0 h 565"/>
                <a:gd name="T92" fmla="*/ 1 w 282"/>
                <a:gd name="T93" fmla="*/ 0 h 565"/>
                <a:gd name="T94" fmla="*/ 1 w 282"/>
                <a:gd name="T95" fmla="*/ 0 h 565"/>
                <a:gd name="T96" fmla="*/ 1 w 282"/>
                <a:gd name="T97" fmla="*/ 0 h 565"/>
                <a:gd name="T98" fmla="*/ 1 w 282"/>
                <a:gd name="T99" fmla="*/ 0 h 5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2"/>
                <a:gd name="T151" fmla="*/ 0 h 565"/>
                <a:gd name="T152" fmla="*/ 282 w 282"/>
                <a:gd name="T153" fmla="*/ 565 h 5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2" h="565">
                  <a:moveTo>
                    <a:pt x="45" y="8"/>
                  </a:moveTo>
                  <a:lnTo>
                    <a:pt x="69" y="20"/>
                  </a:lnTo>
                  <a:lnTo>
                    <a:pt x="87" y="39"/>
                  </a:lnTo>
                  <a:lnTo>
                    <a:pt x="120" y="74"/>
                  </a:lnTo>
                  <a:lnTo>
                    <a:pt x="154" y="119"/>
                  </a:lnTo>
                  <a:lnTo>
                    <a:pt x="177" y="156"/>
                  </a:lnTo>
                  <a:lnTo>
                    <a:pt x="187" y="187"/>
                  </a:lnTo>
                  <a:lnTo>
                    <a:pt x="185" y="209"/>
                  </a:lnTo>
                  <a:lnTo>
                    <a:pt x="179" y="233"/>
                  </a:lnTo>
                  <a:lnTo>
                    <a:pt x="167" y="253"/>
                  </a:lnTo>
                  <a:lnTo>
                    <a:pt x="145" y="288"/>
                  </a:lnTo>
                  <a:lnTo>
                    <a:pt x="124" y="328"/>
                  </a:lnTo>
                  <a:lnTo>
                    <a:pt x="114" y="368"/>
                  </a:lnTo>
                  <a:lnTo>
                    <a:pt x="109" y="407"/>
                  </a:lnTo>
                  <a:lnTo>
                    <a:pt x="112" y="450"/>
                  </a:lnTo>
                  <a:lnTo>
                    <a:pt x="118" y="470"/>
                  </a:lnTo>
                  <a:lnTo>
                    <a:pt x="131" y="481"/>
                  </a:lnTo>
                  <a:lnTo>
                    <a:pt x="150" y="489"/>
                  </a:lnTo>
                  <a:lnTo>
                    <a:pt x="187" y="497"/>
                  </a:lnTo>
                  <a:lnTo>
                    <a:pt x="237" y="505"/>
                  </a:lnTo>
                  <a:lnTo>
                    <a:pt x="271" y="515"/>
                  </a:lnTo>
                  <a:lnTo>
                    <a:pt x="282" y="526"/>
                  </a:lnTo>
                  <a:lnTo>
                    <a:pt x="278" y="542"/>
                  </a:lnTo>
                  <a:lnTo>
                    <a:pt x="259" y="557"/>
                  </a:lnTo>
                  <a:lnTo>
                    <a:pt x="225" y="565"/>
                  </a:lnTo>
                  <a:lnTo>
                    <a:pt x="201" y="557"/>
                  </a:lnTo>
                  <a:lnTo>
                    <a:pt x="184" y="541"/>
                  </a:lnTo>
                  <a:lnTo>
                    <a:pt x="145" y="515"/>
                  </a:lnTo>
                  <a:lnTo>
                    <a:pt x="108" y="509"/>
                  </a:lnTo>
                  <a:lnTo>
                    <a:pt x="82" y="509"/>
                  </a:lnTo>
                  <a:lnTo>
                    <a:pt x="63" y="501"/>
                  </a:lnTo>
                  <a:lnTo>
                    <a:pt x="62" y="475"/>
                  </a:lnTo>
                  <a:lnTo>
                    <a:pt x="67" y="444"/>
                  </a:lnTo>
                  <a:lnTo>
                    <a:pt x="78" y="413"/>
                  </a:lnTo>
                  <a:lnTo>
                    <a:pt x="78" y="377"/>
                  </a:lnTo>
                  <a:lnTo>
                    <a:pt x="87" y="311"/>
                  </a:lnTo>
                  <a:lnTo>
                    <a:pt x="99" y="275"/>
                  </a:lnTo>
                  <a:lnTo>
                    <a:pt x="112" y="241"/>
                  </a:lnTo>
                  <a:lnTo>
                    <a:pt x="127" y="217"/>
                  </a:lnTo>
                  <a:lnTo>
                    <a:pt x="142" y="198"/>
                  </a:lnTo>
                  <a:lnTo>
                    <a:pt x="139" y="187"/>
                  </a:lnTo>
                  <a:lnTo>
                    <a:pt x="133" y="175"/>
                  </a:lnTo>
                  <a:lnTo>
                    <a:pt x="81" y="135"/>
                  </a:lnTo>
                  <a:lnTo>
                    <a:pt x="40" y="103"/>
                  </a:lnTo>
                  <a:lnTo>
                    <a:pt x="14" y="70"/>
                  </a:lnTo>
                  <a:lnTo>
                    <a:pt x="0" y="39"/>
                  </a:lnTo>
                  <a:lnTo>
                    <a:pt x="6" y="11"/>
                  </a:lnTo>
                  <a:lnTo>
                    <a:pt x="18" y="0"/>
                  </a:lnTo>
                  <a:lnTo>
                    <a:pt x="37" y="5"/>
                  </a:lnTo>
                  <a:lnTo>
                    <a:pt x="45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423" name="Freeform 12"/>
            <p:cNvSpPr>
              <a:spLocks/>
            </p:cNvSpPr>
            <p:nvPr/>
          </p:nvSpPr>
          <p:spPr bwMode="auto">
            <a:xfrm>
              <a:off x="4097" y="1385"/>
              <a:ext cx="111" cy="274"/>
            </a:xfrm>
            <a:custGeom>
              <a:avLst/>
              <a:gdLst>
                <a:gd name="T0" fmla="*/ 3 w 220"/>
                <a:gd name="T1" fmla="*/ 1 h 547"/>
                <a:gd name="T2" fmla="*/ 3 w 220"/>
                <a:gd name="T3" fmla="*/ 1 h 547"/>
                <a:gd name="T4" fmla="*/ 3 w 220"/>
                <a:gd name="T5" fmla="*/ 1 h 547"/>
                <a:gd name="T6" fmla="*/ 2 w 220"/>
                <a:gd name="T7" fmla="*/ 2 h 547"/>
                <a:gd name="T8" fmla="*/ 2 w 220"/>
                <a:gd name="T9" fmla="*/ 2 h 547"/>
                <a:gd name="T10" fmla="*/ 1 w 220"/>
                <a:gd name="T11" fmla="*/ 3 h 547"/>
                <a:gd name="T12" fmla="*/ 1 w 220"/>
                <a:gd name="T13" fmla="*/ 4 h 547"/>
                <a:gd name="T14" fmla="*/ 1 w 220"/>
                <a:gd name="T15" fmla="*/ 4 h 547"/>
                <a:gd name="T16" fmla="*/ 2 w 220"/>
                <a:gd name="T17" fmla="*/ 4 h 547"/>
                <a:gd name="T18" fmla="*/ 2 w 220"/>
                <a:gd name="T19" fmla="*/ 4 h 547"/>
                <a:gd name="T20" fmla="*/ 2 w 220"/>
                <a:gd name="T21" fmla="*/ 5 h 547"/>
                <a:gd name="T22" fmla="*/ 3 w 220"/>
                <a:gd name="T23" fmla="*/ 5 h 547"/>
                <a:gd name="T24" fmla="*/ 3 w 220"/>
                <a:gd name="T25" fmla="*/ 6 h 547"/>
                <a:gd name="T26" fmla="*/ 3 w 220"/>
                <a:gd name="T27" fmla="*/ 7 h 547"/>
                <a:gd name="T28" fmla="*/ 3 w 220"/>
                <a:gd name="T29" fmla="*/ 7 h 547"/>
                <a:gd name="T30" fmla="*/ 3 w 220"/>
                <a:gd name="T31" fmla="*/ 7 h 547"/>
                <a:gd name="T32" fmla="*/ 3 w 220"/>
                <a:gd name="T33" fmla="*/ 8 h 547"/>
                <a:gd name="T34" fmla="*/ 2 w 220"/>
                <a:gd name="T35" fmla="*/ 8 h 547"/>
                <a:gd name="T36" fmla="*/ 2 w 220"/>
                <a:gd name="T37" fmla="*/ 8 h 547"/>
                <a:gd name="T38" fmla="*/ 1 w 220"/>
                <a:gd name="T39" fmla="*/ 8 h 547"/>
                <a:gd name="T40" fmla="*/ 1 w 220"/>
                <a:gd name="T41" fmla="*/ 8 h 547"/>
                <a:gd name="T42" fmla="*/ 0 w 220"/>
                <a:gd name="T43" fmla="*/ 9 h 547"/>
                <a:gd name="T44" fmla="*/ 1 w 220"/>
                <a:gd name="T45" fmla="*/ 9 h 547"/>
                <a:gd name="T46" fmla="*/ 1 w 220"/>
                <a:gd name="T47" fmla="*/ 9 h 547"/>
                <a:gd name="T48" fmla="*/ 1 w 220"/>
                <a:gd name="T49" fmla="*/ 9 h 547"/>
                <a:gd name="T50" fmla="*/ 2 w 220"/>
                <a:gd name="T51" fmla="*/ 9 h 547"/>
                <a:gd name="T52" fmla="*/ 2 w 220"/>
                <a:gd name="T53" fmla="*/ 9 h 547"/>
                <a:gd name="T54" fmla="*/ 3 w 220"/>
                <a:gd name="T55" fmla="*/ 8 h 547"/>
                <a:gd name="T56" fmla="*/ 3 w 220"/>
                <a:gd name="T57" fmla="*/ 8 h 547"/>
                <a:gd name="T58" fmla="*/ 4 w 220"/>
                <a:gd name="T59" fmla="*/ 8 h 547"/>
                <a:gd name="T60" fmla="*/ 4 w 220"/>
                <a:gd name="T61" fmla="*/ 8 h 547"/>
                <a:gd name="T62" fmla="*/ 4 w 220"/>
                <a:gd name="T63" fmla="*/ 7 h 547"/>
                <a:gd name="T64" fmla="*/ 4 w 220"/>
                <a:gd name="T65" fmla="*/ 7 h 547"/>
                <a:gd name="T66" fmla="*/ 3 w 220"/>
                <a:gd name="T67" fmla="*/ 7 h 547"/>
                <a:gd name="T68" fmla="*/ 3 w 220"/>
                <a:gd name="T69" fmla="*/ 6 h 547"/>
                <a:gd name="T70" fmla="*/ 3 w 220"/>
                <a:gd name="T71" fmla="*/ 5 h 547"/>
                <a:gd name="T72" fmla="*/ 3 w 220"/>
                <a:gd name="T73" fmla="*/ 5 h 547"/>
                <a:gd name="T74" fmla="*/ 3 w 220"/>
                <a:gd name="T75" fmla="*/ 4 h 547"/>
                <a:gd name="T76" fmla="*/ 2 w 220"/>
                <a:gd name="T77" fmla="*/ 4 h 547"/>
                <a:gd name="T78" fmla="*/ 2 w 220"/>
                <a:gd name="T79" fmla="*/ 4 h 547"/>
                <a:gd name="T80" fmla="*/ 2 w 220"/>
                <a:gd name="T81" fmla="*/ 3 h 547"/>
                <a:gd name="T82" fmla="*/ 2 w 220"/>
                <a:gd name="T83" fmla="*/ 3 h 547"/>
                <a:gd name="T84" fmla="*/ 3 w 220"/>
                <a:gd name="T85" fmla="*/ 3 h 547"/>
                <a:gd name="T86" fmla="*/ 3 w 220"/>
                <a:gd name="T87" fmla="*/ 2 h 547"/>
                <a:gd name="T88" fmla="*/ 4 w 220"/>
                <a:gd name="T89" fmla="*/ 1 h 547"/>
                <a:gd name="T90" fmla="*/ 4 w 220"/>
                <a:gd name="T91" fmla="*/ 1 h 547"/>
                <a:gd name="T92" fmla="*/ 4 w 220"/>
                <a:gd name="T93" fmla="*/ 1 h 547"/>
                <a:gd name="T94" fmla="*/ 4 w 220"/>
                <a:gd name="T95" fmla="*/ 0 h 547"/>
                <a:gd name="T96" fmla="*/ 3 w 220"/>
                <a:gd name="T97" fmla="*/ 1 h 547"/>
                <a:gd name="T98" fmla="*/ 3 w 220"/>
                <a:gd name="T99" fmla="*/ 1 h 5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0"/>
                <a:gd name="T151" fmla="*/ 0 h 547"/>
                <a:gd name="T152" fmla="*/ 220 w 220"/>
                <a:gd name="T153" fmla="*/ 547 h 5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0" h="547">
                  <a:moveTo>
                    <a:pt x="171" y="9"/>
                  </a:moveTo>
                  <a:lnTo>
                    <a:pt x="148" y="22"/>
                  </a:lnTo>
                  <a:lnTo>
                    <a:pt x="133" y="42"/>
                  </a:lnTo>
                  <a:lnTo>
                    <a:pt x="106" y="79"/>
                  </a:lnTo>
                  <a:lnTo>
                    <a:pt x="78" y="125"/>
                  </a:lnTo>
                  <a:lnTo>
                    <a:pt x="59" y="162"/>
                  </a:lnTo>
                  <a:lnTo>
                    <a:pt x="53" y="193"/>
                  </a:lnTo>
                  <a:lnTo>
                    <a:pt x="57" y="212"/>
                  </a:lnTo>
                  <a:lnTo>
                    <a:pt x="66" y="234"/>
                  </a:lnTo>
                  <a:lnTo>
                    <a:pt x="81" y="251"/>
                  </a:lnTo>
                  <a:lnTo>
                    <a:pt x="107" y="282"/>
                  </a:lnTo>
                  <a:lnTo>
                    <a:pt x="131" y="316"/>
                  </a:lnTo>
                  <a:lnTo>
                    <a:pt x="146" y="352"/>
                  </a:lnTo>
                  <a:lnTo>
                    <a:pt x="156" y="388"/>
                  </a:lnTo>
                  <a:lnTo>
                    <a:pt x="158" y="428"/>
                  </a:lnTo>
                  <a:lnTo>
                    <a:pt x="156" y="447"/>
                  </a:lnTo>
                  <a:lnTo>
                    <a:pt x="144" y="460"/>
                  </a:lnTo>
                  <a:lnTo>
                    <a:pt x="126" y="468"/>
                  </a:lnTo>
                  <a:lnTo>
                    <a:pt x="89" y="480"/>
                  </a:lnTo>
                  <a:lnTo>
                    <a:pt x="42" y="494"/>
                  </a:lnTo>
                  <a:lnTo>
                    <a:pt x="9" y="507"/>
                  </a:lnTo>
                  <a:lnTo>
                    <a:pt x="0" y="518"/>
                  </a:lnTo>
                  <a:lnTo>
                    <a:pt x="5" y="533"/>
                  </a:lnTo>
                  <a:lnTo>
                    <a:pt x="25" y="544"/>
                  </a:lnTo>
                  <a:lnTo>
                    <a:pt x="61" y="547"/>
                  </a:lnTo>
                  <a:lnTo>
                    <a:pt x="84" y="536"/>
                  </a:lnTo>
                  <a:lnTo>
                    <a:pt x="99" y="521"/>
                  </a:lnTo>
                  <a:lnTo>
                    <a:pt x="134" y="492"/>
                  </a:lnTo>
                  <a:lnTo>
                    <a:pt x="170" y="482"/>
                  </a:lnTo>
                  <a:lnTo>
                    <a:pt x="195" y="479"/>
                  </a:lnTo>
                  <a:lnTo>
                    <a:pt x="213" y="468"/>
                  </a:lnTo>
                  <a:lnTo>
                    <a:pt x="212" y="446"/>
                  </a:lnTo>
                  <a:lnTo>
                    <a:pt x="203" y="417"/>
                  </a:lnTo>
                  <a:lnTo>
                    <a:pt x="186" y="389"/>
                  </a:lnTo>
                  <a:lnTo>
                    <a:pt x="182" y="356"/>
                  </a:lnTo>
                  <a:lnTo>
                    <a:pt x="167" y="295"/>
                  </a:lnTo>
                  <a:lnTo>
                    <a:pt x="150" y="263"/>
                  </a:lnTo>
                  <a:lnTo>
                    <a:pt x="133" y="234"/>
                  </a:lnTo>
                  <a:lnTo>
                    <a:pt x="116" y="214"/>
                  </a:lnTo>
                  <a:lnTo>
                    <a:pt x="99" y="197"/>
                  </a:lnTo>
                  <a:lnTo>
                    <a:pt x="99" y="187"/>
                  </a:lnTo>
                  <a:lnTo>
                    <a:pt x="105" y="175"/>
                  </a:lnTo>
                  <a:lnTo>
                    <a:pt x="152" y="132"/>
                  </a:lnTo>
                  <a:lnTo>
                    <a:pt x="188" y="97"/>
                  </a:lnTo>
                  <a:lnTo>
                    <a:pt x="208" y="64"/>
                  </a:lnTo>
                  <a:lnTo>
                    <a:pt x="220" y="32"/>
                  </a:lnTo>
                  <a:lnTo>
                    <a:pt x="210" y="8"/>
                  </a:lnTo>
                  <a:lnTo>
                    <a:pt x="196" y="0"/>
                  </a:lnTo>
                  <a:lnTo>
                    <a:pt x="179" y="5"/>
                  </a:lnTo>
                  <a:lnTo>
                    <a:pt x="17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424" name="Freeform 13"/>
            <p:cNvSpPr>
              <a:spLocks/>
            </p:cNvSpPr>
            <p:nvPr/>
          </p:nvSpPr>
          <p:spPr bwMode="auto">
            <a:xfrm>
              <a:off x="4131" y="1199"/>
              <a:ext cx="131" cy="226"/>
            </a:xfrm>
            <a:custGeom>
              <a:avLst/>
              <a:gdLst>
                <a:gd name="T0" fmla="*/ 2 w 260"/>
                <a:gd name="T1" fmla="*/ 1 h 451"/>
                <a:gd name="T2" fmla="*/ 3 w 260"/>
                <a:gd name="T3" fmla="*/ 1 h 451"/>
                <a:gd name="T4" fmla="*/ 3 w 260"/>
                <a:gd name="T5" fmla="*/ 0 h 451"/>
                <a:gd name="T6" fmla="*/ 4 w 260"/>
                <a:gd name="T7" fmla="*/ 0 h 451"/>
                <a:gd name="T8" fmla="*/ 4 w 260"/>
                <a:gd name="T9" fmla="*/ 1 h 451"/>
                <a:gd name="T10" fmla="*/ 4 w 260"/>
                <a:gd name="T11" fmla="*/ 1 h 451"/>
                <a:gd name="T12" fmla="*/ 4 w 260"/>
                <a:gd name="T13" fmla="*/ 1 h 451"/>
                <a:gd name="T14" fmla="*/ 5 w 260"/>
                <a:gd name="T15" fmla="*/ 1 h 451"/>
                <a:gd name="T16" fmla="*/ 5 w 260"/>
                <a:gd name="T17" fmla="*/ 2 h 451"/>
                <a:gd name="T18" fmla="*/ 4 w 260"/>
                <a:gd name="T19" fmla="*/ 2 h 451"/>
                <a:gd name="T20" fmla="*/ 4 w 260"/>
                <a:gd name="T21" fmla="*/ 2 h 451"/>
                <a:gd name="T22" fmla="*/ 4 w 260"/>
                <a:gd name="T23" fmla="*/ 3 h 451"/>
                <a:gd name="T24" fmla="*/ 4 w 260"/>
                <a:gd name="T25" fmla="*/ 3 h 451"/>
                <a:gd name="T26" fmla="*/ 4 w 260"/>
                <a:gd name="T27" fmla="*/ 4 h 451"/>
                <a:gd name="T28" fmla="*/ 3 w 260"/>
                <a:gd name="T29" fmla="*/ 4 h 451"/>
                <a:gd name="T30" fmla="*/ 4 w 260"/>
                <a:gd name="T31" fmla="*/ 5 h 451"/>
                <a:gd name="T32" fmla="*/ 4 w 260"/>
                <a:gd name="T33" fmla="*/ 5 h 451"/>
                <a:gd name="T34" fmla="*/ 4 w 260"/>
                <a:gd name="T35" fmla="*/ 5 h 451"/>
                <a:gd name="T36" fmla="*/ 4 w 260"/>
                <a:gd name="T37" fmla="*/ 6 h 451"/>
                <a:gd name="T38" fmla="*/ 5 w 260"/>
                <a:gd name="T39" fmla="*/ 6 h 451"/>
                <a:gd name="T40" fmla="*/ 4 w 260"/>
                <a:gd name="T41" fmla="*/ 7 h 451"/>
                <a:gd name="T42" fmla="*/ 4 w 260"/>
                <a:gd name="T43" fmla="*/ 7 h 451"/>
                <a:gd name="T44" fmla="*/ 4 w 260"/>
                <a:gd name="T45" fmla="*/ 7 h 451"/>
                <a:gd name="T46" fmla="*/ 3 w 260"/>
                <a:gd name="T47" fmla="*/ 7 h 451"/>
                <a:gd name="T48" fmla="*/ 3 w 260"/>
                <a:gd name="T49" fmla="*/ 8 h 451"/>
                <a:gd name="T50" fmla="*/ 2 w 260"/>
                <a:gd name="T51" fmla="*/ 8 h 451"/>
                <a:gd name="T52" fmla="*/ 2 w 260"/>
                <a:gd name="T53" fmla="*/ 7 h 451"/>
                <a:gd name="T54" fmla="*/ 2 w 260"/>
                <a:gd name="T55" fmla="*/ 7 h 451"/>
                <a:gd name="T56" fmla="*/ 1 w 260"/>
                <a:gd name="T57" fmla="*/ 7 h 451"/>
                <a:gd name="T58" fmla="*/ 1 w 260"/>
                <a:gd name="T59" fmla="*/ 6 h 451"/>
                <a:gd name="T60" fmla="*/ 1 w 260"/>
                <a:gd name="T61" fmla="*/ 6 h 451"/>
                <a:gd name="T62" fmla="*/ 0 w 260"/>
                <a:gd name="T63" fmla="*/ 5 h 451"/>
                <a:gd name="T64" fmla="*/ 1 w 260"/>
                <a:gd name="T65" fmla="*/ 4 h 451"/>
                <a:gd name="T66" fmla="*/ 1 w 260"/>
                <a:gd name="T67" fmla="*/ 3 h 451"/>
                <a:gd name="T68" fmla="*/ 1 w 260"/>
                <a:gd name="T69" fmla="*/ 3 h 451"/>
                <a:gd name="T70" fmla="*/ 1 w 260"/>
                <a:gd name="T71" fmla="*/ 2 h 451"/>
                <a:gd name="T72" fmla="*/ 2 w 260"/>
                <a:gd name="T73" fmla="*/ 2 h 451"/>
                <a:gd name="T74" fmla="*/ 2 w 260"/>
                <a:gd name="T75" fmla="*/ 1 h 451"/>
                <a:gd name="T76" fmla="*/ 2 w 260"/>
                <a:gd name="T77" fmla="*/ 1 h 45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60"/>
                <a:gd name="T118" fmla="*/ 0 h 451"/>
                <a:gd name="T119" fmla="*/ 260 w 260"/>
                <a:gd name="T120" fmla="*/ 451 h 45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60" h="451">
                  <a:moveTo>
                    <a:pt x="117" y="30"/>
                  </a:moveTo>
                  <a:lnTo>
                    <a:pt x="150" y="10"/>
                  </a:lnTo>
                  <a:lnTo>
                    <a:pt x="176" y="0"/>
                  </a:lnTo>
                  <a:lnTo>
                    <a:pt x="206" y="0"/>
                  </a:lnTo>
                  <a:lnTo>
                    <a:pt x="230" y="6"/>
                  </a:lnTo>
                  <a:lnTo>
                    <a:pt x="245" y="18"/>
                  </a:lnTo>
                  <a:lnTo>
                    <a:pt x="255" y="34"/>
                  </a:lnTo>
                  <a:lnTo>
                    <a:pt x="260" y="52"/>
                  </a:lnTo>
                  <a:lnTo>
                    <a:pt x="258" y="76"/>
                  </a:lnTo>
                  <a:lnTo>
                    <a:pt x="252" y="101"/>
                  </a:lnTo>
                  <a:lnTo>
                    <a:pt x="240" y="128"/>
                  </a:lnTo>
                  <a:lnTo>
                    <a:pt x="219" y="156"/>
                  </a:lnTo>
                  <a:lnTo>
                    <a:pt x="200" y="184"/>
                  </a:lnTo>
                  <a:lnTo>
                    <a:pt x="192" y="209"/>
                  </a:lnTo>
                  <a:lnTo>
                    <a:pt x="190" y="233"/>
                  </a:lnTo>
                  <a:lnTo>
                    <a:pt x="197" y="260"/>
                  </a:lnTo>
                  <a:lnTo>
                    <a:pt x="210" y="282"/>
                  </a:lnTo>
                  <a:lnTo>
                    <a:pt x="237" y="313"/>
                  </a:lnTo>
                  <a:lnTo>
                    <a:pt x="253" y="337"/>
                  </a:lnTo>
                  <a:lnTo>
                    <a:pt x="260" y="366"/>
                  </a:lnTo>
                  <a:lnTo>
                    <a:pt x="253" y="396"/>
                  </a:lnTo>
                  <a:lnTo>
                    <a:pt x="237" y="415"/>
                  </a:lnTo>
                  <a:lnTo>
                    <a:pt x="214" y="430"/>
                  </a:lnTo>
                  <a:lnTo>
                    <a:pt x="188" y="446"/>
                  </a:lnTo>
                  <a:lnTo>
                    <a:pt x="160" y="451"/>
                  </a:lnTo>
                  <a:lnTo>
                    <a:pt x="127" y="451"/>
                  </a:lnTo>
                  <a:lnTo>
                    <a:pt x="96" y="445"/>
                  </a:lnTo>
                  <a:lnTo>
                    <a:pt x="70" y="427"/>
                  </a:lnTo>
                  <a:lnTo>
                    <a:pt x="44" y="402"/>
                  </a:lnTo>
                  <a:lnTo>
                    <a:pt x="25" y="370"/>
                  </a:lnTo>
                  <a:lnTo>
                    <a:pt x="7" y="328"/>
                  </a:lnTo>
                  <a:lnTo>
                    <a:pt x="0" y="280"/>
                  </a:lnTo>
                  <a:lnTo>
                    <a:pt x="1" y="231"/>
                  </a:lnTo>
                  <a:lnTo>
                    <a:pt x="9" y="189"/>
                  </a:lnTo>
                  <a:lnTo>
                    <a:pt x="21" y="150"/>
                  </a:lnTo>
                  <a:lnTo>
                    <a:pt x="40" y="116"/>
                  </a:lnTo>
                  <a:lnTo>
                    <a:pt x="67" y="85"/>
                  </a:lnTo>
                  <a:lnTo>
                    <a:pt x="87" y="5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425" name="Freeform 14"/>
            <p:cNvSpPr>
              <a:spLocks/>
            </p:cNvSpPr>
            <p:nvPr/>
          </p:nvSpPr>
          <p:spPr bwMode="auto">
            <a:xfrm>
              <a:off x="4221" y="1152"/>
              <a:ext cx="290" cy="153"/>
            </a:xfrm>
            <a:custGeom>
              <a:avLst/>
              <a:gdLst>
                <a:gd name="T0" fmla="*/ 1 w 582"/>
                <a:gd name="T1" fmla="*/ 2 h 305"/>
                <a:gd name="T2" fmla="*/ 3 w 582"/>
                <a:gd name="T3" fmla="*/ 4 h 305"/>
                <a:gd name="T4" fmla="*/ 4 w 582"/>
                <a:gd name="T5" fmla="*/ 4 h 305"/>
                <a:gd name="T6" fmla="*/ 5 w 582"/>
                <a:gd name="T7" fmla="*/ 3 h 305"/>
                <a:gd name="T8" fmla="*/ 6 w 582"/>
                <a:gd name="T9" fmla="*/ 2 h 305"/>
                <a:gd name="T10" fmla="*/ 6 w 582"/>
                <a:gd name="T11" fmla="*/ 2 h 305"/>
                <a:gd name="T12" fmla="*/ 6 w 582"/>
                <a:gd name="T13" fmla="*/ 2 h 305"/>
                <a:gd name="T14" fmla="*/ 6 w 582"/>
                <a:gd name="T15" fmla="*/ 1 h 305"/>
                <a:gd name="T16" fmla="*/ 6 w 582"/>
                <a:gd name="T17" fmla="*/ 1 h 305"/>
                <a:gd name="T18" fmla="*/ 6 w 582"/>
                <a:gd name="T19" fmla="*/ 1 h 305"/>
                <a:gd name="T20" fmla="*/ 6 w 582"/>
                <a:gd name="T21" fmla="*/ 1 h 305"/>
                <a:gd name="T22" fmla="*/ 7 w 582"/>
                <a:gd name="T23" fmla="*/ 1 h 305"/>
                <a:gd name="T24" fmla="*/ 7 w 582"/>
                <a:gd name="T25" fmla="*/ 0 h 305"/>
                <a:gd name="T26" fmla="*/ 7 w 582"/>
                <a:gd name="T27" fmla="*/ 1 h 305"/>
                <a:gd name="T28" fmla="*/ 7 w 582"/>
                <a:gd name="T29" fmla="*/ 1 h 305"/>
                <a:gd name="T30" fmla="*/ 7 w 582"/>
                <a:gd name="T31" fmla="*/ 1 h 305"/>
                <a:gd name="T32" fmla="*/ 7 w 582"/>
                <a:gd name="T33" fmla="*/ 1 h 305"/>
                <a:gd name="T34" fmla="*/ 7 w 582"/>
                <a:gd name="T35" fmla="*/ 2 h 305"/>
                <a:gd name="T36" fmla="*/ 7 w 582"/>
                <a:gd name="T37" fmla="*/ 1 h 305"/>
                <a:gd name="T38" fmla="*/ 7 w 582"/>
                <a:gd name="T39" fmla="*/ 1 h 305"/>
                <a:gd name="T40" fmla="*/ 7 w 582"/>
                <a:gd name="T41" fmla="*/ 1 h 305"/>
                <a:gd name="T42" fmla="*/ 8 w 582"/>
                <a:gd name="T43" fmla="*/ 1 h 305"/>
                <a:gd name="T44" fmla="*/ 8 w 582"/>
                <a:gd name="T45" fmla="*/ 1 h 305"/>
                <a:gd name="T46" fmla="*/ 8 w 582"/>
                <a:gd name="T47" fmla="*/ 1 h 305"/>
                <a:gd name="T48" fmla="*/ 8 w 582"/>
                <a:gd name="T49" fmla="*/ 1 h 305"/>
                <a:gd name="T50" fmla="*/ 8 w 582"/>
                <a:gd name="T51" fmla="*/ 2 h 305"/>
                <a:gd name="T52" fmla="*/ 7 w 582"/>
                <a:gd name="T53" fmla="*/ 2 h 305"/>
                <a:gd name="T54" fmla="*/ 7 w 582"/>
                <a:gd name="T55" fmla="*/ 2 h 305"/>
                <a:gd name="T56" fmla="*/ 7 w 582"/>
                <a:gd name="T57" fmla="*/ 2 h 305"/>
                <a:gd name="T58" fmla="*/ 7 w 582"/>
                <a:gd name="T59" fmla="*/ 2 h 305"/>
                <a:gd name="T60" fmla="*/ 7 w 582"/>
                <a:gd name="T61" fmla="*/ 2 h 305"/>
                <a:gd name="T62" fmla="*/ 8 w 582"/>
                <a:gd name="T63" fmla="*/ 2 h 305"/>
                <a:gd name="T64" fmla="*/ 8 w 582"/>
                <a:gd name="T65" fmla="*/ 2 h 305"/>
                <a:gd name="T66" fmla="*/ 8 w 582"/>
                <a:gd name="T67" fmla="*/ 2 h 305"/>
                <a:gd name="T68" fmla="*/ 8 w 582"/>
                <a:gd name="T69" fmla="*/ 2 h 305"/>
                <a:gd name="T70" fmla="*/ 9 w 582"/>
                <a:gd name="T71" fmla="*/ 3 h 305"/>
                <a:gd name="T72" fmla="*/ 8 w 582"/>
                <a:gd name="T73" fmla="*/ 3 h 305"/>
                <a:gd name="T74" fmla="*/ 8 w 582"/>
                <a:gd name="T75" fmla="*/ 3 h 305"/>
                <a:gd name="T76" fmla="*/ 8 w 582"/>
                <a:gd name="T77" fmla="*/ 3 h 305"/>
                <a:gd name="T78" fmla="*/ 8 w 582"/>
                <a:gd name="T79" fmla="*/ 3 h 305"/>
                <a:gd name="T80" fmla="*/ 7 w 582"/>
                <a:gd name="T81" fmla="*/ 3 h 305"/>
                <a:gd name="T82" fmla="*/ 7 w 582"/>
                <a:gd name="T83" fmla="*/ 3 h 305"/>
                <a:gd name="T84" fmla="*/ 7 w 582"/>
                <a:gd name="T85" fmla="*/ 3 h 305"/>
                <a:gd name="T86" fmla="*/ 7 w 582"/>
                <a:gd name="T87" fmla="*/ 2 h 305"/>
                <a:gd name="T88" fmla="*/ 5 w 582"/>
                <a:gd name="T89" fmla="*/ 4 h 305"/>
                <a:gd name="T90" fmla="*/ 4 w 582"/>
                <a:gd name="T91" fmla="*/ 5 h 305"/>
                <a:gd name="T92" fmla="*/ 3 w 582"/>
                <a:gd name="T93" fmla="*/ 5 h 305"/>
                <a:gd name="T94" fmla="*/ 1 w 582"/>
                <a:gd name="T95" fmla="*/ 4 h 305"/>
                <a:gd name="T96" fmla="*/ 0 w 582"/>
                <a:gd name="T97" fmla="*/ 3 h 305"/>
                <a:gd name="T98" fmla="*/ 0 w 582"/>
                <a:gd name="T99" fmla="*/ 2 h 30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82"/>
                <a:gd name="T151" fmla="*/ 0 h 305"/>
                <a:gd name="T152" fmla="*/ 582 w 582"/>
                <a:gd name="T153" fmla="*/ 305 h 30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82" h="305">
                  <a:moveTo>
                    <a:pt x="30" y="105"/>
                  </a:moveTo>
                  <a:lnTo>
                    <a:pt x="76" y="112"/>
                  </a:lnTo>
                  <a:lnTo>
                    <a:pt x="94" y="120"/>
                  </a:lnTo>
                  <a:lnTo>
                    <a:pt x="128" y="137"/>
                  </a:lnTo>
                  <a:lnTo>
                    <a:pt x="171" y="162"/>
                  </a:lnTo>
                  <a:lnTo>
                    <a:pt x="211" y="204"/>
                  </a:lnTo>
                  <a:lnTo>
                    <a:pt x="238" y="238"/>
                  </a:lnTo>
                  <a:lnTo>
                    <a:pt x="250" y="247"/>
                  </a:lnTo>
                  <a:lnTo>
                    <a:pt x="263" y="247"/>
                  </a:lnTo>
                  <a:lnTo>
                    <a:pt x="275" y="241"/>
                  </a:lnTo>
                  <a:lnTo>
                    <a:pt x="304" y="210"/>
                  </a:lnTo>
                  <a:lnTo>
                    <a:pt x="341" y="177"/>
                  </a:lnTo>
                  <a:lnTo>
                    <a:pt x="374" y="149"/>
                  </a:lnTo>
                  <a:lnTo>
                    <a:pt x="416" y="120"/>
                  </a:lnTo>
                  <a:lnTo>
                    <a:pt x="431" y="109"/>
                  </a:lnTo>
                  <a:lnTo>
                    <a:pt x="436" y="105"/>
                  </a:lnTo>
                  <a:lnTo>
                    <a:pt x="436" y="100"/>
                  </a:lnTo>
                  <a:lnTo>
                    <a:pt x="436" y="95"/>
                  </a:lnTo>
                  <a:lnTo>
                    <a:pt x="436" y="89"/>
                  </a:lnTo>
                  <a:lnTo>
                    <a:pt x="436" y="85"/>
                  </a:lnTo>
                  <a:lnTo>
                    <a:pt x="436" y="80"/>
                  </a:lnTo>
                  <a:lnTo>
                    <a:pt x="435" y="74"/>
                  </a:lnTo>
                  <a:lnTo>
                    <a:pt x="432" y="70"/>
                  </a:lnTo>
                  <a:lnTo>
                    <a:pt x="431" y="64"/>
                  </a:lnTo>
                  <a:lnTo>
                    <a:pt x="431" y="59"/>
                  </a:lnTo>
                  <a:lnTo>
                    <a:pt x="431" y="54"/>
                  </a:lnTo>
                  <a:lnTo>
                    <a:pt x="431" y="49"/>
                  </a:lnTo>
                  <a:lnTo>
                    <a:pt x="431" y="42"/>
                  </a:lnTo>
                  <a:lnTo>
                    <a:pt x="431" y="37"/>
                  </a:lnTo>
                  <a:lnTo>
                    <a:pt x="431" y="30"/>
                  </a:lnTo>
                  <a:lnTo>
                    <a:pt x="432" y="25"/>
                  </a:lnTo>
                  <a:lnTo>
                    <a:pt x="435" y="21"/>
                  </a:lnTo>
                  <a:lnTo>
                    <a:pt x="436" y="13"/>
                  </a:lnTo>
                  <a:lnTo>
                    <a:pt x="441" y="9"/>
                  </a:lnTo>
                  <a:lnTo>
                    <a:pt x="447" y="5"/>
                  </a:lnTo>
                  <a:lnTo>
                    <a:pt x="451" y="3"/>
                  </a:lnTo>
                  <a:lnTo>
                    <a:pt x="456" y="2"/>
                  </a:lnTo>
                  <a:lnTo>
                    <a:pt x="461" y="0"/>
                  </a:lnTo>
                  <a:lnTo>
                    <a:pt x="466" y="0"/>
                  </a:lnTo>
                  <a:lnTo>
                    <a:pt x="472" y="2"/>
                  </a:lnTo>
                  <a:lnTo>
                    <a:pt x="475" y="6"/>
                  </a:lnTo>
                  <a:lnTo>
                    <a:pt x="476" y="12"/>
                  </a:lnTo>
                  <a:lnTo>
                    <a:pt x="476" y="17"/>
                  </a:lnTo>
                  <a:lnTo>
                    <a:pt x="473" y="22"/>
                  </a:lnTo>
                  <a:lnTo>
                    <a:pt x="468" y="27"/>
                  </a:lnTo>
                  <a:lnTo>
                    <a:pt x="463" y="33"/>
                  </a:lnTo>
                  <a:lnTo>
                    <a:pt x="460" y="37"/>
                  </a:lnTo>
                  <a:lnTo>
                    <a:pt x="456" y="42"/>
                  </a:lnTo>
                  <a:lnTo>
                    <a:pt x="456" y="48"/>
                  </a:lnTo>
                  <a:lnTo>
                    <a:pt x="456" y="52"/>
                  </a:lnTo>
                  <a:lnTo>
                    <a:pt x="458" y="58"/>
                  </a:lnTo>
                  <a:lnTo>
                    <a:pt x="458" y="63"/>
                  </a:lnTo>
                  <a:lnTo>
                    <a:pt x="460" y="68"/>
                  </a:lnTo>
                  <a:lnTo>
                    <a:pt x="465" y="70"/>
                  </a:lnTo>
                  <a:lnTo>
                    <a:pt x="470" y="71"/>
                  </a:lnTo>
                  <a:lnTo>
                    <a:pt x="475" y="70"/>
                  </a:lnTo>
                  <a:lnTo>
                    <a:pt x="478" y="64"/>
                  </a:lnTo>
                  <a:lnTo>
                    <a:pt x="484" y="61"/>
                  </a:lnTo>
                  <a:lnTo>
                    <a:pt x="487" y="56"/>
                  </a:lnTo>
                  <a:lnTo>
                    <a:pt x="494" y="51"/>
                  </a:lnTo>
                  <a:lnTo>
                    <a:pt x="497" y="46"/>
                  </a:lnTo>
                  <a:lnTo>
                    <a:pt x="503" y="40"/>
                  </a:lnTo>
                  <a:lnTo>
                    <a:pt x="509" y="37"/>
                  </a:lnTo>
                  <a:lnTo>
                    <a:pt x="514" y="36"/>
                  </a:lnTo>
                  <a:lnTo>
                    <a:pt x="521" y="34"/>
                  </a:lnTo>
                  <a:lnTo>
                    <a:pt x="525" y="33"/>
                  </a:lnTo>
                  <a:lnTo>
                    <a:pt x="531" y="33"/>
                  </a:lnTo>
                  <a:lnTo>
                    <a:pt x="536" y="33"/>
                  </a:lnTo>
                  <a:lnTo>
                    <a:pt x="540" y="34"/>
                  </a:lnTo>
                  <a:lnTo>
                    <a:pt x="546" y="34"/>
                  </a:lnTo>
                  <a:lnTo>
                    <a:pt x="549" y="39"/>
                  </a:lnTo>
                  <a:lnTo>
                    <a:pt x="549" y="46"/>
                  </a:lnTo>
                  <a:lnTo>
                    <a:pt x="551" y="51"/>
                  </a:lnTo>
                  <a:lnTo>
                    <a:pt x="549" y="56"/>
                  </a:lnTo>
                  <a:lnTo>
                    <a:pt x="546" y="61"/>
                  </a:lnTo>
                  <a:lnTo>
                    <a:pt x="540" y="66"/>
                  </a:lnTo>
                  <a:lnTo>
                    <a:pt x="534" y="70"/>
                  </a:lnTo>
                  <a:lnTo>
                    <a:pt x="527" y="73"/>
                  </a:lnTo>
                  <a:lnTo>
                    <a:pt x="522" y="73"/>
                  </a:lnTo>
                  <a:lnTo>
                    <a:pt x="518" y="74"/>
                  </a:lnTo>
                  <a:lnTo>
                    <a:pt x="510" y="78"/>
                  </a:lnTo>
                  <a:lnTo>
                    <a:pt x="506" y="78"/>
                  </a:lnTo>
                  <a:lnTo>
                    <a:pt x="500" y="80"/>
                  </a:lnTo>
                  <a:lnTo>
                    <a:pt x="495" y="82"/>
                  </a:lnTo>
                  <a:lnTo>
                    <a:pt x="490" y="85"/>
                  </a:lnTo>
                  <a:lnTo>
                    <a:pt x="485" y="85"/>
                  </a:lnTo>
                  <a:lnTo>
                    <a:pt x="480" y="88"/>
                  </a:lnTo>
                  <a:lnTo>
                    <a:pt x="480" y="94"/>
                  </a:lnTo>
                  <a:lnTo>
                    <a:pt x="478" y="98"/>
                  </a:lnTo>
                  <a:lnTo>
                    <a:pt x="484" y="104"/>
                  </a:lnTo>
                  <a:lnTo>
                    <a:pt x="487" y="109"/>
                  </a:lnTo>
                  <a:lnTo>
                    <a:pt x="491" y="109"/>
                  </a:lnTo>
                  <a:lnTo>
                    <a:pt x="497" y="112"/>
                  </a:lnTo>
                  <a:lnTo>
                    <a:pt x="502" y="113"/>
                  </a:lnTo>
                  <a:lnTo>
                    <a:pt x="507" y="116"/>
                  </a:lnTo>
                  <a:lnTo>
                    <a:pt x="515" y="117"/>
                  </a:lnTo>
                  <a:lnTo>
                    <a:pt x="521" y="119"/>
                  </a:lnTo>
                  <a:lnTo>
                    <a:pt x="525" y="119"/>
                  </a:lnTo>
                  <a:lnTo>
                    <a:pt x="533" y="119"/>
                  </a:lnTo>
                  <a:lnTo>
                    <a:pt x="537" y="119"/>
                  </a:lnTo>
                  <a:lnTo>
                    <a:pt x="546" y="117"/>
                  </a:lnTo>
                  <a:lnTo>
                    <a:pt x="551" y="117"/>
                  </a:lnTo>
                  <a:lnTo>
                    <a:pt x="558" y="117"/>
                  </a:lnTo>
                  <a:lnTo>
                    <a:pt x="562" y="117"/>
                  </a:lnTo>
                  <a:lnTo>
                    <a:pt x="571" y="119"/>
                  </a:lnTo>
                  <a:lnTo>
                    <a:pt x="578" y="122"/>
                  </a:lnTo>
                  <a:lnTo>
                    <a:pt x="582" y="128"/>
                  </a:lnTo>
                  <a:lnTo>
                    <a:pt x="582" y="134"/>
                  </a:lnTo>
                  <a:lnTo>
                    <a:pt x="582" y="140"/>
                  </a:lnTo>
                  <a:lnTo>
                    <a:pt x="582" y="144"/>
                  </a:lnTo>
                  <a:lnTo>
                    <a:pt x="576" y="147"/>
                  </a:lnTo>
                  <a:lnTo>
                    <a:pt x="571" y="153"/>
                  </a:lnTo>
                  <a:lnTo>
                    <a:pt x="567" y="155"/>
                  </a:lnTo>
                  <a:lnTo>
                    <a:pt x="561" y="156"/>
                  </a:lnTo>
                  <a:lnTo>
                    <a:pt x="555" y="159"/>
                  </a:lnTo>
                  <a:lnTo>
                    <a:pt x="549" y="161"/>
                  </a:lnTo>
                  <a:lnTo>
                    <a:pt x="540" y="161"/>
                  </a:lnTo>
                  <a:lnTo>
                    <a:pt x="536" y="159"/>
                  </a:lnTo>
                  <a:lnTo>
                    <a:pt x="531" y="159"/>
                  </a:lnTo>
                  <a:lnTo>
                    <a:pt x="525" y="156"/>
                  </a:lnTo>
                  <a:lnTo>
                    <a:pt x="521" y="155"/>
                  </a:lnTo>
                  <a:lnTo>
                    <a:pt x="514" y="153"/>
                  </a:lnTo>
                  <a:lnTo>
                    <a:pt x="509" y="150"/>
                  </a:lnTo>
                  <a:lnTo>
                    <a:pt x="503" y="147"/>
                  </a:lnTo>
                  <a:lnTo>
                    <a:pt x="497" y="146"/>
                  </a:lnTo>
                  <a:lnTo>
                    <a:pt x="490" y="144"/>
                  </a:lnTo>
                  <a:lnTo>
                    <a:pt x="484" y="141"/>
                  </a:lnTo>
                  <a:lnTo>
                    <a:pt x="478" y="137"/>
                  </a:lnTo>
                  <a:lnTo>
                    <a:pt x="473" y="132"/>
                  </a:lnTo>
                  <a:lnTo>
                    <a:pt x="468" y="131"/>
                  </a:lnTo>
                  <a:lnTo>
                    <a:pt x="463" y="129"/>
                  </a:lnTo>
                  <a:lnTo>
                    <a:pt x="458" y="125"/>
                  </a:lnTo>
                  <a:lnTo>
                    <a:pt x="423" y="144"/>
                  </a:lnTo>
                  <a:lnTo>
                    <a:pt x="380" y="177"/>
                  </a:lnTo>
                  <a:lnTo>
                    <a:pt x="345" y="217"/>
                  </a:lnTo>
                  <a:lnTo>
                    <a:pt x="316" y="257"/>
                  </a:lnTo>
                  <a:lnTo>
                    <a:pt x="288" y="293"/>
                  </a:lnTo>
                  <a:lnTo>
                    <a:pt x="269" y="305"/>
                  </a:lnTo>
                  <a:lnTo>
                    <a:pt x="250" y="305"/>
                  </a:lnTo>
                  <a:lnTo>
                    <a:pt x="233" y="297"/>
                  </a:lnTo>
                  <a:lnTo>
                    <a:pt x="211" y="273"/>
                  </a:lnTo>
                  <a:lnTo>
                    <a:pt x="187" y="244"/>
                  </a:lnTo>
                  <a:lnTo>
                    <a:pt x="153" y="220"/>
                  </a:lnTo>
                  <a:lnTo>
                    <a:pt x="110" y="198"/>
                  </a:lnTo>
                  <a:lnTo>
                    <a:pt x="71" y="185"/>
                  </a:lnTo>
                  <a:lnTo>
                    <a:pt x="22" y="171"/>
                  </a:lnTo>
                  <a:lnTo>
                    <a:pt x="4" y="146"/>
                  </a:lnTo>
                  <a:lnTo>
                    <a:pt x="0" y="124"/>
                  </a:lnTo>
                  <a:lnTo>
                    <a:pt x="11" y="112"/>
                  </a:lnTo>
                  <a:lnTo>
                    <a:pt x="30" y="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426" name="Freeform 15"/>
            <p:cNvSpPr>
              <a:spLocks/>
            </p:cNvSpPr>
            <p:nvPr/>
          </p:nvSpPr>
          <p:spPr bwMode="auto">
            <a:xfrm>
              <a:off x="3966" y="1028"/>
              <a:ext cx="261" cy="202"/>
            </a:xfrm>
            <a:custGeom>
              <a:avLst/>
              <a:gdLst>
                <a:gd name="T0" fmla="*/ 8 w 521"/>
                <a:gd name="T1" fmla="*/ 5 h 405"/>
                <a:gd name="T2" fmla="*/ 8 w 521"/>
                <a:gd name="T3" fmla="*/ 6 h 405"/>
                <a:gd name="T4" fmla="*/ 7 w 521"/>
                <a:gd name="T5" fmla="*/ 5 h 405"/>
                <a:gd name="T6" fmla="*/ 5 w 521"/>
                <a:gd name="T7" fmla="*/ 5 h 405"/>
                <a:gd name="T8" fmla="*/ 4 w 521"/>
                <a:gd name="T9" fmla="*/ 6 h 405"/>
                <a:gd name="T10" fmla="*/ 3 w 521"/>
                <a:gd name="T11" fmla="*/ 4 h 405"/>
                <a:gd name="T12" fmla="*/ 3 w 521"/>
                <a:gd name="T13" fmla="*/ 2 h 405"/>
                <a:gd name="T14" fmla="*/ 3 w 521"/>
                <a:gd name="T15" fmla="*/ 1 h 405"/>
                <a:gd name="T16" fmla="*/ 2 w 521"/>
                <a:gd name="T17" fmla="*/ 1 h 405"/>
                <a:gd name="T18" fmla="*/ 2 w 521"/>
                <a:gd name="T19" fmla="*/ 0 h 405"/>
                <a:gd name="T20" fmla="*/ 2 w 521"/>
                <a:gd name="T21" fmla="*/ 0 h 405"/>
                <a:gd name="T22" fmla="*/ 1 w 521"/>
                <a:gd name="T23" fmla="*/ 0 h 405"/>
                <a:gd name="T24" fmla="*/ 1 w 521"/>
                <a:gd name="T25" fmla="*/ 0 h 405"/>
                <a:gd name="T26" fmla="*/ 1 w 521"/>
                <a:gd name="T27" fmla="*/ 0 h 405"/>
                <a:gd name="T28" fmla="*/ 1 w 521"/>
                <a:gd name="T29" fmla="*/ 0 h 405"/>
                <a:gd name="T30" fmla="*/ 1 w 521"/>
                <a:gd name="T31" fmla="*/ 0 h 405"/>
                <a:gd name="T32" fmla="*/ 1 w 521"/>
                <a:gd name="T33" fmla="*/ 0 h 405"/>
                <a:gd name="T34" fmla="*/ 1 w 521"/>
                <a:gd name="T35" fmla="*/ 0 h 405"/>
                <a:gd name="T36" fmla="*/ 1 w 521"/>
                <a:gd name="T37" fmla="*/ 0 h 405"/>
                <a:gd name="T38" fmla="*/ 2 w 521"/>
                <a:gd name="T39" fmla="*/ 0 h 405"/>
                <a:gd name="T40" fmla="*/ 2 w 521"/>
                <a:gd name="T41" fmla="*/ 0 h 405"/>
                <a:gd name="T42" fmla="*/ 2 w 521"/>
                <a:gd name="T43" fmla="*/ 0 h 405"/>
                <a:gd name="T44" fmla="*/ 2 w 521"/>
                <a:gd name="T45" fmla="*/ 0 h 405"/>
                <a:gd name="T46" fmla="*/ 2 w 521"/>
                <a:gd name="T47" fmla="*/ 0 h 405"/>
                <a:gd name="T48" fmla="*/ 3 w 521"/>
                <a:gd name="T49" fmla="*/ 0 h 405"/>
                <a:gd name="T50" fmla="*/ 3 w 521"/>
                <a:gd name="T51" fmla="*/ 0 h 405"/>
                <a:gd name="T52" fmla="*/ 3 w 521"/>
                <a:gd name="T53" fmla="*/ 0 h 405"/>
                <a:gd name="T54" fmla="*/ 3 w 521"/>
                <a:gd name="T55" fmla="*/ 0 h 405"/>
                <a:gd name="T56" fmla="*/ 3 w 521"/>
                <a:gd name="T57" fmla="*/ 0 h 405"/>
                <a:gd name="T58" fmla="*/ 3 w 521"/>
                <a:gd name="T59" fmla="*/ 0 h 405"/>
                <a:gd name="T60" fmla="*/ 4 w 521"/>
                <a:gd name="T61" fmla="*/ 0 h 405"/>
                <a:gd name="T62" fmla="*/ 4 w 521"/>
                <a:gd name="T63" fmla="*/ 0 h 405"/>
                <a:gd name="T64" fmla="*/ 4 w 521"/>
                <a:gd name="T65" fmla="*/ 0 h 405"/>
                <a:gd name="T66" fmla="*/ 4 w 521"/>
                <a:gd name="T67" fmla="*/ 0 h 405"/>
                <a:gd name="T68" fmla="*/ 4 w 521"/>
                <a:gd name="T69" fmla="*/ 0 h 405"/>
                <a:gd name="T70" fmla="*/ 3 w 521"/>
                <a:gd name="T71" fmla="*/ 0 h 405"/>
                <a:gd name="T72" fmla="*/ 3 w 521"/>
                <a:gd name="T73" fmla="*/ 1 h 405"/>
                <a:gd name="T74" fmla="*/ 3 w 521"/>
                <a:gd name="T75" fmla="*/ 1 h 405"/>
                <a:gd name="T76" fmla="*/ 3 w 521"/>
                <a:gd name="T77" fmla="*/ 1 h 405"/>
                <a:gd name="T78" fmla="*/ 4 w 521"/>
                <a:gd name="T79" fmla="*/ 2 h 405"/>
                <a:gd name="T80" fmla="*/ 4 w 521"/>
                <a:gd name="T81" fmla="*/ 4 h 405"/>
                <a:gd name="T82" fmla="*/ 5 w 521"/>
                <a:gd name="T83" fmla="*/ 5 h 405"/>
                <a:gd name="T84" fmla="*/ 7 w 521"/>
                <a:gd name="T85" fmla="*/ 5 h 4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1"/>
                <a:gd name="T130" fmla="*/ 0 h 405"/>
                <a:gd name="T131" fmla="*/ 521 w 521"/>
                <a:gd name="T132" fmla="*/ 405 h 40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1" h="405">
                  <a:moveTo>
                    <a:pt x="413" y="324"/>
                  </a:moveTo>
                  <a:lnTo>
                    <a:pt x="454" y="331"/>
                  </a:lnTo>
                  <a:lnTo>
                    <a:pt x="488" y="337"/>
                  </a:lnTo>
                  <a:lnTo>
                    <a:pt x="509" y="349"/>
                  </a:lnTo>
                  <a:lnTo>
                    <a:pt x="521" y="368"/>
                  </a:lnTo>
                  <a:lnTo>
                    <a:pt x="506" y="392"/>
                  </a:lnTo>
                  <a:lnTo>
                    <a:pt x="476" y="405"/>
                  </a:lnTo>
                  <a:lnTo>
                    <a:pt x="447" y="400"/>
                  </a:lnTo>
                  <a:lnTo>
                    <a:pt x="425" y="383"/>
                  </a:lnTo>
                  <a:lnTo>
                    <a:pt x="393" y="370"/>
                  </a:lnTo>
                  <a:lnTo>
                    <a:pt x="349" y="365"/>
                  </a:lnTo>
                  <a:lnTo>
                    <a:pt x="308" y="368"/>
                  </a:lnTo>
                  <a:lnTo>
                    <a:pt x="248" y="385"/>
                  </a:lnTo>
                  <a:lnTo>
                    <a:pt x="214" y="394"/>
                  </a:lnTo>
                  <a:lnTo>
                    <a:pt x="201" y="389"/>
                  </a:lnTo>
                  <a:lnTo>
                    <a:pt x="191" y="377"/>
                  </a:lnTo>
                  <a:lnTo>
                    <a:pt x="188" y="356"/>
                  </a:lnTo>
                  <a:lnTo>
                    <a:pt x="191" y="319"/>
                  </a:lnTo>
                  <a:lnTo>
                    <a:pt x="194" y="269"/>
                  </a:lnTo>
                  <a:lnTo>
                    <a:pt x="188" y="229"/>
                  </a:lnTo>
                  <a:lnTo>
                    <a:pt x="177" y="190"/>
                  </a:lnTo>
                  <a:lnTo>
                    <a:pt x="163" y="155"/>
                  </a:lnTo>
                  <a:lnTo>
                    <a:pt x="143" y="126"/>
                  </a:lnTo>
                  <a:lnTo>
                    <a:pt x="129" y="103"/>
                  </a:lnTo>
                  <a:lnTo>
                    <a:pt x="113" y="77"/>
                  </a:lnTo>
                  <a:lnTo>
                    <a:pt x="106" y="73"/>
                  </a:lnTo>
                  <a:lnTo>
                    <a:pt x="101" y="69"/>
                  </a:lnTo>
                  <a:lnTo>
                    <a:pt x="96" y="65"/>
                  </a:lnTo>
                  <a:lnTo>
                    <a:pt x="92" y="61"/>
                  </a:lnTo>
                  <a:lnTo>
                    <a:pt x="86" y="60"/>
                  </a:lnTo>
                  <a:lnTo>
                    <a:pt x="81" y="58"/>
                  </a:lnTo>
                  <a:lnTo>
                    <a:pt x="76" y="57"/>
                  </a:lnTo>
                  <a:lnTo>
                    <a:pt x="71" y="57"/>
                  </a:lnTo>
                  <a:lnTo>
                    <a:pt x="64" y="57"/>
                  </a:lnTo>
                  <a:lnTo>
                    <a:pt x="59" y="57"/>
                  </a:lnTo>
                  <a:lnTo>
                    <a:pt x="52" y="57"/>
                  </a:lnTo>
                  <a:lnTo>
                    <a:pt x="47" y="57"/>
                  </a:lnTo>
                  <a:lnTo>
                    <a:pt x="40" y="57"/>
                  </a:lnTo>
                  <a:lnTo>
                    <a:pt x="35" y="55"/>
                  </a:lnTo>
                  <a:lnTo>
                    <a:pt x="27" y="55"/>
                  </a:lnTo>
                  <a:lnTo>
                    <a:pt x="21" y="54"/>
                  </a:lnTo>
                  <a:lnTo>
                    <a:pt x="15" y="52"/>
                  </a:lnTo>
                  <a:lnTo>
                    <a:pt x="9" y="46"/>
                  </a:lnTo>
                  <a:lnTo>
                    <a:pt x="3" y="43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5" y="24"/>
                  </a:lnTo>
                  <a:lnTo>
                    <a:pt x="10" y="23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5" y="21"/>
                  </a:lnTo>
                  <a:lnTo>
                    <a:pt x="31" y="21"/>
                  </a:lnTo>
                  <a:lnTo>
                    <a:pt x="37" y="21"/>
                  </a:lnTo>
                  <a:lnTo>
                    <a:pt x="43" y="21"/>
                  </a:lnTo>
                  <a:lnTo>
                    <a:pt x="49" y="21"/>
                  </a:lnTo>
                  <a:lnTo>
                    <a:pt x="55" y="23"/>
                  </a:lnTo>
                  <a:lnTo>
                    <a:pt x="61" y="24"/>
                  </a:lnTo>
                  <a:lnTo>
                    <a:pt x="65" y="26"/>
                  </a:lnTo>
                  <a:lnTo>
                    <a:pt x="71" y="30"/>
                  </a:lnTo>
                  <a:lnTo>
                    <a:pt x="76" y="30"/>
                  </a:lnTo>
                  <a:lnTo>
                    <a:pt x="83" y="35"/>
                  </a:lnTo>
                  <a:lnTo>
                    <a:pt x="87" y="35"/>
                  </a:lnTo>
                  <a:lnTo>
                    <a:pt x="93" y="36"/>
                  </a:lnTo>
                  <a:lnTo>
                    <a:pt x="99" y="36"/>
                  </a:lnTo>
                  <a:lnTo>
                    <a:pt x="95" y="31"/>
                  </a:lnTo>
                  <a:lnTo>
                    <a:pt x="89" y="28"/>
                  </a:lnTo>
                  <a:lnTo>
                    <a:pt x="89" y="23"/>
                  </a:lnTo>
                  <a:lnTo>
                    <a:pt x="95" y="20"/>
                  </a:lnTo>
                  <a:lnTo>
                    <a:pt x="99" y="20"/>
                  </a:lnTo>
                  <a:lnTo>
                    <a:pt x="106" y="18"/>
                  </a:lnTo>
                  <a:lnTo>
                    <a:pt x="111" y="18"/>
                  </a:lnTo>
                  <a:lnTo>
                    <a:pt x="118" y="18"/>
                  </a:lnTo>
                  <a:lnTo>
                    <a:pt x="123" y="18"/>
                  </a:lnTo>
                  <a:lnTo>
                    <a:pt x="130" y="21"/>
                  </a:lnTo>
                  <a:lnTo>
                    <a:pt x="133" y="26"/>
                  </a:lnTo>
                  <a:lnTo>
                    <a:pt x="135" y="31"/>
                  </a:lnTo>
                  <a:lnTo>
                    <a:pt x="136" y="36"/>
                  </a:lnTo>
                  <a:lnTo>
                    <a:pt x="142" y="42"/>
                  </a:lnTo>
                  <a:lnTo>
                    <a:pt x="147" y="45"/>
                  </a:lnTo>
                  <a:lnTo>
                    <a:pt x="152" y="45"/>
                  </a:lnTo>
                  <a:lnTo>
                    <a:pt x="157" y="43"/>
                  </a:lnTo>
                  <a:lnTo>
                    <a:pt x="163" y="43"/>
                  </a:lnTo>
                  <a:lnTo>
                    <a:pt x="164" y="38"/>
                  </a:lnTo>
                  <a:lnTo>
                    <a:pt x="167" y="33"/>
                  </a:lnTo>
                  <a:lnTo>
                    <a:pt x="169" y="26"/>
                  </a:lnTo>
                  <a:lnTo>
                    <a:pt x="172" y="21"/>
                  </a:lnTo>
                  <a:lnTo>
                    <a:pt x="173" y="16"/>
                  </a:lnTo>
                  <a:lnTo>
                    <a:pt x="179" y="11"/>
                  </a:lnTo>
                  <a:lnTo>
                    <a:pt x="184" y="8"/>
                  </a:lnTo>
                  <a:lnTo>
                    <a:pt x="189" y="5"/>
                  </a:lnTo>
                  <a:lnTo>
                    <a:pt x="195" y="0"/>
                  </a:lnTo>
                  <a:lnTo>
                    <a:pt x="201" y="0"/>
                  </a:lnTo>
                  <a:lnTo>
                    <a:pt x="209" y="0"/>
                  </a:lnTo>
                  <a:lnTo>
                    <a:pt x="214" y="2"/>
                  </a:lnTo>
                  <a:lnTo>
                    <a:pt x="219" y="5"/>
                  </a:lnTo>
                  <a:lnTo>
                    <a:pt x="225" y="9"/>
                  </a:lnTo>
                  <a:lnTo>
                    <a:pt x="228" y="16"/>
                  </a:lnTo>
                  <a:lnTo>
                    <a:pt x="228" y="21"/>
                  </a:lnTo>
                  <a:lnTo>
                    <a:pt x="228" y="26"/>
                  </a:lnTo>
                  <a:lnTo>
                    <a:pt x="225" y="31"/>
                  </a:lnTo>
                  <a:lnTo>
                    <a:pt x="218" y="36"/>
                  </a:lnTo>
                  <a:lnTo>
                    <a:pt x="213" y="40"/>
                  </a:lnTo>
                  <a:lnTo>
                    <a:pt x="207" y="43"/>
                  </a:lnTo>
                  <a:lnTo>
                    <a:pt x="201" y="46"/>
                  </a:lnTo>
                  <a:lnTo>
                    <a:pt x="195" y="50"/>
                  </a:lnTo>
                  <a:lnTo>
                    <a:pt x="191" y="54"/>
                  </a:lnTo>
                  <a:lnTo>
                    <a:pt x="184" y="55"/>
                  </a:lnTo>
                  <a:lnTo>
                    <a:pt x="181" y="60"/>
                  </a:lnTo>
                  <a:lnTo>
                    <a:pt x="177" y="65"/>
                  </a:lnTo>
                  <a:lnTo>
                    <a:pt x="177" y="70"/>
                  </a:lnTo>
                  <a:lnTo>
                    <a:pt x="177" y="76"/>
                  </a:lnTo>
                  <a:lnTo>
                    <a:pt x="177" y="80"/>
                  </a:lnTo>
                  <a:lnTo>
                    <a:pt x="177" y="85"/>
                  </a:lnTo>
                  <a:lnTo>
                    <a:pt x="177" y="91"/>
                  </a:lnTo>
                  <a:lnTo>
                    <a:pt x="177" y="95"/>
                  </a:lnTo>
                  <a:lnTo>
                    <a:pt x="177" y="101"/>
                  </a:lnTo>
                  <a:lnTo>
                    <a:pt x="177" y="106"/>
                  </a:lnTo>
                  <a:lnTo>
                    <a:pt x="191" y="146"/>
                  </a:lnTo>
                  <a:lnTo>
                    <a:pt x="204" y="180"/>
                  </a:lnTo>
                  <a:lnTo>
                    <a:pt x="214" y="213"/>
                  </a:lnTo>
                  <a:lnTo>
                    <a:pt x="225" y="257"/>
                  </a:lnTo>
                  <a:lnTo>
                    <a:pt x="231" y="306"/>
                  </a:lnTo>
                  <a:lnTo>
                    <a:pt x="235" y="349"/>
                  </a:lnTo>
                  <a:lnTo>
                    <a:pt x="268" y="337"/>
                  </a:lnTo>
                  <a:lnTo>
                    <a:pt x="308" y="327"/>
                  </a:lnTo>
                  <a:lnTo>
                    <a:pt x="349" y="322"/>
                  </a:lnTo>
                  <a:lnTo>
                    <a:pt x="383" y="322"/>
                  </a:lnTo>
                  <a:lnTo>
                    <a:pt x="413" y="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427" name="Freeform 16"/>
            <p:cNvSpPr>
              <a:spLocks/>
            </p:cNvSpPr>
            <p:nvPr/>
          </p:nvSpPr>
          <p:spPr bwMode="auto">
            <a:xfrm>
              <a:off x="4187" y="1066"/>
              <a:ext cx="172" cy="124"/>
            </a:xfrm>
            <a:custGeom>
              <a:avLst/>
              <a:gdLst>
                <a:gd name="T0" fmla="*/ 2 w 342"/>
                <a:gd name="T1" fmla="*/ 3 h 246"/>
                <a:gd name="T2" fmla="*/ 2 w 342"/>
                <a:gd name="T3" fmla="*/ 2 h 246"/>
                <a:gd name="T4" fmla="*/ 3 w 342"/>
                <a:gd name="T5" fmla="*/ 2 h 246"/>
                <a:gd name="T6" fmla="*/ 3 w 342"/>
                <a:gd name="T7" fmla="*/ 1 h 246"/>
                <a:gd name="T8" fmla="*/ 4 w 342"/>
                <a:gd name="T9" fmla="*/ 1 h 246"/>
                <a:gd name="T10" fmla="*/ 4 w 342"/>
                <a:gd name="T11" fmla="*/ 1 h 246"/>
                <a:gd name="T12" fmla="*/ 5 w 342"/>
                <a:gd name="T13" fmla="*/ 0 h 246"/>
                <a:gd name="T14" fmla="*/ 5 w 342"/>
                <a:gd name="T15" fmla="*/ 1 h 246"/>
                <a:gd name="T16" fmla="*/ 5 w 342"/>
                <a:gd name="T17" fmla="*/ 1 h 246"/>
                <a:gd name="T18" fmla="*/ 6 w 342"/>
                <a:gd name="T19" fmla="*/ 1 h 246"/>
                <a:gd name="T20" fmla="*/ 6 w 342"/>
                <a:gd name="T21" fmla="*/ 1 h 246"/>
                <a:gd name="T22" fmla="*/ 6 w 342"/>
                <a:gd name="T23" fmla="*/ 2 h 246"/>
                <a:gd name="T24" fmla="*/ 6 w 342"/>
                <a:gd name="T25" fmla="*/ 2 h 246"/>
                <a:gd name="T26" fmla="*/ 6 w 342"/>
                <a:gd name="T27" fmla="*/ 3 h 246"/>
                <a:gd name="T28" fmla="*/ 5 w 342"/>
                <a:gd name="T29" fmla="*/ 3 h 246"/>
                <a:gd name="T30" fmla="*/ 5 w 342"/>
                <a:gd name="T31" fmla="*/ 3 h 246"/>
                <a:gd name="T32" fmla="*/ 5 w 342"/>
                <a:gd name="T33" fmla="*/ 4 h 246"/>
                <a:gd name="T34" fmla="*/ 4 w 342"/>
                <a:gd name="T35" fmla="*/ 4 h 246"/>
                <a:gd name="T36" fmla="*/ 4 w 342"/>
                <a:gd name="T37" fmla="*/ 4 h 246"/>
                <a:gd name="T38" fmla="*/ 3 w 342"/>
                <a:gd name="T39" fmla="*/ 4 h 246"/>
                <a:gd name="T40" fmla="*/ 3 w 342"/>
                <a:gd name="T41" fmla="*/ 4 h 246"/>
                <a:gd name="T42" fmla="*/ 2 w 342"/>
                <a:gd name="T43" fmla="*/ 4 h 246"/>
                <a:gd name="T44" fmla="*/ 2 w 342"/>
                <a:gd name="T45" fmla="*/ 4 h 246"/>
                <a:gd name="T46" fmla="*/ 2 w 342"/>
                <a:gd name="T47" fmla="*/ 4 h 246"/>
                <a:gd name="T48" fmla="*/ 2 w 342"/>
                <a:gd name="T49" fmla="*/ 3 h 246"/>
                <a:gd name="T50" fmla="*/ 2 w 342"/>
                <a:gd name="T51" fmla="*/ 3 h 246"/>
                <a:gd name="T52" fmla="*/ 1 w 342"/>
                <a:gd name="T53" fmla="*/ 3 h 246"/>
                <a:gd name="T54" fmla="*/ 1 w 342"/>
                <a:gd name="T55" fmla="*/ 3 h 246"/>
                <a:gd name="T56" fmla="*/ 1 w 342"/>
                <a:gd name="T57" fmla="*/ 3 h 246"/>
                <a:gd name="T58" fmla="*/ 0 w 342"/>
                <a:gd name="T59" fmla="*/ 3 h 246"/>
                <a:gd name="T60" fmla="*/ 1 w 342"/>
                <a:gd name="T61" fmla="*/ 3 h 246"/>
                <a:gd name="T62" fmla="*/ 1 w 342"/>
                <a:gd name="T63" fmla="*/ 3 h 246"/>
                <a:gd name="T64" fmla="*/ 1 w 342"/>
                <a:gd name="T65" fmla="*/ 3 h 246"/>
                <a:gd name="T66" fmla="*/ 2 w 342"/>
                <a:gd name="T67" fmla="*/ 3 h 2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42"/>
                <a:gd name="T103" fmla="*/ 0 h 246"/>
                <a:gd name="T104" fmla="*/ 342 w 342"/>
                <a:gd name="T105" fmla="*/ 246 h 2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42" h="246">
                  <a:moveTo>
                    <a:pt x="105" y="136"/>
                  </a:moveTo>
                  <a:lnTo>
                    <a:pt x="117" y="104"/>
                  </a:lnTo>
                  <a:lnTo>
                    <a:pt x="136" y="74"/>
                  </a:lnTo>
                  <a:lnTo>
                    <a:pt x="160" y="49"/>
                  </a:lnTo>
                  <a:lnTo>
                    <a:pt x="194" y="24"/>
                  </a:lnTo>
                  <a:lnTo>
                    <a:pt x="229" y="8"/>
                  </a:lnTo>
                  <a:lnTo>
                    <a:pt x="266" y="0"/>
                  </a:lnTo>
                  <a:lnTo>
                    <a:pt x="302" y="3"/>
                  </a:lnTo>
                  <a:lnTo>
                    <a:pt x="317" y="12"/>
                  </a:lnTo>
                  <a:lnTo>
                    <a:pt x="329" y="24"/>
                  </a:lnTo>
                  <a:lnTo>
                    <a:pt x="336" y="42"/>
                  </a:lnTo>
                  <a:lnTo>
                    <a:pt x="342" y="68"/>
                  </a:lnTo>
                  <a:lnTo>
                    <a:pt x="339" y="102"/>
                  </a:lnTo>
                  <a:lnTo>
                    <a:pt x="330" y="136"/>
                  </a:lnTo>
                  <a:lnTo>
                    <a:pt x="315" y="166"/>
                  </a:lnTo>
                  <a:lnTo>
                    <a:pt x="297" y="188"/>
                  </a:lnTo>
                  <a:lnTo>
                    <a:pt x="274" y="212"/>
                  </a:lnTo>
                  <a:lnTo>
                    <a:pt x="248" y="230"/>
                  </a:lnTo>
                  <a:lnTo>
                    <a:pt x="219" y="236"/>
                  </a:lnTo>
                  <a:lnTo>
                    <a:pt x="185" y="243"/>
                  </a:lnTo>
                  <a:lnTo>
                    <a:pt x="152" y="246"/>
                  </a:lnTo>
                  <a:lnTo>
                    <a:pt x="126" y="237"/>
                  </a:lnTo>
                  <a:lnTo>
                    <a:pt x="113" y="224"/>
                  </a:lnTo>
                  <a:lnTo>
                    <a:pt x="102" y="204"/>
                  </a:lnTo>
                  <a:lnTo>
                    <a:pt x="96" y="184"/>
                  </a:lnTo>
                  <a:lnTo>
                    <a:pt x="96" y="169"/>
                  </a:lnTo>
                  <a:lnTo>
                    <a:pt x="39" y="181"/>
                  </a:lnTo>
                  <a:lnTo>
                    <a:pt x="12" y="184"/>
                  </a:lnTo>
                  <a:lnTo>
                    <a:pt x="2" y="173"/>
                  </a:lnTo>
                  <a:lnTo>
                    <a:pt x="0" y="154"/>
                  </a:lnTo>
                  <a:lnTo>
                    <a:pt x="9" y="144"/>
                  </a:lnTo>
                  <a:lnTo>
                    <a:pt x="27" y="139"/>
                  </a:lnTo>
                  <a:lnTo>
                    <a:pt x="64" y="139"/>
                  </a:lnTo>
                  <a:lnTo>
                    <a:pt x="105" y="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</p:grpSp>
      <p:grpSp>
        <p:nvGrpSpPr>
          <p:cNvPr id="13320" name="Group 81"/>
          <p:cNvGrpSpPr>
            <a:grpSpLocks/>
          </p:cNvGrpSpPr>
          <p:nvPr/>
        </p:nvGrpSpPr>
        <p:grpSpPr bwMode="auto">
          <a:xfrm>
            <a:off x="7153989" y="2176773"/>
            <a:ext cx="1583309" cy="1377588"/>
            <a:chOff x="3456" y="911"/>
            <a:chExt cx="862" cy="1000"/>
          </a:xfrm>
        </p:grpSpPr>
        <p:sp>
          <p:nvSpPr>
            <p:cNvPr id="13359" name="Freeform 18"/>
            <p:cNvSpPr>
              <a:spLocks/>
            </p:cNvSpPr>
            <p:nvPr/>
          </p:nvSpPr>
          <p:spPr bwMode="auto">
            <a:xfrm>
              <a:off x="3460" y="918"/>
              <a:ext cx="487" cy="828"/>
            </a:xfrm>
            <a:custGeom>
              <a:avLst/>
              <a:gdLst>
                <a:gd name="T0" fmla="*/ 10 w 973"/>
                <a:gd name="T1" fmla="*/ 26 h 1655"/>
                <a:gd name="T2" fmla="*/ 8 w 973"/>
                <a:gd name="T3" fmla="*/ 25 h 1655"/>
                <a:gd name="T4" fmla="*/ 6 w 973"/>
                <a:gd name="T5" fmla="*/ 23 h 1655"/>
                <a:gd name="T6" fmla="*/ 6 w 973"/>
                <a:gd name="T7" fmla="*/ 22 h 1655"/>
                <a:gd name="T8" fmla="*/ 5 w 973"/>
                <a:gd name="T9" fmla="*/ 21 h 1655"/>
                <a:gd name="T10" fmla="*/ 5 w 973"/>
                <a:gd name="T11" fmla="*/ 19 h 1655"/>
                <a:gd name="T12" fmla="*/ 4 w 973"/>
                <a:gd name="T13" fmla="*/ 19 h 1655"/>
                <a:gd name="T14" fmla="*/ 3 w 973"/>
                <a:gd name="T15" fmla="*/ 18 h 1655"/>
                <a:gd name="T16" fmla="*/ 3 w 973"/>
                <a:gd name="T17" fmla="*/ 16 h 1655"/>
                <a:gd name="T18" fmla="*/ 2 w 973"/>
                <a:gd name="T19" fmla="*/ 15 h 1655"/>
                <a:gd name="T20" fmla="*/ 3 w 973"/>
                <a:gd name="T21" fmla="*/ 13 h 1655"/>
                <a:gd name="T22" fmla="*/ 2 w 973"/>
                <a:gd name="T23" fmla="*/ 12 h 1655"/>
                <a:gd name="T24" fmla="*/ 3 w 973"/>
                <a:gd name="T25" fmla="*/ 11 h 1655"/>
                <a:gd name="T26" fmla="*/ 2 w 973"/>
                <a:gd name="T27" fmla="*/ 9 h 1655"/>
                <a:gd name="T28" fmla="*/ 3 w 973"/>
                <a:gd name="T29" fmla="*/ 8 h 1655"/>
                <a:gd name="T30" fmla="*/ 3 w 973"/>
                <a:gd name="T31" fmla="*/ 6 h 1655"/>
                <a:gd name="T32" fmla="*/ 3 w 973"/>
                <a:gd name="T33" fmla="*/ 5 h 1655"/>
                <a:gd name="T34" fmla="*/ 3 w 973"/>
                <a:gd name="T35" fmla="*/ 3 h 1655"/>
                <a:gd name="T36" fmla="*/ 3 w 973"/>
                <a:gd name="T37" fmla="*/ 2 h 1655"/>
                <a:gd name="T38" fmla="*/ 2 w 973"/>
                <a:gd name="T39" fmla="*/ 2 h 1655"/>
                <a:gd name="T40" fmla="*/ 2 w 973"/>
                <a:gd name="T41" fmla="*/ 3 h 1655"/>
                <a:gd name="T42" fmla="*/ 2 w 973"/>
                <a:gd name="T43" fmla="*/ 3 h 1655"/>
                <a:gd name="T44" fmla="*/ 3 w 973"/>
                <a:gd name="T45" fmla="*/ 3 h 1655"/>
                <a:gd name="T46" fmla="*/ 3 w 973"/>
                <a:gd name="T47" fmla="*/ 3 h 1655"/>
                <a:gd name="T48" fmla="*/ 2 w 973"/>
                <a:gd name="T49" fmla="*/ 4 h 1655"/>
                <a:gd name="T50" fmla="*/ 1 w 973"/>
                <a:gd name="T51" fmla="*/ 4 h 1655"/>
                <a:gd name="T52" fmla="*/ 0 w 973"/>
                <a:gd name="T53" fmla="*/ 2 h 1655"/>
                <a:gd name="T54" fmla="*/ 1 w 973"/>
                <a:gd name="T55" fmla="*/ 1 h 1655"/>
                <a:gd name="T56" fmla="*/ 4 w 973"/>
                <a:gd name="T57" fmla="*/ 0 h 1655"/>
                <a:gd name="T58" fmla="*/ 5 w 973"/>
                <a:gd name="T59" fmla="*/ 1 h 1655"/>
                <a:gd name="T60" fmla="*/ 5 w 973"/>
                <a:gd name="T61" fmla="*/ 3 h 1655"/>
                <a:gd name="T62" fmla="*/ 6 w 973"/>
                <a:gd name="T63" fmla="*/ 3 h 1655"/>
                <a:gd name="T64" fmla="*/ 6 w 973"/>
                <a:gd name="T65" fmla="*/ 4 h 1655"/>
                <a:gd name="T66" fmla="*/ 7 w 973"/>
                <a:gd name="T67" fmla="*/ 5 h 1655"/>
                <a:gd name="T68" fmla="*/ 7 w 973"/>
                <a:gd name="T69" fmla="*/ 6 h 1655"/>
                <a:gd name="T70" fmla="*/ 6 w 973"/>
                <a:gd name="T71" fmla="*/ 6 h 1655"/>
                <a:gd name="T72" fmla="*/ 7 w 973"/>
                <a:gd name="T73" fmla="*/ 7 h 1655"/>
                <a:gd name="T74" fmla="*/ 7 w 973"/>
                <a:gd name="T75" fmla="*/ 8 h 1655"/>
                <a:gd name="T76" fmla="*/ 7 w 973"/>
                <a:gd name="T77" fmla="*/ 8 h 1655"/>
                <a:gd name="T78" fmla="*/ 8 w 973"/>
                <a:gd name="T79" fmla="*/ 9 h 1655"/>
                <a:gd name="T80" fmla="*/ 9 w 973"/>
                <a:gd name="T81" fmla="*/ 10 h 1655"/>
                <a:gd name="T82" fmla="*/ 9 w 973"/>
                <a:gd name="T83" fmla="*/ 11 h 1655"/>
                <a:gd name="T84" fmla="*/ 10 w 973"/>
                <a:gd name="T85" fmla="*/ 12 h 1655"/>
                <a:gd name="T86" fmla="*/ 10 w 973"/>
                <a:gd name="T87" fmla="*/ 13 h 1655"/>
                <a:gd name="T88" fmla="*/ 11 w 973"/>
                <a:gd name="T89" fmla="*/ 14 h 1655"/>
                <a:gd name="T90" fmla="*/ 11 w 973"/>
                <a:gd name="T91" fmla="*/ 14 h 1655"/>
                <a:gd name="T92" fmla="*/ 12 w 973"/>
                <a:gd name="T93" fmla="*/ 14 h 1655"/>
                <a:gd name="T94" fmla="*/ 13 w 973"/>
                <a:gd name="T95" fmla="*/ 16 h 1655"/>
                <a:gd name="T96" fmla="*/ 15 w 973"/>
                <a:gd name="T97" fmla="*/ 15 h 1655"/>
                <a:gd name="T98" fmla="*/ 16 w 973"/>
                <a:gd name="T99" fmla="*/ 16 h 1655"/>
                <a:gd name="T100" fmla="*/ 13 w 973"/>
                <a:gd name="T101" fmla="*/ 17 h 1655"/>
                <a:gd name="T102" fmla="*/ 11 w 973"/>
                <a:gd name="T103" fmla="*/ 19 h 1655"/>
                <a:gd name="T104" fmla="*/ 10 w 973"/>
                <a:gd name="T105" fmla="*/ 21 h 1655"/>
                <a:gd name="T106" fmla="*/ 10 w 973"/>
                <a:gd name="T107" fmla="*/ 23 h 1655"/>
                <a:gd name="T108" fmla="*/ 10 w 973"/>
                <a:gd name="T109" fmla="*/ 25 h 1655"/>
                <a:gd name="T110" fmla="*/ 11 w 973"/>
                <a:gd name="T111" fmla="*/ 26 h 1655"/>
                <a:gd name="T112" fmla="*/ 11 w 973"/>
                <a:gd name="T113" fmla="*/ 26 h 165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73"/>
                <a:gd name="T172" fmla="*/ 0 h 1655"/>
                <a:gd name="T173" fmla="*/ 973 w 973"/>
                <a:gd name="T174" fmla="*/ 1655 h 165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73" h="1655">
                  <a:moveTo>
                    <a:pt x="659" y="1655"/>
                  </a:moveTo>
                  <a:lnTo>
                    <a:pt x="584" y="1635"/>
                  </a:lnTo>
                  <a:lnTo>
                    <a:pt x="523" y="1577"/>
                  </a:lnTo>
                  <a:lnTo>
                    <a:pt x="450" y="1539"/>
                  </a:lnTo>
                  <a:lnTo>
                    <a:pt x="409" y="1510"/>
                  </a:lnTo>
                  <a:lnTo>
                    <a:pt x="374" y="1447"/>
                  </a:lnTo>
                  <a:lnTo>
                    <a:pt x="351" y="1391"/>
                  </a:lnTo>
                  <a:lnTo>
                    <a:pt x="348" y="1361"/>
                  </a:lnTo>
                  <a:lnTo>
                    <a:pt x="328" y="1356"/>
                  </a:lnTo>
                  <a:lnTo>
                    <a:pt x="290" y="1321"/>
                  </a:lnTo>
                  <a:lnTo>
                    <a:pt x="259" y="1260"/>
                  </a:lnTo>
                  <a:lnTo>
                    <a:pt x="259" y="1214"/>
                  </a:lnTo>
                  <a:lnTo>
                    <a:pt x="236" y="1204"/>
                  </a:lnTo>
                  <a:lnTo>
                    <a:pt x="208" y="1178"/>
                  </a:lnTo>
                  <a:lnTo>
                    <a:pt x="188" y="1137"/>
                  </a:lnTo>
                  <a:lnTo>
                    <a:pt x="185" y="1101"/>
                  </a:lnTo>
                  <a:lnTo>
                    <a:pt x="188" y="1041"/>
                  </a:lnTo>
                  <a:lnTo>
                    <a:pt x="155" y="1023"/>
                  </a:lnTo>
                  <a:lnTo>
                    <a:pt x="132" y="977"/>
                  </a:lnTo>
                  <a:lnTo>
                    <a:pt x="118" y="924"/>
                  </a:lnTo>
                  <a:lnTo>
                    <a:pt x="122" y="858"/>
                  </a:lnTo>
                  <a:lnTo>
                    <a:pt x="135" y="818"/>
                  </a:lnTo>
                  <a:lnTo>
                    <a:pt x="120" y="782"/>
                  </a:lnTo>
                  <a:lnTo>
                    <a:pt x="107" y="742"/>
                  </a:lnTo>
                  <a:lnTo>
                    <a:pt x="112" y="698"/>
                  </a:lnTo>
                  <a:lnTo>
                    <a:pt x="132" y="644"/>
                  </a:lnTo>
                  <a:lnTo>
                    <a:pt x="114" y="612"/>
                  </a:lnTo>
                  <a:lnTo>
                    <a:pt x="107" y="558"/>
                  </a:lnTo>
                  <a:lnTo>
                    <a:pt x="120" y="508"/>
                  </a:lnTo>
                  <a:lnTo>
                    <a:pt x="143" y="474"/>
                  </a:lnTo>
                  <a:lnTo>
                    <a:pt x="132" y="426"/>
                  </a:lnTo>
                  <a:lnTo>
                    <a:pt x="143" y="378"/>
                  </a:lnTo>
                  <a:lnTo>
                    <a:pt x="173" y="320"/>
                  </a:lnTo>
                  <a:lnTo>
                    <a:pt x="166" y="279"/>
                  </a:lnTo>
                  <a:lnTo>
                    <a:pt x="183" y="214"/>
                  </a:lnTo>
                  <a:lnTo>
                    <a:pt x="178" y="172"/>
                  </a:lnTo>
                  <a:lnTo>
                    <a:pt x="166" y="126"/>
                  </a:lnTo>
                  <a:lnTo>
                    <a:pt x="175" y="99"/>
                  </a:lnTo>
                  <a:lnTo>
                    <a:pt x="130" y="79"/>
                  </a:lnTo>
                  <a:lnTo>
                    <a:pt x="91" y="88"/>
                  </a:lnTo>
                  <a:lnTo>
                    <a:pt x="79" y="109"/>
                  </a:lnTo>
                  <a:lnTo>
                    <a:pt x="72" y="132"/>
                  </a:lnTo>
                  <a:lnTo>
                    <a:pt x="82" y="157"/>
                  </a:lnTo>
                  <a:lnTo>
                    <a:pt x="91" y="176"/>
                  </a:lnTo>
                  <a:lnTo>
                    <a:pt x="107" y="180"/>
                  </a:lnTo>
                  <a:lnTo>
                    <a:pt x="145" y="178"/>
                  </a:lnTo>
                  <a:lnTo>
                    <a:pt x="166" y="170"/>
                  </a:lnTo>
                  <a:lnTo>
                    <a:pt x="173" y="188"/>
                  </a:lnTo>
                  <a:lnTo>
                    <a:pt x="132" y="214"/>
                  </a:lnTo>
                  <a:lnTo>
                    <a:pt x="125" y="218"/>
                  </a:lnTo>
                  <a:lnTo>
                    <a:pt x="87" y="226"/>
                  </a:lnTo>
                  <a:lnTo>
                    <a:pt x="53" y="218"/>
                  </a:lnTo>
                  <a:lnTo>
                    <a:pt x="13" y="170"/>
                  </a:lnTo>
                  <a:lnTo>
                    <a:pt x="0" y="122"/>
                  </a:lnTo>
                  <a:lnTo>
                    <a:pt x="15" y="76"/>
                  </a:lnTo>
                  <a:lnTo>
                    <a:pt x="49" y="28"/>
                  </a:lnTo>
                  <a:lnTo>
                    <a:pt x="102" y="8"/>
                  </a:lnTo>
                  <a:lnTo>
                    <a:pt x="193" y="0"/>
                  </a:lnTo>
                  <a:lnTo>
                    <a:pt x="254" y="48"/>
                  </a:lnTo>
                  <a:lnTo>
                    <a:pt x="300" y="53"/>
                  </a:lnTo>
                  <a:lnTo>
                    <a:pt x="315" y="86"/>
                  </a:lnTo>
                  <a:lnTo>
                    <a:pt x="315" y="130"/>
                  </a:lnTo>
                  <a:lnTo>
                    <a:pt x="348" y="149"/>
                  </a:lnTo>
                  <a:lnTo>
                    <a:pt x="361" y="172"/>
                  </a:lnTo>
                  <a:lnTo>
                    <a:pt x="361" y="203"/>
                  </a:lnTo>
                  <a:lnTo>
                    <a:pt x="353" y="237"/>
                  </a:lnTo>
                  <a:lnTo>
                    <a:pt x="378" y="258"/>
                  </a:lnTo>
                  <a:lnTo>
                    <a:pt x="394" y="287"/>
                  </a:lnTo>
                  <a:lnTo>
                    <a:pt x="399" y="317"/>
                  </a:lnTo>
                  <a:lnTo>
                    <a:pt x="386" y="350"/>
                  </a:lnTo>
                  <a:lnTo>
                    <a:pt x="378" y="350"/>
                  </a:lnTo>
                  <a:lnTo>
                    <a:pt x="374" y="371"/>
                  </a:lnTo>
                  <a:lnTo>
                    <a:pt x="394" y="388"/>
                  </a:lnTo>
                  <a:lnTo>
                    <a:pt x="399" y="419"/>
                  </a:lnTo>
                  <a:lnTo>
                    <a:pt x="389" y="465"/>
                  </a:lnTo>
                  <a:lnTo>
                    <a:pt x="422" y="485"/>
                  </a:lnTo>
                  <a:lnTo>
                    <a:pt x="414" y="487"/>
                  </a:lnTo>
                  <a:lnTo>
                    <a:pt x="430" y="510"/>
                  </a:lnTo>
                  <a:lnTo>
                    <a:pt x="432" y="543"/>
                  </a:lnTo>
                  <a:lnTo>
                    <a:pt x="466" y="554"/>
                  </a:lnTo>
                  <a:lnTo>
                    <a:pt x="498" y="583"/>
                  </a:lnTo>
                  <a:lnTo>
                    <a:pt x="516" y="619"/>
                  </a:lnTo>
                  <a:lnTo>
                    <a:pt x="511" y="673"/>
                  </a:lnTo>
                  <a:lnTo>
                    <a:pt x="548" y="690"/>
                  </a:lnTo>
                  <a:lnTo>
                    <a:pt x="575" y="726"/>
                  </a:lnTo>
                  <a:lnTo>
                    <a:pt x="582" y="759"/>
                  </a:lnTo>
                  <a:lnTo>
                    <a:pt x="582" y="799"/>
                  </a:lnTo>
                  <a:lnTo>
                    <a:pt x="620" y="803"/>
                  </a:lnTo>
                  <a:lnTo>
                    <a:pt x="651" y="818"/>
                  </a:lnTo>
                  <a:lnTo>
                    <a:pt x="666" y="835"/>
                  </a:lnTo>
                  <a:lnTo>
                    <a:pt x="671" y="856"/>
                  </a:lnTo>
                  <a:lnTo>
                    <a:pt x="668" y="894"/>
                  </a:lnTo>
                  <a:lnTo>
                    <a:pt x="722" y="876"/>
                  </a:lnTo>
                  <a:lnTo>
                    <a:pt x="764" y="881"/>
                  </a:lnTo>
                  <a:lnTo>
                    <a:pt x="793" y="902"/>
                  </a:lnTo>
                  <a:lnTo>
                    <a:pt x="816" y="969"/>
                  </a:lnTo>
                  <a:lnTo>
                    <a:pt x="862" y="954"/>
                  </a:lnTo>
                  <a:lnTo>
                    <a:pt x="910" y="957"/>
                  </a:lnTo>
                  <a:lnTo>
                    <a:pt x="950" y="977"/>
                  </a:lnTo>
                  <a:lnTo>
                    <a:pt x="973" y="1015"/>
                  </a:lnTo>
                  <a:lnTo>
                    <a:pt x="887" y="1038"/>
                  </a:lnTo>
                  <a:lnTo>
                    <a:pt x="814" y="1076"/>
                  </a:lnTo>
                  <a:lnTo>
                    <a:pt x="755" y="1120"/>
                  </a:lnTo>
                  <a:lnTo>
                    <a:pt x="704" y="1162"/>
                  </a:lnTo>
                  <a:lnTo>
                    <a:pt x="655" y="1242"/>
                  </a:lnTo>
                  <a:lnTo>
                    <a:pt x="623" y="1313"/>
                  </a:lnTo>
                  <a:lnTo>
                    <a:pt x="605" y="1361"/>
                  </a:lnTo>
                  <a:lnTo>
                    <a:pt x="605" y="1442"/>
                  </a:lnTo>
                  <a:lnTo>
                    <a:pt x="610" y="1498"/>
                  </a:lnTo>
                  <a:lnTo>
                    <a:pt x="630" y="1546"/>
                  </a:lnTo>
                  <a:lnTo>
                    <a:pt x="651" y="1571"/>
                  </a:lnTo>
                  <a:lnTo>
                    <a:pt x="659" y="1617"/>
                  </a:lnTo>
                  <a:lnTo>
                    <a:pt x="671" y="1648"/>
                  </a:lnTo>
                  <a:lnTo>
                    <a:pt x="659" y="1655"/>
                  </a:lnTo>
                  <a:close/>
                </a:path>
              </a:pathLst>
            </a:custGeom>
            <a:solidFill>
              <a:srgbClr val="CC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0" name="Freeform 19"/>
            <p:cNvSpPr>
              <a:spLocks/>
            </p:cNvSpPr>
            <p:nvPr/>
          </p:nvSpPr>
          <p:spPr bwMode="auto">
            <a:xfrm>
              <a:off x="3761" y="1426"/>
              <a:ext cx="372" cy="338"/>
            </a:xfrm>
            <a:custGeom>
              <a:avLst/>
              <a:gdLst>
                <a:gd name="T0" fmla="*/ 1 w 744"/>
                <a:gd name="T1" fmla="*/ 9 h 676"/>
                <a:gd name="T2" fmla="*/ 1 w 744"/>
                <a:gd name="T3" fmla="*/ 9 h 676"/>
                <a:gd name="T4" fmla="*/ 1 w 744"/>
                <a:gd name="T5" fmla="*/ 7 h 676"/>
                <a:gd name="T6" fmla="*/ 0 w 744"/>
                <a:gd name="T7" fmla="*/ 6 h 676"/>
                <a:gd name="T8" fmla="*/ 1 w 744"/>
                <a:gd name="T9" fmla="*/ 5 h 676"/>
                <a:gd name="T10" fmla="*/ 1 w 744"/>
                <a:gd name="T11" fmla="*/ 4 h 676"/>
                <a:gd name="T12" fmla="*/ 2 w 744"/>
                <a:gd name="T13" fmla="*/ 3 h 676"/>
                <a:gd name="T14" fmla="*/ 2 w 744"/>
                <a:gd name="T15" fmla="*/ 2 h 676"/>
                <a:gd name="T16" fmla="*/ 3 w 744"/>
                <a:gd name="T17" fmla="*/ 2 h 676"/>
                <a:gd name="T18" fmla="*/ 4 w 744"/>
                <a:gd name="T19" fmla="*/ 1 h 676"/>
                <a:gd name="T20" fmla="*/ 5 w 744"/>
                <a:gd name="T21" fmla="*/ 1 h 676"/>
                <a:gd name="T22" fmla="*/ 6 w 744"/>
                <a:gd name="T23" fmla="*/ 0 h 676"/>
                <a:gd name="T24" fmla="*/ 8 w 744"/>
                <a:gd name="T25" fmla="*/ 1 h 676"/>
                <a:gd name="T26" fmla="*/ 9 w 744"/>
                <a:gd name="T27" fmla="*/ 1 h 676"/>
                <a:gd name="T28" fmla="*/ 10 w 744"/>
                <a:gd name="T29" fmla="*/ 2 h 676"/>
                <a:gd name="T30" fmla="*/ 11 w 744"/>
                <a:gd name="T31" fmla="*/ 3 h 676"/>
                <a:gd name="T32" fmla="*/ 11 w 744"/>
                <a:gd name="T33" fmla="*/ 3 h 676"/>
                <a:gd name="T34" fmla="*/ 12 w 744"/>
                <a:gd name="T35" fmla="*/ 4 h 676"/>
                <a:gd name="T36" fmla="*/ 12 w 744"/>
                <a:gd name="T37" fmla="*/ 5 h 676"/>
                <a:gd name="T38" fmla="*/ 12 w 744"/>
                <a:gd name="T39" fmla="*/ 6 h 676"/>
                <a:gd name="T40" fmla="*/ 12 w 744"/>
                <a:gd name="T41" fmla="*/ 7 h 676"/>
                <a:gd name="T42" fmla="*/ 12 w 744"/>
                <a:gd name="T43" fmla="*/ 8 h 676"/>
                <a:gd name="T44" fmla="*/ 11 w 744"/>
                <a:gd name="T45" fmla="*/ 9 h 676"/>
                <a:gd name="T46" fmla="*/ 10 w 744"/>
                <a:gd name="T47" fmla="*/ 10 h 676"/>
                <a:gd name="T48" fmla="*/ 8 w 744"/>
                <a:gd name="T49" fmla="*/ 11 h 676"/>
                <a:gd name="T50" fmla="*/ 6 w 744"/>
                <a:gd name="T51" fmla="*/ 11 h 676"/>
                <a:gd name="T52" fmla="*/ 3 w 744"/>
                <a:gd name="T53" fmla="*/ 11 h 676"/>
                <a:gd name="T54" fmla="*/ 2 w 744"/>
                <a:gd name="T55" fmla="*/ 10 h 676"/>
                <a:gd name="T56" fmla="*/ 2 w 744"/>
                <a:gd name="T57" fmla="*/ 10 h 676"/>
                <a:gd name="T58" fmla="*/ 1 w 744"/>
                <a:gd name="T59" fmla="*/ 9 h 67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44"/>
                <a:gd name="T91" fmla="*/ 0 h 676"/>
                <a:gd name="T92" fmla="*/ 744 w 744"/>
                <a:gd name="T93" fmla="*/ 676 h 67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44" h="676">
                  <a:moveTo>
                    <a:pt x="46" y="554"/>
                  </a:moveTo>
                  <a:lnTo>
                    <a:pt x="18" y="514"/>
                  </a:lnTo>
                  <a:lnTo>
                    <a:pt x="3" y="453"/>
                  </a:lnTo>
                  <a:lnTo>
                    <a:pt x="0" y="382"/>
                  </a:lnTo>
                  <a:lnTo>
                    <a:pt x="13" y="313"/>
                  </a:lnTo>
                  <a:lnTo>
                    <a:pt x="36" y="242"/>
                  </a:lnTo>
                  <a:lnTo>
                    <a:pt x="84" y="183"/>
                  </a:lnTo>
                  <a:lnTo>
                    <a:pt x="124" y="128"/>
                  </a:lnTo>
                  <a:lnTo>
                    <a:pt x="176" y="82"/>
                  </a:lnTo>
                  <a:lnTo>
                    <a:pt x="231" y="49"/>
                  </a:lnTo>
                  <a:lnTo>
                    <a:pt x="313" y="13"/>
                  </a:lnTo>
                  <a:lnTo>
                    <a:pt x="376" y="0"/>
                  </a:lnTo>
                  <a:lnTo>
                    <a:pt x="460" y="19"/>
                  </a:lnTo>
                  <a:lnTo>
                    <a:pt x="526" y="46"/>
                  </a:lnTo>
                  <a:lnTo>
                    <a:pt x="597" y="90"/>
                  </a:lnTo>
                  <a:lnTo>
                    <a:pt x="658" y="151"/>
                  </a:lnTo>
                  <a:lnTo>
                    <a:pt x="698" y="199"/>
                  </a:lnTo>
                  <a:lnTo>
                    <a:pt x="724" y="247"/>
                  </a:lnTo>
                  <a:lnTo>
                    <a:pt x="734" y="308"/>
                  </a:lnTo>
                  <a:lnTo>
                    <a:pt x="734" y="371"/>
                  </a:lnTo>
                  <a:lnTo>
                    <a:pt x="744" y="422"/>
                  </a:lnTo>
                  <a:lnTo>
                    <a:pt x="734" y="476"/>
                  </a:lnTo>
                  <a:lnTo>
                    <a:pt x="694" y="543"/>
                  </a:lnTo>
                  <a:lnTo>
                    <a:pt x="587" y="610"/>
                  </a:lnTo>
                  <a:lnTo>
                    <a:pt x="476" y="658"/>
                  </a:lnTo>
                  <a:lnTo>
                    <a:pt x="340" y="676"/>
                  </a:lnTo>
                  <a:lnTo>
                    <a:pt x="191" y="656"/>
                  </a:lnTo>
                  <a:lnTo>
                    <a:pt x="82" y="612"/>
                  </a:lnTo>
                  <a:lnTo>
                    <a:pt x="74" y="612"/>
                  </a:lnTo>
                  <a:lnTo>
                    <a:pt x="46" y="554"/>
                  </a:ln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grpSp>
          <p:nvGrpSpPr>
            <p:cNvPr id="13361" name="Group 33"/>
            <p:cNvGrpSpPr>
              <a:grpSpLocks/>
            </p:cNvGrpSpPr>
            <p:nvPr/>
          </p:nvGrpSpPr>
          <p:grpSpPr bwMode="auto">
            <a:xfrm>
              <a:off x="3456" y="911"/>
              <a:ext cx="640" cy="841"/>
              <a:chOff x="3456" y="911"/>
              <a:chExt cx="640" cy="841"/>
            </a:xfrm>
          </p:grpSpPr>
          <p:grpSp>
            <p:nvGrpSpPr>
              <p:cNvPr id="13409" name="Group 31"/>
              <p:cNvGrpSpPr>
                <a:grpSpLocks/>
              </p:cNvGrpSpPr>
              <p:nvPr/>
            </p:nvGrpSpPr>
            <p:grpSpPr bwMode="auto">
              <a:xfrm>
                <a:off x="3456" y="911"/>
                <a:ext cx="497" cy="841"/>
                <a:chOff x="3456" y="911"/>
                <a:chExt cx="497" cy="841"/>
              </a:xfrm>
            </p:grpSpPr>
            <p:sp>
              <p:nvSpPr>
                <p:cNvPr id="13411" name="Freeform 20"/>
                <p:cNvSpPr>
                  <a:spLocks/>
                </p:cNvSpPr>
                <p:nvPr/>
              </p:nvSpPr>
              <p:spPr bwMode="auto">
                <a:xfrm>
                  <a:off x="3456" y="911"/>
                  <a:ext cx="137" cy="124"/>
                </a:xfrm>
                <a:custGeom>
                  <a:avLst/>
                  <a:gdLst>
                    <a:gd name="T0" fmla="*/ 2 w 275"/>
                    <a:gd name="T1" fmla="*/ 1 h 247"/>
                    <a:gd name="T2" fmla="*/ 3 w 275"/>
                    <a:gd name="T3" fmla="*/ 1 h 247"/>
                    <a:gd name="T4" fmla="*/ 3 w 275"/>
                    <a:gd name="T5" fmla="*/ 1 h 247"/>
                    <a:gd name="T6" fmla="*/ 4 w 275"/>
                    <a:gd name="T7" fmla="*/ 1 h 247"/>
                    <a:gd name="T8" fmla="*/ 4 w 275"/>
                    <a:gd name="T9" fmla="*/ 1 h 247"/>
                    <a:gd name="T10" fmla="*/ 3 w 275"/>
                    <a:gd name="T11" fmla="*/ 2 h 247"/>
                    <a:gd name="T12" fmla="*/ 3 w 275"/>
                    <a:gd name="T13" fmla="*/ 2 h 247"/>
                    <a:gd name="T14" fmla="*/ 3 w 275"/>
                    <a:gd name="T15" fmla="*/ 1 h 247"/>
                    <a:gd name="T16" fmla="*/ 3 w 275"/>
                    <a:gd name="T17" fmla="*/ 1 h 247"/>
                    <a:gd name="T18" fmla="*/ 2 w 275"/>
                    <a:gd name="T19" fmla="*/ 1 h 247"/>
                    <a:gd name="T20" fmla="*/ 2 w 275"/>
                    <a:gd name="T21" fmla="*/ 1 h 247"/>
                    <a:gd name="T22" fmla="*/ 2 w 275"/>
                    <a:gd name="T23" fmla="*/ 1 h 247"/>
                    <a:gd name="T24" fmla="*/ 1 w 275"/>
                    <a:gd name="T25" fmla="*/ 2 h 247"/>
                    <a:gd name="T26" fmla="*/ 1 w 275"/>
                    <a:gd name="T27" fmla="*/ 1 h 247"/>
                    <a:gd name="T28" fmla="*/ 1 w 275"/>
                    <a:gd name="T29" fmla="*/ 1 h 247"/>
                    <a:gd name="T30" fmla="*/ 1 w 275"/>
                    <a:gd name="T31" fmla="*/ 1 h 247"/>
                    <a:gd name="T32" fmla="*/ 1 w 275"/>
                    <a:gd name="T33" fmla="*/ 1 h 247"/>
                    <a:gd name="T34" fmla="*/ 0 w 275"/>
                    <a:gd name="T35" fmla="*/ 2 h 247"/>
                    <a:gd name="T36" fmla="*/ 0 w 275"/>
                    <a:gd name="T37" fmla="*/ 2 h 247"/>
                    <a:gd name="T38" fmla="*/ 0 w 275"/>
                    <a:gd name="T39" fmla="*/ 2 h 247"/>
                    <a:gd name="T40" fmla="*/ 1 w 275"/>
                    <a:gd name="T41" fmla="*/ 2 h 247"/>
                    <a:gd name="T42" fmla="*/ 0 w 275"/>
                    <a:gd name="T43" fmla="*/ 2 h 247"/>
                    <a:gd name="T44" fmla="*/ 0 w 275"/>
                    <a:gd name="T45" fmla="*/ 2 h 247"/>
                    <a:gd name="T46" fmla="*/ 0 w 275"/>
                    <a:gd name="T47" fmla="*/ 3 h 247"/>
                    <a:gd name="T48" fmla="*/ 0 w 275"/>
                    <a:gd name="T49" fmla="*/ 3 h 247"/>
                    <a:gd name="T50" fmla="*/ 0 w 275"/>
                    <a:gd name="T51" fmla="*/ 3 h 247"/>
                    <a:gd name="T52" fmla="*/ 1 w 275"/>
                    <a:gd name="T53" fmla="*/ 3 h 247"/>
                    <a:gd name="T54" fmla="*/ 1 w 275"/>
                    <a:gd name="T55" fmla="*/ 3 h 247"/>
                    <a:gd name="T56" fmla="*/ 1 w 275"/>
                    <a:gd name="T57" fmla="*/ 4 h 247"/>
                    <a:gd name="T58" fmla="*/ 0 w 275"/>
                    <a:gd name="T59" fmla="*/ 4 h 247"/>
                    <a:gd name="T60" fmla="*/ 0 w 275"/>
                    <a:gd name="T61" fmla="*/ 4 h 247"/>
                    <a:gd name="T62" fmla="*/ 1 w 275"/>
                    <a:gd name="T63" fmla="*/ 4 h 247"/>
                    <a:gd name="T64" fmla="*/ 1 w 275"/>
                    <a:gd name="T65" fmla="*/ 4 h 247"/>
                    <a:gd name="T66" fmla="*/ 1 w 275"/>
                    <a:gd name="T67" fmla="*/ 4 h 247"/>
                    <a:gd name="T68" fmla="*/ 1 w 275"/>
                    <a:gd name="T69" fmla="*/ 4 h 247"/>
                    <a:gd name="T70" fmla="*/ 2 w 275"/>
                    <a:gd name="T71" fmla="*/ 4 h 247"/>
                    <a:gd name="T72" fmla="*/ 2 w 275"/>
                    <a:gd name="T73" fmla="*/ 4 h 247"/>
                    <a:gd name="T74" fmla="*/ 2 w 275"/>
                    <a:gd name="T75" fmla="*/ 3 h 247"/>
                    <a:gd name="T76" fmla="*/ 2 w 275"/>
                    <a:gd name="T77" fmla="*/ 4 h 247"/>
                    <a:gd name="T78" fmla="*/ 2 w 275"/>
                    <a:gd name="T79" fmla="*/ 4 h 247"/>
                    <a:gd name="T80" fmla="*/ 1 w 275"/>
                    <a:gd name="T81" fmla="*/ 4 h 247"/>
                    <a:gd name="T82" fmla="*/ 1 w 275"/>
                    <a:gd name="T83" fmla="*/ 4 h 247"/>
                    <a:gd name="T84" fmla="*/ 1 w 275"/>
                    <a:gd name="T85" fmla="*/ 4 h 247"/>
                    <a:gd name="T86" fmla="*/ 0 w 275"/>
                    <a:gd name="T87" fmla="*/ 4 h 247"/>
                    <a:gd name="T88" fmla="*/ 0 w 275"/>
                    <a:gd name="T89" fmla="*/ 4 h 247"/>
                    <a:gd name="T90" fmla="*/ 0 w 275"/>
                    <a:gd name="T91" fmla="*/ 3 h 247"/>
                    <a:gd name="T92" fmla="*/ 0 w 275"/>
                    <a:gd name="T93" fmla="*/ 2 h 247"/>
                    <a:gd name="T94" fmla="*/ 0 w 275"/>
                    <a:gd name="T95" fmla="*/ 2 h 247"/>
                    <a:gd name="T96" fmla="*/ 0 w 275"/>
                    <a:gd name="T97" fmla="*/ 2 h 247"/>
                    <a:gd name="T98" fmla="*/ 0 w 275"/>
                    <a:gd name="T99" fmla="*/ 1 h 247"/>
                    <a:gd name="T100" fmla="*/ 0 w 275"/>
                    <a:gd name="T101" fmla="*/ 1 h 247"/>
                    <a:gd name="T102" fmla="*/ 1 w 275"/>
                    <a:gd name="T103" fmla="*/ 1 h 247"/>
                    <a:gd name="T104" fmla="*/ 1 w 275"/>
                    <a:gd name="T105" fmla="*/ 1 h 247"/>
                    <a:gd name="T106" fmla="*/ 2 w 275"/>
                    <a:gd name="T107" fmla="*/ 1 h 247"/>
                    <a:gd name="T108" fmla="*/ 2 w 275"/>
                    <a:gd name="T109" fmla="*/ 0 h 247"/>
                    <a:gd name="T110" fmla="*/ 2 w 275"/>
                    <a:gd name="T111" fmla="*/ 1 h 247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275"/>
                    <a:gd name="T169" fmla="*/ 0 h 247"/>
                    <a:gd name="T170" fmla="*/ 275 w 275"/>
                    <a:gd name="T171" fmla="*/ 247 h 247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275" h="247">
                      <a:moveTo>
                        <a:pt x="189" y="4"/>
                      </a:moveTo>
                      <a:lnTo>
                        <a:pt x="228" y="11"/>
                      </a:lnTo>
                      <a:lnTo>
                        <a:pt x="244" y="21"/>
                      </a:lnTo>
                      <a:lnTo>
                        <a:pt x="260" y="38"/>
                      </a:lnTo>
                      <a:lnTo>
                        <a:pt x="275" y="60"/>
                      </a:lnTo>
                      <a:lnTo>
                        <a:pt x="253" y="76"/>
                      </a:lnTo>
                      <a:lnTo>
                        <a:pt x="225" y="81"/>
                      </a:lnTo>
                      <a:lnTo>
                        <a:pt x="213" y="57"/>
                      </a:lnTo>
                      <a:lnTo>
                        <a:pt x="204" y="42"/>
                      </a:lnTo>
                      <a:lnTo>
                        <a:pt x="182" y="35"/>
                      </a:lnTo>
                      <a:lnTo>
                        <a:pt x="142" y="33"/>
                      </a:lnTo>
                      <a:lnTo>
                        <a:pt x="128" y="48"/>
                      </a:lnTo>
                      <a:lnTo>
                        <a:pt x="124" y="69"/>
                      </a:lnTo>
                      <a:lnTo>
                        <a:pt x="106" y="50"/>
                      </a:lnTo>
                      <a:lnTo>
                        <a:pt x="108" y="33"/>
                      </a:lnTo>
                      <a:lnTo>
                        <a:pt x="76" y="51"/>
                      </a:lnTo>
                      <a:lnTo>
                        <a:pt x="71" y="54"/>
                      </a:lnTo>
                      <a:lnTo>
                        <a:pt x="58" y="72"/>
                      </a:lnTo>
                      <a:lnTo>
                        <a:pt x="50" y="87"/>
                      </a:lnTo>
                      <a:lnTo>
                        <a:pt x="58" y="102"/>
                      </a:lnTo>
                      <a:lnTo>
                        <a:pt x="74" y="111"/>
                      </a:lnTo>
                      <a:lnTo>
                        <a:pt x="47" y="116"/>
                      </a:lnTo>
                      <a:lnTo>
                        <a:pt x="32" y="107"/>
                      </a:lnTo>
                      <a:lnTo>
                        <a:pt x="27" y="131"/>
                      </a:lnTo>
                      <a:lnTo>
                        <a:pt x="32" y="160"/>
                      </a:lnTo>
                      <a:lnTo>
                        <a:pt x="46" y="179"/>
                      </a:lnTo>
                      <a:lnTo>
                        <a:pt x="71" y="175"/>
                      </a:lnTo>
                      <a:lnTo>
                        <a:pt x="77" y="170"/>
                      </a:lnTo>
                      <a:lnTo>
                        <a:pt x="68" y="194"/>
                      </a:lnTo>
                      <a:lnTo>
                        <a:pt x="62" y="195"/>
                      </a:lnTo>
                      <a:lnTo>
                        <a:pt x="61" y="201"/>
                      </a:lnTo>
                      <a:lnTo>
                        <a:pt x="74" y="225"/>
                      </a:lnTo>
                      <a:lnTo>
                        <a:pt x="101" y="229"/>
                      </a:lnTo>
                      <a:lnTo>
                        <a:pt x="127" y="226"/>
                      </a:lnTo>
                      <a:lnTo>
                        <a:pt x="121" y="226"/>
                      </a:lnTo>
                      <a:lnTo>
                        <a:pt x="151" y="214"/>
                      </a:lnTo>
                      <a:lnTo>
                        <a:pt x="169" y="198"/>
                      </a:lnTo>
                      <a:lnTo>
                        <a:pt x="177" y="183"/>
                      </a:lnTo>
                      <a:lnTo>
                        <a:pt x="179" y="214"/>
                      </a:lnTo>
                      <a:lnTo>
                        <a:pt x="148" y="238"/>
                      </a:lnTo>
                      <a:lnTo>
                        <a:pt x="118" y="247"/>
                      </a:lnTo>
                      <a:lnTo>
                        <a:pt x="76" y="247"/>
                      </a:lnTo>
                      <a:lnTo>
                        <a:pt x="71" y="244"/>
                      </a:lnTo>
                      <a:lnTo>
                        <a:pt x="47" y="231"/>
                      </a:lnTo>
                      <a:lnTo>
                        <a:pt x="19" y="203"/>
                      </a:lnTo>
                      <a:lnTo>
                        <a:pt x="5" y="165"/>
                      </a:lnTo>
                      <a:lnTo>
                        <a:pt x="0" y="126"/>
                      </a:lnTo>
                      <a:lnTo>
                        <a:pt x="10" y="88"/>
                      </a:lnTo>
                      <a:lnTo>
                        <a:pt x="27" y="70"/>
                      </a:lnTo>
                      <a:lnTo>
                        <a:pt x="27" y="53"/>
                      </a:lnTo>
                      <a:lnTo>
                        <a:pt x="49" y="29"/>
                      </a:lnTo>
                      <a:lnTo>
                        <a:pt x="74" y="15"/>
                      </a:lnTo>
                      <a:lnTo>
                        <a:pt x="115" y="11"/>
                      </a:lnTo>
                      <a:lnTo>
                        <a:pt x="130" y="2"/>
                      </a:lnTo>
                      <a:lnTo>
                        <a:pt x="166" y="0"/>
                      </a:lnTo>
                      <a:lnTo>
                        <a:pt x="189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2" name="Freeform 21"/>
                <p:cNvSpPr>
                  <a:spLocks/>
                </p:cNvSpPr>
                <p:nvPr/>
              </p:nvSpPr>
              <p:spPr bwMode="auto">
                <a:xfrm>
                  <a:off x="3493" y="952"/>
                  <a:ext cx="59" cy="60"/>
                </a:xfrm>
                <a:custGeom>
                  <a:avLst/>
                  <a:gdLst>
                    <a:gd name="T0" fmla="*/ 1 w 119"/>
                    <a:gd name="T1" fmla="*/ 1 h 119"/>
                    <a:gd name="T2" fmla="*/ 1 w 119"/>
                    <a:gd name="T3" fmla="*/ 1 h 119"/>
                    <a:gd name="T4" fmla="*/ 0 w 119"/>
                    <a:gd name="T5" fmla="*/ 0 h 119"/>
                    <a:gd name="T6" fmla="*/ 0 w 119"/>
                    <a:gd name="T7" fmla="*/ 1 h 119"/>
                    <a:gd name="T8" fmla="*/ 0 w 119"/>
                    <a:gd name="T9" fmla="*/ 1 h 119"/>
                    <a:gd name="T10" fmla="*/ 0 w 119"/>
                    <a:gd name="T11" fmla="*/ 1 h 119"/>
                    <a:gd name="T12" fmla="*/ 0 w 119"/>
                    <a:gd name="T13" fmla="*/ 2 h 119"/>
                    <a:gd name="T14" fmla="*/ 0 w 119"/>
                    <a:gd name="T15" fmla="*/ 2 h 119"/>
                    <a:gd name="T16" fmla="*/ 0 w 119"/>
                    <a:gd name="T17" fmla="*/ 2 h 119"/>
                    <a:gd name="T18" fmla="*/ 0 w 119"/>
                    <a:gd name="T19" fmla="*/ 2 h 119"/>
                    <a:gd name="T20" fmla="*/ 0 w 119"/>
                    <a:gd name="T21" fmla="*/ 2 h 119"/>
                    <a:gd name="T22" fmla="*/ 1 w 119"/>
                    <a:gd name="T23" fmla="*/ 2 h 119"/>
                    <a:gd name="T24" fmla="*/ 1 w 119"/>
                    <a:gd name="T25" fmla="*/ 2 h 119"/>
                    <a:gd name="T26" fmla="*/ 1 w 119"/>
                    <a:gd name="T27" fmla="*/ 2 h 119"/>
                    <a:gd name="T28" fmla="*/ 1 w 119"/>
                    <a:gd name="T29" fmla="*/ 2 h 119"/>
                    <a:gd name="T30" fmla="*/ 1 w 119"/>
                    <a:gd name="T31" fmla="*/ 2 h 119"/>
                    <a:gd name="T32" fmla="*/ 0 w 119"/>
                    <a:gd name="T33" fmla="*/ 2 h 119"/>
                    <a:gd name="T34" fmla="*/ 0 w 119"/>
                    <a:gd name="T35" fmla="*/ 2 h 119"/>
                    <a:gd name="T36" fmla="*/ 0 w 119"/>
                    <a:gd name="T37" fmla="*/ 2 h 119"/>
                    <a:gd name="T38" fmla="*/ 0 w 119"/>
                    <a:gd name="T39" fmla="*/ 1 h 119"/>
                    <a:gd name="T40" fmla="*/ 0 w 119"/>
                    <a:gd name="T41" fmla="*/ 1 h 119"/>
                    <a:gd name="T42" fmla="*/ 0 w 119"/>
                    <a:gd name="T43" fmla="*/ 1 h 119"/>
                    <a:gd name="T44" fmla="*/ 1 w 119"/>
                    <a:gd name="T45" fmla="*/ 1 h 119"/>
                    <a:gd name="T46" fmla="*/ 1 w 119"/>
                    <a:gd name="T47" fmla="*/ 1 h 119"/>
                    <a:gd name="T48" fmla="*/ 1 w 119"/>
                    <a:gd name="T49" fmla="*/ 1 h 119"/>
                    <a:gd name="T50" fmla="*/ 1 w 119"/>
                    <a:gd name="T51" fmla="*/ 1 h 119"/>
                    <a:gd name="T52" fmla="*/ 1 w 119"/>
                    <a:gd name="T53" fmla="*/ 1 h 119"/>
                    <a:gd name="T54" fmla="*/ 1 w 119"/>
                    <a:gd name="T55" fmla="*/ 1 h 119"/>
                    <a:gd name="T56" fmla="*/ 1 w 119"/>
                    <a:gd name="T57" fmla="*/ 2 h 119"/>
                    <a:gd name="T58" fmla="*/ 1 w 119"/>
                    <a:gd name="T59" fmla="*/ 2 h 119"/>
                    <a:gd name="T60" fmla="*/ 1 w 119"/>
                    <a:gd name="T61" fmla="*/ 1 h 119"/>
                    <a:gd name="T62" fmla="*/ 1 w 119"/>
                    <a:gd name="T63" fmla="*/ 1 h 119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19"/>
                    <a:gd name="T97" fmla="*/ 0 h 119"/>
                    <a:gd name="T98" fmla="*/ 119 w 119"/>
                    <a:gd name="T99" fmla="*/ 119 h 119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19" h="119">
                      <a:moveTo>
                        <a:pt x="115" y="15"/>
                      </a:moveTo>
                      <a:lnTo>
                        <a:pt x="93" y="7"/>
                      </a:lnTo>
                      <a:lnTo>
                        <a:pt x="60" y="0"/>
                      </a:lnTo>
                      <a:lnTo>
                        <a:pt x="36" y="7"/>
                      </a:lnTo>
                      <a:lnTo>
                        <a:pt x="14" y="22"/>
                      </a:lnTo>
                      <a:lnTo>
                        <a:pt x="6" y="42"/>
                      </a:lnTo>
                      <a:lnTo>
                        <a:pt x="0" y="71"/>
                      </a:lnTo>
                      <a:lnTo>
                        <a:pt x="6" y="89"/>
                      </a:lnTo>
                      <a:lnTo>
                        <a:pt x="14" y="101"/>
                      </a:lnTo>
                      <a:lnTo>
                        <a:pt x="30" y="112"/>
                      </a:lnTo>
                      <a:lnTo>
                        <a:pt x="54" y="119"/>
                      </a:lnTo>
                      <a:lnTo>
                        <a:pt x="75" y="119"/>
                      </a:lnTo>
                      <a:lnTo>
                        <a:pt x="70" y="119"/>
                      </a:lnTo>
                      <a:lnTo>
                        <a:pt x="103" y="112"/>
                      </a:lnTo>
                      <a:lnTo>
                        <a:pt x="100" y="89"/>
                      </a:lnTo>
                      <a:lnTo>
                        <a:pt x="75" y="104"/>
                      </a:lnTo>
                      <a:lnTo>
                        <a:pt x="45" y="104"/>
                      </a:lnTo>
                      <a:lnTo>
                        <a:pt x="26" y="96"/>
                      </a:lnTo>
                      <a:lnTo>
                        <a:pt x="16" y="76"/>
                      </a:lnTo>
                      <a:lnTo>
                        <a:pt x="14" y="54"/>
                      </a:lnTo>
                      <a:lnTo>
                        <a:pt x="21" y="36"/>
                      </a:lnTo>
                      <a:lnTo>
                        <a:pt x="39" y="26"/>
                      </a:lnTo>
                      <a:lnTo>
                        <a:pt x="72" y="22"/>
                      </a:lnTo>
                      <a:lnTo>
                        <a:pt x="96" y="30"/>
                      </a:lnTo>
                      <a:lnTo>
                        <a:pt x="111" y="45"/>
                      </a:lnTo>
                      <a:lnTo>
                        <a:pt x="108" y="51"/>
                      </a:lnTo>
                      <a:lnTo>
                        <a:pt x="108" y="55"/>
                      </a:lnTo>
                      <a:lnTo>
                        <a:pt x="108" y="62"/>
                      </a:lnTo>
                      <a:lnTo>
                        <a:pt x="109" y="67"/>
                      </a:lnTo>
                      <a:lnTo>
                        <a:pt x="112" y="67"/>
                      </a:lnTo>
                      <a:lnTo>
                        <a:pt x="119" y="29"/>
                      </a:lnTo>
                      <a:lnTo>
                        <a:pt x="11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3" name="Freeform 22"/>
                <p:cNvSpPr>
                  <a:spLocks/>
                </p:cNvSpPr>
                <p:nvPr/>
              </p:nvSpPr>
              <p:spPr bwMode="auto">
                <a:xfrm>
                  <a:off x="3540" y="937"/>
                  <a:ext cx="85" cy="87"/>
                </a:xfrm>
                <a:custGeom>
                  <a:avLst/>
                  <a:gdLst>
                    <a:gd name="T0" fmla="*/ 3 w 170"/>
                    <a:gd name="T1" fmla="*/ 1 h 175"/>
                    <a:gd name="T2" fmla="*/ 3 w 170"/>
                    <a:gd name="T3" fmla="*/ 1 h 175"/>
                    <a:gd name="T4" fmla="*/ 3 w 170"/>
                    <a:gd name="T5" fmla="*/ 0 h 175"/>
                    <a:gd name="T6" fmla="*/ 3 w 170"/>
                    <a:gd name="T7" fmla="*/ 0 h 175"/>
                    <a:gd name="T8" fmla="*/ 3 w 170"/>
                    <a:gd name="T9" fmla="*/ 0 h 175"/>
                    <a:gd name="T10" fmla="*/ 3 w 170"/>
                    <a:gd name="T11" fmla="*/ 0 h 175"/>
                    <a:gd name="T12" fmla="*/ 2 w 170"/>
                    <a:gd name="T13" fmla="*/ 0 h 175"/>
                    <a:gd name="T14" fmla="*/ 2 w 170"/>
                    <a:gd name="T15" fmla="*/ 0 h 175"/>
                    <a:gd name="T16" fmla="*/ 1 w 170"/>
                    <a:gd name="T17" fmla="*/ 0 h 175"/>
                    <a:gd name="T18" fmla="*/ 1 w 170"/>
                    <a:gd name="T19" fmla="*/ 0 h 175"/>
                    <a:gd name="T20" fmla="*/ 1 w 170"/>
                    <a:gd name="T21" fmla="*/ 0 h 175"/>
                    <a:gd name="T22" fmla="*/ 1 w 170"/>
                    <a:gd name="T23" fmla="*/ 1 h 175"/>
                    <a:gd name="T24" fmla="*/ 1 w 170"/>
                    <a:gd name="T25" fmla="*/ 1 h 175"/>
                    <a:gd name="T26" fmla="*/ 0 w 170"/>
                    <a:gd name="T27" fmla="*/ 1 h 175"/>
                    <a:gd name="T28" fmla="*/ 1 w 170"/>
                    <a:gd name="T29" fmla="*/ 2 h 175"/>
                    <a:gd name="T30" fmla="*/ 1 w 170"/>
                    <a:gd name="T31" fmla="*/ 2 h 175"/>
                    <a:gd name="T32" fmla="*/ 1 w 170"/>
                    <a:gd name="T33" fmla="*/ 2 h 175"/>
                    <a:gd name="T34" fmla="*/ 1 w 170"/>
                    <a:gd name="T35" fmla="*/ 2 h 175"/>
                    <a:gd name="T36" fmla="*/ 1 w 170"/>
                    <a:gd name="T37" fmla="*/ 2 h 175"/>
                    <a:gd name="T38" fmla="*/ 1 w 170"/>
                    <a:gd name="T39" fmla="*/ 1 h 175"/>
                    <a:gd name="T40" fmla="*/ 1 w 170"/>
                    <a:gd name="T41" fmla="*/ 1 h 175"/>
                    <a:gd name="T42" fmla="*/ 1 w 170"/>
                    <a:gd name="T43" fmla="*/ 0 h 175"/>
                    <a:gd name="T44" fmla="*/ 1 w 170"/>
                    <a:gd name="T45" fmla="*/ 0 h 175"/>
                    <a:gd name="T46" fmla="*/ 2 w 170"/>
                    <a:gd name="T47" fmla="*/ 0 h 175"/>
                    <a:gd name="T48" fmla="*/ 2 w 170"/>
                    <a:gd name="T49" fmla="*/ 0 h 175"/>
                    <a:gd name="T50" fmla="*/ 2 w 170"/>
                    <a:gd name="T51" fmla="*/ 0 h 175"/>
                    <a:gd name="T52" fmla="*/ 3 w 170"/>
                    <a:gd name="T53" fmla="*/ 0 h 175"/>
                    <a:gd name="T54" fmla="*/ 3 w 170"/>
                    <a:gd name="T55" fmla="*/ 0 h 175"/>
                    <a:gd name="T56" fmla="*/ 3 w 170"/>
                    <a:gd name="T57" fmla="*/ 0 h 175"/>
                    <a:gd name="T58" fmla="*/ 3 w 170"/>
                    <a:gd name="T59" fmla="*/ 1 h 175"/>
                    <a:gd name="T60" fmla="*/ 3 w 170"/>
                    <a:gd name="T61" fmla="*/ 1 h 175"/>
                    <a:gd name="T62" fmla="*/ 3 w 170"/>
                    <a:gd name="T63" fmla="*/ 1 h 17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70"/>
                    <a:gd name="T97" fmla="*/ 0 h 175"/>
                    <a:gd name="T98" fmla="*/ 170 w 170"/>
                    <a:gd name="T99" fmla="*/ 175 h 17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70" h="175">
                      <a:moveTo>
                        <a:pt x="167" y="90"/>
                      </a:moveTo>
                      <a:lnTo>
                        <a:pt x="170" y="68"/>
                      </a:lnTo>
                      <a:lnTo>
                        <a:pt x="168" y="46"/>
                      </a:lnTo>
                      <a:lnTo>
                        <a:pt x="160" y="31"/>
                      </a:lnTo>
                      <a:lnTo>
                        <a:pt x="148" y="13"/>
                      </a:lnTo>
                      <a:lnTo>
                        <a:pt x="130" y="6"/>
                      </a:lnTo>
                      <a:lnTo>
                        <a:pt x="108" y="0"/>
                      </a:lnTo>
                      <a:lnTo>
                        <a:pt x="84" y="2"/>
                      </a:lnTo>
                      <a:lnTo>
                        <a:pt x="59" y="10"/>
                      </a:lnTo>
                      <a:lnTo>
                        <a:pt x="40" y="24"/>
                      </a:lnTo>
                      <a:lnTo>
                        <a:pt x="19" y="51"/>
                      </a:lnTo>
                      <a:lnTo>
                        <a:pt x="7" y="74"/>
                      </a:lnTo>
                      <a:lnTo>
                        <a:pt x="2" y="104"/>
                      </a:lnTo>
                      <a:lnTo>
                        <a:pt x="0" y="126"/>
                      </a:lnTo>
                      <a:lnTo>
                        <a:pt x="2" y="147"/>
                      </a:lnTo>
                      <a:lnTo>
                        <a:pt x="12" y="166"/>
                      </a:lnTo>
                      <a:lnTo>
                        <a:pt x="21" y="175"/>
                      </a:lnTo>
                      <a:lnTo>
                        <a:pt x="32" y="154"/>
                      </a:lnTo>
                      <a:lnTo>
                        <a:pt x="22" y="132"/>
                      </a:lnTo>
                      <a:lnTo>
                        <a:pt x="19" y="108"/>
                      </a:lnTo>
                      <a:lnTo>
                        <a:pt x="22" y="85"/>
                      </a:lnTo>
                      <a:lnTo>
                        <a:pt x="34" y="61"/>
                      </a:lnTo>
                      <a:lnTo>
                        <a:pt x="46" y="41"/>
                      </a:lnTo>
                      <a:lnTo>
                        <a:pt x="65" y="31"/>
                      </a:lnTo>
                      <a:lnTo>
                        <a:pt x="91" y="22"/>
                      </a:lnTo>
                      <a:lnTo>
                        <a:pt x="112" y="22"/>
                      </a:lnTo>
                      <a:lnTo>
                        <a:pt x="131" y="29"/>
                      </a:lnTo>
                      <a:lnTo>
                        <a:pt x="139" y="39"/>
                      </a:lnTo>
                      <a:lnTo>
                        <a:pt x="145" y="51"/>
                      </a:lnTo>
                      <a:lnTo>
                        <a:pt x="146" y="68"/>
                      </a:lnTo>
                      <a:lnTo>
                        <a:pt x="143" y="85"/>
                      </a:lnTo>
                      <a:lnTo>
                        <a:pt x="167" y="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4" name="Freeform 23"/>
                <p:cNvSpPr>
                  <a:spLocks/>
                </p:cNvSpPr>
                <p:nvPr/>
              </p:nvSpPr>
              <p:spPr bwMode="auto">
                <a:xfrm>
                  <a:off x="3539" y="980"/>
                  <a:ext cx="108" cy="103"/>
                </a:xfrm>
                <a:custGeom>
                  <a:avLst/>
                  <a:gdLst>
                    <a:gd name="T0" fmla="*/ 4 w 216"/>
                    <a:gd name="T1" fmla="*/ 1 h 207"/>
                    <a:gd name="T2" fmla="*/ 4 w 216"/>
                    <a:gd name="T3" fmla="*/ 1 h 207"/>
                    <a:gd name="T4" fmla="*/ 4 w 216"/>
                    <a:gd name="T5" fmla="*/ 0 h 207"/>
                    <a:gd name="T6" fmla="*/ 4 w 216"/>
                    <a:gd name="T7" fmla="*/ 0 h 207"/>
                    <a:gd name="T8" fmla="*/ 3 w 216"/>
                    <a:gd name="T9" fmla="*/ 0 h 207"/>
                    <a:gd name="T10" fmla="*/ 3 w 216"/>
                    <a:gd name="T11" fmla="*/ 0 h 207"/>
                    <a:gd name="T12" fmla="*/ 3 w 216"/>
                    <a:gd name="T13" fmla="*/ 0 h 207"/>
                    <a:gd name="T14" fmla="*/ 3 w 216"/>
                    <a:gd name="T15" fmla="*/ 0 h 207"/>
                    <a:gd name="T16" fmla="*/ 2 w 216"/>
                    <a:gd name="T17" fmla="*/ 0 h 207"/>
                    <a:gd name="T18" fmla="*/ 2 w 216"/>
                    <a:gd name="T19" fmla="*/ 0 h 207"/>
                    <a:gd name="T20" fmla="*/ 1 w 216"/>
                    <a:gd name="T21" fmla="*/ 0 h 207"/>
                    <a:gd name="T22" fmla="*/ 1 w 216"/>
                    <a:gd name="T23" fmla="*/ 0 h 207"/>
                    <a:gd name="T24" fmla="*/ 1 w 216"/>
                    <a:gd name="T25" fmla="*/ 1 h 207"/>
                    <a:gd name="T26" fmla="*/ 1 w 216"/>
                    <a:gd name="T27" fmla="*/ 1 h 207"/>
                    <a:gd name="T28" fmla="*/ 1 w 216"/>
                    <a:gd name="T29" fmla="*/ 2 h 207"/>
                    <a:gd name="T30" fmla="*/ 0 w 216"/>
                    <a:gd name="T31" fmla="*/ 2 h 207"/>
                    <a:gd name="T32" fmla="*/ 1 w 216"/>
                    <a:gd name="T33" fmla="*/ 2 h 207"/>
                    <a:gd name="T34" fmla="*/ 1 w 216"/>
                    <a:gd name="T35" fmla="*/ 3 h 207"/>
                    <a:gd name="T36" fmla="*/ 1 w 216"/>
                    <a:gd name="T37" fmla="*/ 2 h 207"/>
                    <a:gd name="T38" fmla="*/ 1 w 216"/>
                    <a:gd name="T39" fmla="*/ 2 h 207"/>
                    <a:gd name="T40" fmla="*/ 1 w 216"/>
                    <a:gd name="T41" fmla="*/ 1 h 207"/>
                    <a:gd name="T42" fmla="*/ 1 w 216"/>
                    <a:gd name="T43" fmla="*/ 1 h 207"/>
                    <a:gd name="T44" fmla="*/ 1 w 216"/>
                    <a:gd name="T45" fmla="*/ 1 h 207"/>
                    <a:gd name="T46" fmla="*/ 2 w 216"/>
                    <a:gd name="T47" fmla="*/ 0 h 207"/>
                    <a:gd name="T48" fmla="*/ 2 w 216"/>
                    <a:gd name="T49" fmla="*/ 0 h 207"/>
                    <a:gd name="T50" fmla="*/ 3 w 216"/>
                    <a:gd name="T51" fmla="*/ 0 h 207"/>
                    <a:gd name="T52" fmla="*/ 3 w 216"/>
                    <a:gd name="T53" fmla="*/ 0 h 207"/>
                    <a:gd name="T54" fmla="*/ 3 w 216"/>
                    <a:gd name="T55" fmla="*/ 0 h 207"/>
                    <a:gd name="T56" fmla="*/ 3 w 216"/>
                    <a:gd name="T57" fmla="*/ 0 h 207"/>
                    <a:gd name="T58" fmla="*/ 4 w 216"/>
                    <a:gd name="T59" fmla="*/ 0 h 207"/>
                    <a:gd name="T60" fmla="*/ 4 w 216"/>
                    <a:gd name="T61" fmla="*/ 1 h 207"/>
                    <a:gd name="T62" fmla="*/ 3 w 216"/>
                    <a:gd name="T63" fmla="*/ 1 h 207"/>
                    <a:gd name="T64" fmla="*/ 3 w 216"/>
                    <a:gd name="T65" fmla="*/ 1 h 207"/>
                    <a:gd name="T66" fmla="*/ 4 w 216"/>
                    <a:gd name="T67" fmla="*/ 1 h 207"/>
                    <a:gd name="T68" fmla="*/ 4 w 216"/>
                    <a:gd name="T69" fmla="*/ 1 h 20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6"/>
                    <a:gd name="T106" fmla="*/ 0 h 207"/>
                    <a:gd name="T107" fmla="*/ 216 w 216"/>
                    <a:gd name="T108" fmla="*/ 207 h 20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6" h="207">
                      <a:moveTo>
                        <a:pt x="210" y="106"/>
                      </a:moveTo>
                      <a:lnTo>
                        <a:pt x="216" y="75"/>
                      </a:lnTo>
                      <a:lnTo>
                        <a:pt x="213" y="51"/>
                      </a:lnTo>
                      <a:lnTo>
                        <a:pt x="206" y="29"/>
                      </a:lnTo>
                      <a:lnTo>
                        <a:pt x="191" y="13"/>
                      </a:lnTo>
                      <a:lnTo>
                        <a:pt x="167" y="6"/>
                      </a:lnTo>
                      <a:lnTo>
                        <a:pt x="150" y="0"/>
                      </a:lnTo>
                      <a:lnTo>
                        <a:pt x="130" y="2"/>
                      </a:lnTo>
                      <a:lnTo>
                        <a:pt x="110" y="10"/>
                      </a:lnTo>
                      <a:lnTo>
                        <a:pt x="84" y="24"/>
                      </a:lnTo>
                      <a:lnTo>
                        <a:pt x="53" y="43"/>
                      </a:lnTo>
                      <a:lnTo>
                        <a:pt x="35" y="63"/>
                      </a:lnTo>
                      <a:lnTo>
                        <a:pt x="21" y="82"/>
                      </a:lnTo>
                      <a:lnTo>
                        <a:pt x="10" y="110"/>
                      </a:lnTo>
                      <a:lnTo>
                        <a:pt x="2" y="137"/>
                      </a:lnTo>
                      <a:lnTo>
                        <a:pt x="0" y="156"/>
                      </a:lnTo>
                      <a:lnTo>
                        <a:pt x="3" y="187"/>
                      </a:lnTo>
                      <a:lnTo>
                        <a:pt x="10" y="207"/>
                      </a:lnTo>
                      <a:lnTo>
                        <a:pt x="24" y="187"/>
                      </a:lnTo>
                      <a:lnTo>
                        <a:pt x="16" y="156"/>
                      </a:lnTo>
                      <a:lnTo>
                        <a:pt x="21" y="122"/>
                      </a:lnTo>
                      <a:lnTo>
                        <a:pt x="32" y="97"/>
                      </a:lnTo>
                      <a:lnTo>
                        <a:pt x="53" y="73"/>
                      </a:lnTo>
                      <a:lnTo>
                        <a:pt x="77" y="53"/>
                      </a:lnTo>
                      <a:lnTo>
                        <a:pt x="106" y="34"/>
                      </a:lnTo>
                      <a:lnTo>
                        <a:pt x="129" y="29"/>
                      </a:lnTo>
                      <a:lnTo>
                        <a:pt x="148" y="27"/>
                      </a:lnTo>
                      <a:lnTo>
                        <a:pt x="169" y="31"/>
                      </a:lnTo>
                      <a:lnTo>
                        <a:pt x="185" y="41"/>
                      </a:lnTo>
                      <a:lnTo>
                        <a:pt x="194" y="56"/>
                      </a:lnTo>
                      <a:lnTo>
                        <a:pt x="195" y="73"/>
                      </a:lnTo>
                      <a:lnTo>
                        <a:pt x="189" y="95"/>
                      </a:lnTo>
                      <a:lnTo>
                        <a:pt x="185" y="107"/>
                      </a:lnTo>
                      <a:lnTo>
                        <a:pt x="206" y="114"/>
                      </a:lnTo>
                      <a:lnTo>
                        <a:pt x="210" y="1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5" name="Freeform 24"/>
                <p:cNvSpPr>
                  <a:spLocks/>
                </p:cNvSpPr>
                <p:nvPr/>
              </p:nvSpPr>
              <p:spPr bwMode="auto">
                <a:xfrm>
                  <a:off x="3524" y="1031"/>
                  <a:ext cx="139" cy="130"/>
                </a:xfrm>
                <a:custGeom>
                  <a:avLst/>
                  <a:gdLst>
                    <a:gd name="T0" fmla="*/ 4 w 280"/>
                    <a:gd name="T1" fmla="*/ 3 h 259"/>
                    <a:gd name="T2" fmla="*/ 4 w 280"/>
                    <a:gd name="T3" fmla="*/ 2 h 259"/>
                    <a:gd name="T4" fmla="*/ 4 w 280"/>
                    <a:gd name="T5" fmla="*/ 2 h 259"/>
                    <a:gd name="T6" fmla="*/ 4 w 280"/>
                    <a:gd name="T7" fmla="*/ 2 h 259"/>
                    <a:gd name="T8" fmla="*/ 4 w 280"/>
                    <a:gd name="T9" fmla="*/ 1 h 259"/>
                    <a:gd name="T10" fmla="*/ 4 w 280"/>
                    <a:gd name="T11" fmla="*/ 1 h 259"/>
                    <a:gd name="T12" fmla="*/ 3 w 280"/>
                    <a:gd name="T13" fmla="*/ 1 h 259"/>
                    <a:gd name="T14" fmla="*/ 3 w 280"/>
                    <a:gd name="T15" fmla="*/ 1 h 259"/>
                    <a:gd name="T16" fmla="*/ 3 w 280"/>
                    <a:gd name="T17" fmla="*/ 0 h 259"/>
                    <a:gd name="T18" fmla="*/ 2 w 280"/>
                    <a:gd name="T19" fmla="*/ 0 h 259"/>
                    <a:gd name="T20" fmla="*/ 2 w 280"/>
                    <a:gd name="T21" fmla="*/ 1 h 259"/>
                    <a:gd name="T22" fmla="*/ 2 w 280"/>
                    <a:gd name="T23" fmla="*/ 1 h 259"/>
                    <a:gd name="T24" fmla="*/ 1 w 280"/>
                    <a:gd name="T25" fmla="*/ 1 h 259"/>
                    <a:gd name="T26" fmla="*/ 1 w 280"/>
                    <a:gd name="T27" fmla="*/ 1 h 259"/>
                    <a:gd name="T28" fmla="*/ 0 w 280"/>
                    <a:gd name="T29" fmla="*/ 2 h 259"/>
                    <a:gd name="T30" fmla="*/ 0 w 280"/>
                    <a:gd name="T31" fmla="*/ 2 h 259"/>
                    <a:gd name="T32" fmla="*/ 0 w 280"/>
                    <a:gd name="T33" fmla="*/ 3 h 259"/>
                    <a:gd name="T34" fmla="*/ 0 w 280"/>
                    <a:gd name="T35" fmla="*/ 3 h 259"/>
                    <a:gd name="T36" fmla="*/ 0 w 280"/>
                    <a:gd name="T37" fmla="*/ 3 h 259"/>
                    <a:gd name="T38" fmla="*/ 0 w 280"/>
                    <a:gd name="T39" fmla="*/ 4 h 259"/>
                    <a:gd name="T40" fmla="*/ 0 w 280"/>
                    <a:gd name="T41" fmla="*/ 4 h 259"/>
                    <a:gd name="T42" fmla="*/ 0 w 280"/>
                    <a:gd name="T43" fmla="*/ 5 h 259"/>
                    <a:gd name="T44" fmla="*/ 0 w 280"/>
                    <a:gd name="T45" fmla="*/ 4 h 259"/>
                    <a:gd name="T46" fmla="*/ 0 w 280"/>
                    <a:gd name="T47" fmla="*/ 4 h 259"/>
                    <a:gd name="T48" fmla="*/ 0 w 280"/>
                    <a:gd name="T49" fmla="*/ 3 h 259"/>
                    <a:gd name="T50" fmla="*/ 0 w 280"/>
                    <a:gd name="T51" fmla="*/ 3 h 259"/>
                    <a:gd name="T52" fmla="*/ 0 w 280"/>
                    <a:gd name="T53" fmla="*/ 2 h 259"/>
                    <a:gd name="T54" fmla="*/ 1 w 280"/>
                    <a:gd name="T55" fmla="*/ 2 h 259"/>
                    <a:gd name="T56" fmla="*/ 1 w 280"/>
                    <a:gd name="T57" fmla="*/ 1 h 259"/>
                    <a:gd name="T58" fmla="*/ 2 w 280"/>
                    <a:gd name="T59" fmla="*/ 1 h 259"/>
                    <a:gd name="T60" fmla="*/ 2 w 280"/>
                    <a:gd name="T61" fmla="*/ 1 h 259"/>
                    <a:gd name="T62" fmla="*/ 3 w 280"/>
                    <a:gd name="T63" fmla="*/ 1 h 259"/>
                    <a:gd name="T64" fmla="*/ 3 w 280"/>
                    <a:gd name="T65" fmla="*/ 1 h 259"/>
                    <a:gd name="T66" fmla="*/ 3 w 280"/>
                    <a:gd name="T67" fmla="*/ 1 h 259"/>
                    <a:gd name="T68" fmla="*/ 3 w 280"/>
                    <a:gd name="T69" fmla="*/ 1 h 259"/>
                    <a:gd name="T70" fmla="*/ 4 w 280"/>
                    <a:gd name="T71" fmla="*/ 1 h 259"/>
                    <a:gd name="T72" fmla="*/ 4 w 280"/>
                    <a:gd name="T73" fmla="*/ 2 h 259"/>
                    <a:gd name="T74" fmla="*/ 4 w 280"/>
                    <a:gd name="T75" fmla="*/ 2 h 259"/>
                    <a:gd name="T76" fmla="*/ 3 w 280"/>
                    <a:gd name="T77" fmla="*/ 2 h 259"/>
                    <a:gd name="T78" fmla="*/ 3 w 280"/>
                    <a:gd name="T79" fmla="*/ 3 h 259"/>
                    <a:gd name="T80" fmla="*/ 3 w 280"/>
                    <a:gd name="T81" fmla="*/ 3 h 259"/>
                    <a:gd name="T82" fmla="*/ 4 w 280"/>
                    <a:gd name="T83" fmla="*/ 3 h 2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80"/>
                    <a:gd name="T127" fmla="*/ 0 h 259"/>
                    <a:gd name="T128" fmla="*/ 280 w 280"/>
                    <a:gd name="T129" fmla="*/ 259 h 259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80" h="259">
                      <a:moveTo>
                        <a:pt x="261" y="143"/>
                      </a:moveTo>
                      <a:lnTo>
                        <a:pt x="273" y="118"/>
                      </a:lnTo>
                      <a:lnTo>
                        <a:pt x="280" y="92"/>
                      </a:lnTo>
                      <a:lnTo>
                        <a:pt x="280" y="65"/>
                      </a:lnTo>
                      <a:lnTo>
                        <a:pt x="273" y="43"/>
                      </a:lnTo>
                      <a:lnTo>
                        <a:pt x="261" y="25"/>
                      </a:lnTo>
                      <a:lnTo>
                        <a:pt x="248" y="15"/>
                      </a:lnTo>
                      <a:lnTo>
                        <a:pt x="227" y="5"/>
                      </a:lnTo>
                      <a:lnTo>
                        <a:pt x="206" y="0"/>
                      </a:lnTo>
                      <a:lnTo>
                        <a:pt x="181" y="0"/>
                      </a:lnTo>
                      <a:lnTo>
                        <a:pt x="156" y="6"/>
                      </a:lnTo>
                      <a:lnTo>
                        <a:pt x="129" y="18"/>
                      </a:lnTo>
                      <a:lnTo>
                        <a:pt x="102" y="34"/>
                      </a:lnTo>
                      <a:lnTo>
                        <a:pt x="70" y="59"/>
                      </a:lnTo>
                      <a:lnTo>
                        <a:pt x="46" y="86"/>
                      </a:lnTo>
                      <a:lnTo>
                        <a:pt x="29" y="113"/>
                      </a:lnTo>
                      <a:lnTo>
                        <a:pt x="13" y="138"/>
                      </a:lnTo>
                      <a:lnTo>
                        <a:pt x="4" y="163"/>
                      </a:lnTo>
                      <a:lnTo>
                        <a:pt x="0" y="192"/>
                      </a:lnTo>
                      <a:lnTo>
                        <a:pt x="4" y="217"/>
                      </a:lnTo>
                      <a:lnTo>
                        <a:pt x="4" y="243"/>
                      </a:lnTo>
                      <a:lnTo>
                        <a:pt x="10" y="259"/>
                      </a:lnTo>
                      <a:lnTo>
                        <a:pt x="24" y="234"/>
                      </a:lnTo>
                      <a:lnTo>
                        <a:pt x="21" y="197"/>
                      </a:lnTo>
                      <a:lnTo>
                        <a:pt x="22" y="172"/>
                      </a:lnTo>
                      <a:lnTo>
                        <a:pt x="34" y="143"/>
                      </a:lnTo>
                      <a:lnTo>
                        <a:pt x="55" y="108"/>
                      </a:lnTo>
                      <a:lnTo>
                        <a:pt x="77" y="80"/>
                      </a:lnTo>
                      <a:lnTo>
                        <a:pt x="101" y="58"/>
                      </a:lnTo>
                      <a:lnTo>
                        <a:pt x="136" y="37"/>
                      </a:lnTo>
                      <a:lnTo>
                        <a:pt x="173" y="24"/>
                      </a:lnTo>
                      <a:lnTo>
                        <a:pt x="193" y="22"/>
                      </a:lnTo>
                      <a:lnTo>
                        <a:pt x="217" y="20"/>
                      </a:lnTo>
                      <a:lnTo>
                        <a:pt x="233" y="25"/>
                      </a:lnTo>
                      <a:lnTo>
                        <a:pt x="251" y="40"/>
                      </a:lnTo>
                      <a:lnTo>
                        <a:pt x="258" y="61"/>
                      </a:lnTo>
                      <a:lnTo>
                        <a:pt x="259" y="80"/>
                      </a:lnTo>
                      <a:lnTo>
                        <a:pt x="259" y="102"/>
                      </a:lnTo>
                      <a:lnTo>
                        <a:pt x="248" y="124"/>
                      </a:lnTo>
                      <a:lnTo>
                        <a:pt x="234" y="138"/>
                      </a:lnTo>
                      <a:lnTo>
                        <a:pt x="252" y="153"/>
                      </a:lnTo>
                      <a:lnTo>
                        <a:pt x="261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6" name="Freeform 25"/>
                <p:cNvSpPr>
                  <a:spLocks/>
                </p:cNvSpPr>
                <p:nvPr/>
              </p:nvSpPr>
              <p:spPr bwMode="auto">
                <a:xfrm>
                  <a:off x="3508" y="1090"/>
                  <a:ext cx="156" cy="157"/>
                </a:xfrm>
                <a:custGeom>
                  <a:avLst/>
                  <a:gdLst>
                    <a:gd name="T0" fmla="*/ 4 w 313"/>
                    <a:gd name="T1" fmla="*/ 2 h 313"/>
                    <a:gd name="T2" fmla="*/ 4 w 313"/>
                    <a:gd name="T3" fmla="*/ 2 h 313"/>
                    <a:gd name="T4" fmla="*/ 4 w 313"/>
                    <a:gd name="T5" fmla="*/ 1 h 313"/>
                    <a:gd name="T6" fmla="*/ 4 w 313"/>
                    <a:gd name="T7" fmla="*/ 1 h 313"/>
                    <a:gd name="T8" fmla="*/ 4 w 313"/>
                    <a:gd name="T9" fmla="*/ 1 h 313"/>
                    <a:gd name="T10" fmla="*/ 4 w 313"/>
                    <a:gd name="T11" fmla="*/ 1 h 313"/>
                    <a:gd name="T12" fmla="*/ 3 w 313"/>
                    <a:gd name="T13" fmla="*/ 0 h 313"/>
                    <a:gd name="T14" fmla="*/ 3 w 313"/>
                    <a:gd name="T15" fmla="*/ 0 h 313"/>
                    <a:gd name="T16" fmla="*/ 2 w 313"/>
                    <a:gd name="T17" fmla="*/ 1 h 313"/>
                    <a:gd name="T18" fmla="*/ 2 w 313"/>
                    <a:gd name="T19" fmla="*/ 1 h 313"/>
                    <a:gd name="T20" fmla="*/ 1 w 313"/>
                    <a:gd name="T21" fmla="*/ 1 h 313"/>
                    <a:gd name="T22" fmla="*/ 1 w 313"/>
                    <a:gd name="T23" fmla="*/ 2 h 313"/>
                    <a:gd name="T24" fmla="*/ 1 w 313"/>
                    <a:gd name="T25" fmla="*/ 2 h 313"/>
                    <a:gd name="T26" fmla="*/ 0 w 313"/>
                    <a:gd name="T27" fmla="*/ 2 h 313"/>
                    <a:gd name="T28" fmla="*/ 0 w 313"/>
                    <a:gd name="T29" fmla="*/ 3 h 313"/>
                    <a:gd name="T30" fmla="*/ 0 w 313"/>
                    <a:gd name="T31" fmla="*/ 3 h 313"/>
                    <a:gd name="T32" fmla="*/ 0 w 313"/>
                    <a:gd name="T33" fmla="*/ 3 h 313"/>
                    <a:gd name="T34" fmla="*/ 0 w 313"/>
                    <a:gd name="T35" fmla="*/ 4 h 313"/>
                    <a:gd name="T36" fmla="*/ 0 w 313"/>
                    <a:gd name="T37" fmla="*/ 5 h 313"/>
                    <a:gd name="T38" fmla="*/ 0 w 313"/>
                    <a:gd name="T39" fmla="*/ 5 h 313"/>
                    <a:gd name="T40" fmla="*/ 0 w 313"/>
                    <a:gd name="T41" fmla="*/ 5 h 313"/>
                    <a:gd name="T42" fmla="*/ 0 w 313"/>
                    <a:gd name="T43" fmla="*/ 5 h 313"/>
                    <a:gd name="T44" fmla="*/ 0 w 313"/>
                    <a:gd name="T45" fmla="*/ 5 h 313"/>
                    <a:gd name="T46" fmla="*/ 0 w 313"/>
                    <a:gd name="T47" fmla="*/ 4 h 313"/>
                    <a:gd name="T48" fmla="*/ 0 w 313"/>
                    <a:gd name="T49" fmla="*/ 4 h 313"/>
                    <a:gd name="T50" fmla="*/ 0 w 313"/>
                    <a:gd name="T51" fmla="*/ 3 h 313"/>
                    <a:gd name="T52" fmla="*/ 1 w 313"/>
                    <a:gd name="T53" fmla="*/ 2 h 313"/>
                    <a:gd name="T54" fmla="*/ 1 w 313"/>
                    <a:gd name="T55" fmla="*/ 2 h 313"/>
                    <a:gd name="T56" fmla="*/ 2 w 313"/>
                    <a:gd name="T57" fmla="*/ 1 h 313"/>
                    <a:gd name="T58" fmla="*/ 2 w 313"/>
                    <a:gd name="T59" fmla="*/ 1 h 313"/>
                    <a:gd name="T60" fmla="*/ 3 w 313"/>
                    <a:gd name="T61" fmla="*/ 1 h 313"/>
                    <a:gd name="T62" fmla="*/ 4 w 313"/>
                    <a:gd name="T63" fmla="*/ 1 h 313"/>
                    <a:gd name="T64" fmla="*/ 4 w 313"/>
                    <a:gd name="T65" fmla="*/ 1 h 313"/>
                    <a:gd name="T66" fmla="*/ 4 w 313"/>
                    <a:gd name="T67" fmla="*/ 1 h 313"/>
                    <a:gd name="T68" fmla="*/ 4 w 313"/>
                    <a:gd name="T69" fmla="*/ 2 h 313"/>
                    <a:gd name="T70" fmla="*/ 4 w 313"/>
                    <a:gd name="T71" fmla="*/ 2 h 313"/>
                    <a:gd name="T72" fmla="*/ 4 w 313"/>
                    <a:gd name="T73" fmla="*/ 2 h 313"/>
                    <a:gd name="T74" fmla="*/ 4 w 313"/>
                    <a:gd name="T75" fmla="*/ 2 h 313"/>
                    <a:gd name="T76" fmla="*/ 4 w 313"/>
                    <a:gd name="T77" fmla="*/ 2 h 313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13"/>
                    <a:gd name="T118" fmla="*/ 0 h 313"/>
                    <a:gd name="T119" fmla="*/ 313 w 313"/>
                    <a:gd name="T120" fmla="*/ 313 h 313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13" h="313">
                      <a:moveTo>
                        <a:pt x="306" y="118"/>
                      </a:moveTo>
                      <a:lnTo>
                        <a:pt x="313" y="85"/>
                      </a:lnTo>
                      <a:lnTo>
                        <a:pt x="313" y="57"/>
                      </a:lnTo>
                      <a:lnTo>
                        <a:pt x="306" y="33"/>
                      </a:lnTo>
                      <a:lnTo>
                        <a:pt x="294" y="20"/>
                      </a:lnTo>
                      <a:lnTo>
                        <a:pt x="271" y="8"/>
                      </a:lnTo>
                      <a:lnTo>
                        <a:pt x="241" y="0"/>
                      </a:lnTo>
                      <a:lnTo>
                        <a:pt x="213" y="0"/>
                      </a:lnTo>
                      <a:lnTo>
                        <a:pt x="181" y="11"/>
                      </a:lnTo>
                      <a:lnTo>
                        <a:pt x="144" y="30"/>
                      </a:lnTo>
                      <a:lnTo>
                        <a:pt x="119" y="48"/>
                      </a:lnTo>
                      <a:lnTo>
                        <a:pt x="91" y="69"/>
                      </a:lnTo>
                      <a:lnTo>
                        <a:pt x="68" y="94"/>
                      </a:lnTo>
                      <a:lnTo>
                        <a:pt x="44" y="120"/>
                      </a:lnTo>
                      <a:lnTo>
                        <a:pt x="23" y="151"/>
                      </a:lnTo>
                      <a:lnTo>
                        <a:pt x="8" y="181"/>
                      </a:lnTo>
                      <a:lnTo>
                        <a:pt x="7" y="185"/>
                      </a:lnTo>
                      <a:lnTo>
                        <a:pt x="0" y="228"/>
                      </a:lnTo>
                      <a:lnTo>
                        <a:pt x="5" y="269"/>
                      </a:lnTo>
                      <a:lnTo>
                        <a:pt x="14" y="298"/>
                      </a:lnTo>
                      <a:lnTo>
                        <a:pt x="35" y="313"/>
                      </a:lnTo>
                      <a:lnTo>
                        <a:pt x="41" y="291"/>
                      </a:lnTo>
                      <a:lnTo>
                        <a:pt x="27" y="266"/>
                      </a:lnTo>
                      <a:lnTo>
                        <a:pt x="24" y="231"/>
                      </a:lnTo>
                      <a:lnTo>
                        <a:pt x="29" y="195"/>
                      </a:lnTo>
                      <a:lnTo>
                        <a:pt x="45" y="159"/>
                      </a:lnTo>
                      <a:lnTo>
                        <a:pt x="72" y="123"/>
                      </a:lnTo>
                      <a:lnTo>
                        <a:pt x="107" y="88"/>
                      </a:lnTo>
                      <a:lnTo>
                        <a:pt x="143" y="57"/>
                      </a:lnTo>
                      <a:lnTo>
                        <a:pt x="186" y="32"/>
                      </a:lnTo>
                      <a:lnTo>
                        <a:pt x="222" y="22"/>
                      </a:lnTo>
                      <a:lnTo>
                        <a:pt x="256" y="24"/>
                      </a:lnTo>
                      <a:lnTo>
                        <a:pt x="278" y="33"/>
                      </a:lnTo>
                      <a:lnTo>
                        <a:pt x="291" y="51"/>
                      </a:lnTo>
                      <a:lnTo>
                        <a:pt x="291" y="76"/>
                      </a:lnTo>
                      <a:lnTo>
                        <a:pt x="287" y="100"/>
                      </a:lnTo>
                      <a:lnTo>
                        <a:pt x="281" y="116"/>
                      </a:lnTo>
                      <a:lnTo>
                        <a:pt x="287" y="116"/>
                      </a:lnTo>
                      <a:lnTo>
                        <a:pt x="306" y="1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7" name="Freeform 26"/>
                <p:cNvSpPr>
                  <a:spLocks/>
                </p:cNvSpPr>
                <p:nvPr/>
              </p:nvSpPr>
              <p:spPr bwMode="auto">
                <a:xfrm>
                  <a:off x="3510" y="1144"/>
                  <a:ext cx="170" cy="188"/>
                </a:xfrm>
                <a:custGeom>
                  <a:avLst/>
                  <a:gdLst>
                    <a:gd name="T0" fmla="*/ 6 w 340"/>
                    <a:gd name="T1" fmla="*/ 1 h 378"/>
                    <a:gd name="T2" fmla="*/ 6 w 340"/>
                    <a:gd name="T3" fmla="*/ 1 h 378"/>
                    <a:gd name="T4" fmla="*/ 6 w 340"/>
                    <a:gd name="T5" fmla="*/ 0 h 378"/>
                    <a:gd name="T6" fmla="*/ 6 w 340"/>
                    <a:gd name="T7" fmla="*/ 0 h 378"/>
                    <a:gd name="T8" fmla="*/ 5 w 340"/>
                    <a:gd name="T9" fmla="*/ 0 h 378"/>
                    <a:gd name="T10" fmla="*/ 5 w 340"/>
                    <a:gd name="T11" fmla="*/ 0 h 378"/>
                    <a:gd name="T12" fmla="*/ 5 w 340"/>
                    <a:gd name="T13" fmla="*/ 0 h 378"/>
                    <a:gd name="T14" fmla="*/ 4 w 340"/>
                    <a:gd name="T15" fmla="*/ 0 h 378"/>
                    <a:gd name="T16" fmla="*/ 3 w 340"/>
                    <a:gd name="T17" fmla="*/ 0 h 378"/>
                    <a:gd name="T18" fmla="*/ 3 w 340"/>
                    <a:gd name="T19" fmla="*/ 0 h 378"/>
                    <a:gd name="T20" fmla="*/ 2 w 340"/>
                    <a:gd name="T21" fmla="*/ 1 h 378"/>
                    <a:gd name="T22" fmla="*/ 2 w 340"/>
                    <a:gd name="T23" fmla="*/ 1 h 378"/>
                    <a:gd name="T24" fmla="*/ 1 w 340"/>
                    <a:gd name="T25" fmla="*/ 2 h 378"/>
                    <a:gd name="T26" fmla="*/ 1 w 340"/>
                    <a:gd name="T27" fmla="*/ 2 h 378"/>
                    <a:gd name="T28" fmla="*/ 1 w 340"/>
                    <a:gd name="T29" fmla="*/ 3 h 378"/>
                    <a:gd name="T30" fmla="*/ 1 w 340"/>
                    <a:gd name="T31" fmla="*/ 3 h 378"/>
                    <a:gd name="T32" fmla="*/ 0 w 340"/>
                    <a:gd name="T33" fmla="*/ 4 h 378"/>
                    <a:gd name="T34" fmla="*/ 0 w 340"/>
                    <a:gd name="T35" fmla="*/ 4 h 378"/>
                    <a:gd name="T36" fmla="*/ 1 w 340"/>
                    <a:gd name="T37" fmla="*/ 5 h 378"/>
                    <a:gd name="T38" fmla="*/ 1 w 340"/>
                    <a:gd name="T39" fmla="*/ 5 h 378"/>
                    <a:gd name="T40" fmla="*/ 1 w 340"/>
                    <a:gd name="T41" fmla="*/ 5 h 378"/>
                    <a:gd name="T42" fmla="*/ 1 w 340"/>
                    <a:gd name="T43" fmla="*/ 5 h 378"/>
                    <a:gd name="T44" fmla="*/ 1 w 340"/>
                    <a:gd name="T45" fmla="*/ 5 h 378"/>
                    <a:gd name="T46" fmla="*/ 1 w 340"/>
                    <a:gd name="T47" fmla="*/ 4 h 378"/>
                    <a:gd name="T48" fmla="*/ 1 w 340"/>
                    <a:gd name="T49" fmla="*/ 4 h 378"/>
                    <a:gd name="T50" fmla="*/ 1 w 340"/>
                    <a:gd name="T51" fmla="*/ 3 h 378"/>
                    <a:gd name="T52" fmla="*/ 1 w 340"/>
                    <a:gd name="T53" fmla="*/ 3 h 378"/>
                    <a:gd name="T54" fmla="*/ 2 w 340"/>
                    <a:gd name="T55" fmla="*/ 2 h 378"/>
                    <a:gd name="T56" fmla="*/ 2 w 340"/>
                    <a:gd name="T57" fmla="*/ 1 h 378"/>
                    <a:gd name="T58" fmla="*/ 2 w 340"/>
                    <a:gd name="T59" fmla="*/ 1 h 378"/>
                    <a:gd name="T60" fmla="*/ 3 w 340"/>
                    <a:gd name="T61" fmla="*/ 1 h 378"/>
                    <a:gd name="T62" fmla="*/ 3 w 340"/>
                    <a:gd name="T63" fmla="*/ 0 h 378"/>
                    <a:gd name="T64" fmla="*/ 4 w 340"/>
                    <a:gd name="T65" fmla="*/ 0 h 378"/>
                    <a:gd name="T66" fmla="*/ 5 w 340"/>
                    <a:gd name="T67" fmla="*/ 0 h 378"/>
                    <a:gd name="T68" fmla="*/ 5 w 340"/>
                    <a:gd name="T69" fmla="*/ 0 h 378"/>
                    <a:gd name="T70" fmla="*/ 5 w 340"/>
                    <a:gd name="T71" fmla="*/ 0 h 378"/>
                    <a:gd name="T72" fmla="*/ 5 w 340"/>
                    <a:gd name="T73" fmla="*/ 1 h 378"/>
                    <a:gd name="T74" fmla="*/ 5 w 340"/>
                    <a:gd name="T75" fmla="*/ 1 h 378"/>
                    <a:gd name="T76" fmla="*/ 5 w 340"/>
                    <a:gd name="T77" fmla="*/ 1 h 378"/>
                    <a:gd name="T78" fmla="*/ 6 w 340"/>
                    <a:gd name="T79" fmla="*/ 1 h 378"/>
                    <a:gd name="T80" fmla="*/ 6 w 340"/>
                    <a:gd name="T81" fmla="*/ 1 h 37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40"/>
                    <a:gd name="T124" fmla="*/ 0 h 378"/>
                    <a:gd name="T125" fmla="*/ 340 w 340"/>
                    <a:gd name="T126" fmla="*/ 378 h 37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40" h="378">
                      <a:moveTo>
                        <a:pt x="338" y="92"/>
                      </a:moveTo>
                      <a:lnTo>
                        <a:pt x="340" y="75"/>
                      </a:lnTo>
                      <a:lnTo>
                        <a:pt x="337" y="47"/>
                      </a:lnTo>
                      <a:lnTo>
                        <a:pt x="327" y="26"/>
                      </a:lnTo>
                      <a:lnTo>
                        <a:pt x="304" y="6"/>
                      </a:lnTo>
                      <a:lnTo>
                        <a:pt x="285" y="0"/>
                      </a:lnTo>
                      <a:lnTo>
                        <a:pt x="257" y="4"/>
                      </a:lnTo>
                      <a:lnTo>
                        <a:pt x="224" y="14"/>
                      </a:lnTo>
                      <a:lnTo>
                        <a:pt x="188" y="28"/>
                      </a:lnTo>
                      <a:lnTo>
                        <a:pt x="145" y="50"/>
                      </a:lnTo>
                      <a:lnTo>
                        <a:pt x="111" y="74"/>
                      </a:lnTo>
                      <a:lnTo>
                        <a:pt x="85" y="102"/>
                      </a:lnTo>
                      <a:lnTo>
                        <a:pt x="59" y="136"/>
                      </a:lnTo>
                      <a:lnTo>
                        <a:pt x="37" y="168"/>
                      </a:lnTo>
                      <a:lnTo>
                        <a:pt x="24" y="200"/>
                      </a:lnTo>
                      <a:lnTo>
                        <a:pt x="9" y="237"/>
                      </a:lnTo>
                      <a:lnTo>
                        <a:pt x="0" y="268"/>
                      </a:lnTo>
                      <a:lnTo>
                        <a:pt x="0" y="298"/>
                      </a:lnTo>
                      <a:lnTo>
                        <a:pt x="10" y="329"/>
                      </a:lnTo>
                      <a:lnTo>
                        <a:pt x="21" y="365"/>
                      </a:lnTo>
                      <a:lnTo>
                        <a:pt x="32" y="378"/>
                      </a:lnTo>
                      <a:lnTo>
                        <a:pt x="40" y="356"/>
                      </a:lnTo>
                      <a:lnTo>
                        <a:pt x="31" y="323"/>
                      </a:lnTo>
                      <a:lnTo>
                        <a:pt x="22" y="292"/>
                      </a:lnTo>
                      <a:lnTo>
                        <a:pt x="24" y="271"/>
                      </a:lnTo>
                      <a:lnTo>
                        <a:pt x="31" y="233"/>
                      </a:lnTo>
                      <a:lnTo>
                        <a:pt x="47" y="200"/>
                      </a:lnTo>
                      <a:lnTo>
                        <a:pt x="70" y="161"/>
                      </a:lnTo>
                      <a:lnTo>
                        <a:pt x="95" y="126"/>
                      </a:lnTo>
                      <a:lnTo>
                        <a:pt x="125" y="93"/>
                      </a:lnTo>
                      <a:lnTo>
                        <a:pt x="157" y="71"/>
                      </a:lnTo>
                      <a:lnTo>
                        <a:pt x="188" y="52"/>
                      </a:lnTo>
                      <a:lnTo>
                        <a:pt x="236" y="32"/>
                      </a:lnTo>
                      <a:lnTo>
                        <a:pt x="269" y="24"/>
                      </a:lnTo>
                      <a:lnTo>
                        <a:pt x="295" y="28"/>
                      </a:lnTo>
                      <a:lnTo>
                        <a:pt x="312" y="43"/>
                      </a:lnTo>
                      <a:lnTo>
                        <a:pt x="320" y="65"/>
                      </a:lnTo>
                      <a:lnTo>
                        <a:pt x="320" y="90"/>
                      </a:lnTo>
                      <a:lnTo>
                        <a:pt x="316" y="95"/>
                      </a:lnTo>
                      <a:lnTo>
                        <a:pt x="337" y="99"/>
                      </a:lnTo>
                      <a:lnTo>
                        <a:pt x="338" y="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8" name="Freeform 27"/>
                <p:cNvSpPr>
                  <a:spLocks/>
                </p:cNvSpPr>
                <p:nvPr/>
              </p:nvSpPr>
              <p:spPr bwMode="auto">
                <a:xfrm>
                  <a:off x="3515" y="1187"/>
                  <a:ext cx="208" cy="258"/>
                </a:xfrm>
                <a:custGeom>
                  <a:avLst/>
                  <a:gdLst>
                    <a:gd name="T0" fmla="*/ 7 w 414"/>
                    <a:gd name="T1" fmla="*/ 1 h 517"/>
                    <a:gd name="T2" fmla="*/ 7 w 414"/>
                    <a:gd name="T3" fmla="*/ 1 h 517"/>
                    <a:gd name="T4" fmla="*/ 7 w 414"/>
                    <a:gd name="T5" fmla="*/ 0 h 517"/>
                    <a:gd name="T6" fmla="*/ 6 w 414"/>
                    <a:gd name="T7" fmla="*/ 0 h 517"/>
                    <a:gd name="T8" fmla="*/ 6 w 414"/>
                    <a:gd name="T9" fmla="*/ 0 h 517"/>
                    <a:gd name="T10" fmla="*/ 6 w 414"/>
                    <a:gd name="T11" fmla="*/ 0 h 517"/>
                    <a:gd name="T12" fmla="*/ 5 w 414"/>
                    <a:gd name="T13" fmla="*/ 0 h 517"/>
                    <a:gd name="T14" fmla="*/ 4 w 414"/>
                    <a:gd name="T15" fmla="*/ 0 h 517"/>
                    <a:gd name="T16" fmla="*/ 4 w 414"/>
                    <a:gd name="T17" fmla="*/ 1 h 517"/>
                    <a:gd name="T18" fmla="*/ 3 w 414"/>
                    <a:gd name="T19" fmla="*/ 1 h 517"/>
                    <a:gd name="T20" fmla="*/ 2 w 414"/>
                    <a:gd name="T21" fmla="*/ 2 h 517"/>
                    <a:gd name="T22" fmla="*/ 2 w 414"/>
                    <a:gd name="T23" fmla="*/ 3 h 517"/>
                    <a:gd name="T24" fmla="*/ 1 w 414"/>
                    <a:gd name="T25" fmla="*/ 4 h 517"/>
                    <a:gd name="T26" fmla="*/ 1 w 414"/>
                    <a:gd name="T27" fmla="*/ 4 h 517"/>
                    <a:gd name="T28" fmla="*/ 1 w 414"/>
                    <a:gd name="T29" fmla="*/ 5 h 517"/>
                    <a:gd name="T30" fmla="*/ 1 w 414"/>
                    <a:gd name="T31" fmla="*/ 6 h 517"/>
                    <a:gd name="T32" fmla="*/ 1 w 414"/>
                    <a:gd name="T33" fmla="*/ 6 h 517"/>
                    <a:gd name="T34" fmla="*/ 1 w 414"/>
                    <a:gd name="T35" fmla="*/ 7 h 517"/>
                    <a:gd name="T36" fmla="*/ 1 w 414"/>
                    <a:gd name="T37" fmla="*/ 7 h 517"/>
                    <a:gd name="T38" fmla="*/ 2 w 414"/>
                    <a:gd name="T39" fmla="*/ 7 h 517"/>
                    <a:gd name="T40" fmla="*/ 2 w 414"/>
                    <a:gd name="T41" fmla="*/ 8 h 517"/>
                    <a:gd name="T42" fmla="*/ 1 w 414"/>
                    <a:gd name="T43" fmla="*/ 7 h 517"/>
                    <a:gd name="T44" fmla="*/ 1 w 414"/>
                    <a:gd name="T45" fmla="*/ 7 h 517"/>
                    <a:gd name="T46" fmla="*/ 1 w 414"/>
                    <a:gd name="T47" fmla="*/ 6 h 517"/>
                    <a:gd name="T48" fmla="*/ 0 w 414"/>
                    <a:gd name="T49" fmla="*/ 6 h 517"/>
                    <a:gd name="T50" fmla="*/ 0 w 414"/>
                    <a:gd name="T51" fmla="*/ 5 h 517"/>
                    <a:gd name="T52" fmla="*/ 1 w 414"/>
                    <a:gd name="T53" fmla="*/ 4 h 517"/>
                    <a:gd name="T54" fmla="*/ 1 w 414"/>
                    <a:gd name="T55" fmla="*/ 4 h 517"/>
                    <a:gd name="T56" fmla="*/ 1 w 414"/>
                    <a:gd name="T57" fmla="*/ 3 h 517"/>
                    <a:gd name="T58" fmla="*/ 2 w 414"/>
                    <a:gd name="T59" fmla="*/ 3 h 517"/>
                    <a:gd name="T60" fmla="*/ 2 w 414"/>
                    <a:gd name="T61" fmla="*/ 2 h 517"/>
                    <a:gd name="T62" fmla="*/ 3 w 414"/>
                    <a:gd name="T63" fmla="*/ 1 h 517"/>
                    <a:gd name="T64" fmla="*/ 3 w 414"/>
                    <a:gd name="T65" fmla="*/ 1 h 517"/>
                    <a:gd name="T66" fmla="*/ 4 w 414"/>
                    <a:gd name="T67" fmla="*/ 0 h 517"/>
                    <a:gd name="T68" fmla="*/ 4 w 414"/>
                    <a:gd name="T69" fmla="*/ 0 h 517"/>
                    <a:gd name="T70" fmla="*/ 5 w 414"/>
                    <a:gd name="T71" fmla="*/ 0 h 517"/>
                    <a:gd name="T72" fmla="*/ 5 w 414"/>
                    <a:gd name="T73" fmla="*/ 0 h 517"/>
                    <a:gd name="T74" fmla="*/ 6 w 414"/>
                    <a:gd name="T75" fmla="*/ 0 h 517"/>
                    <a:gd name="T76" fmla="*/ 6 w 414"/>
                    <a:gd name="T77" fmla="*/ 0 h 517"/>
                    <a:gd name="T78" fmla="*/ 7 w 414"/>
                    <a:gd name="T79" fmla="*/ 0 h 517"/>
                    <a:gd name="T80" fmla="*/ 7 w 414"/>
                    <a:gd name="T81" fmla="*/ 0 h 517"/>
                    <a:gd name="T82" fmla="*/ 7 w 414"/>
                    <a:gd name="T83" fmla="*/ 1 h 517"/>
                    <a:gd name="T84" fmla="*/ 7 w 414"/>
                    <a:gd name="T85" fmla="*/ 1 h 517"/>
                    <a:gd name="T86" fmla="*/ 7 w 414"/>
                    <a:gd name="T87" fmla="*/ 2 h 517"/>
                    <a:gd name="T88" fmla="*/ 7 w 414"/>
                    <a:gd name="T89" fmla="*/ 2 h 517"/>
                    <a:gd name="T90" fmla="*/ 7 w 414"/>
                    <a:gd name="T91" fmla="*/ 1 h 51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414"/>
                    <a:gd name="T139" fmla="*/ 0 h 517"/>
                    <a:gd name="T140" fmla="*/ 414 w 414"/>
                    <a:gd name="T141" fmla="*/ 517 h 51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414" h="517">
                      <a:moveTo>
                        <a:pt x="390" y="122"/>
                      </a:moveTo>
                      <a:lnTo>
                        <a:pt x="396" y="91"/>
                      </a:lnTo>
                      <a:lnTo>
                        <a:pt x="389" y="63"/>
                      </a:lnTo>
                      <a:lnTo>
                        <a:pt x="372" y="39"/>
                      </a:lnTo>
                      <a:lnTo>
                        <a:pt x="347" y="24"/>
                      </a:lnTo>
                      <a:lnTo>
                        <a:pt x="322" y="15"/>
                      </a:lnTo>
                      <a:lnTo>
                        <a:pt x="286" y="21"/>
                      </a:lnTo>
                      <a:lnTo>
                        <a:pt x="240" y="48"/>
                      </a:lnTo>
                      <a:lnTo>
                        <a:pt x="193" y="82"/>
                      </a:lnTo>
                      <a:lnTo>
                        <a:pt x="156" y="123"/>
                      </a:lnTo>
                      <a:lnTo>
                        <a:pt x="107" y="183"/>
                      </a:lnTo>
                      <a:lnTo>
                        <a:pt x="70" y="237"/>
                      </a:lnTo>
                      <a:lnTo>
                        <a:pt x="44" y="278"/>
                      </a:lnTo>
                      <a:lnTo>
                        <a:pt x="30" y="315"/>
                      </a:lnTo>
                      <a:lnTo>
                        <a:pt x="22" y="355"/>
                      </a:lnTo>
                      <a:lnTo>
                        <a:pt x="18" y="400"/>
                      </a:lnTo>
                      <a:lnTo>
                        <a:pt x="28" y="440"/>
                      </a:lnTo>
                      <a:lnTo>
                        <a:pt x="42" y="462"/>
                      </a:lnTo>
                      <a:lnTo>
                        <a:pt x="59" y="484"/>
                      </a:lnTo>
                      <a:lnTo>
                        <a:pt x="83" y="495"/>
                      </a:lnTo>
                      <a:lnTo>
                        <a:pt x="83" y="517"/>
                      </a:lnTo>
                      <a:lnTo>
                        <a:pt x="47" y="493"/>
                      </a:lnTo>
                      <a:lnTo>
                        <a:pt x="25" y="464"/>
                      </a:lnTo>
                      <a:lnTo>
                        <a:pt x="10" y="430"/>
                      </a:lnTo>
                      <a:lnTo>
                        <a:pt x="0" y="394"/>
                      </a:lnTo>
                      <a:lnTo>
                        <a:pt x="0" y="361"/>
                      </a:lnTo>
                      <a:lnTo>
                        <a:pt x="5" y="318"/>
                      </a:lnTo>
                      <a:lnTo>
                        <a:pt x="15" y="286"/>
                      </a:lnTo>
                      <a:lnTo>
                        <a:pt x="40" y="237"/>
                      </a:lnTo>
                      <a:lnTo>
                        <a:pt x="73" y="195"/>
                      </a:lnTo>
                      <a:lnTo>
                        <a:pt x="98" y="156"/>
                      </a:lnTo>
                      <a:lnTo>
                        <a:pt x="134" y="116"/>
                      </a:lnTo>
                      <a:lnTo>
                        <a:pt x="171" y="79"/>
                      </a:lnTo>
                      <a:lnTo>
                        <a:pt x="203" y="51"/>
                      </a:lnTo>
                      <a:lnTo>
                        <a:pt x="233" y="28"/>
                      </a:lnTo>
                      <a:lnTo>
                        <a:pt x="267" y="9"/>
                      </a:lnTo>
                      <a:lnTo>
                        <a:pt x="310" y="0"/>
                      </a:lnTo>
                      <a:lnTo>
                        <a:pt x="345" y="2"/>
                      </a:lnTo>
                      <a:lnTo>
                        <a:pt x="369" y="13"/>
                      </a:lnTo>
                      <a:lnTo>
                        <a:pt x="396" y="33"/>
                      </a:lnTo>
                      <a:lnTo>
                        <a:pt x="406" y="55"/>
                      </a:lnTo>
                      <a:lnTo>
                        <a:pt x="414" y="81"/>
                      </a:lnTo>
                      <a:lnTo>
                        <a:pt x="412" y="110"/>
                      </a:lnTo>
                      <a:lnTo>
                        <a:pt x="408" y="130"/>
                      </a:lnTo>
                      <a:lnTo>
                        <a:pt x="386" y="130"/>
                      </a:lnTo>
                      <a:lnTo>
                        <a:pt x="390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19" name="Freeform 28"/>
                <p:cNvSpPr>
                  <a:spLocks/>
                </p:cNvSpPr>
                <p:nvPr/>
              </p:nvSpPr>
              <p:spPr bwMode="auto">
                <a:xfrm>
                  <a:off x="3549" y="1250"/>
                  <a:ext cx="209" cy="283"/>
                </a:xfrm>
                <a:custGeom>
                  <a:avLst/>
                  <a:gdLst>
                    <a:gd name="T0" fmla="*/ 6 w 419"/>
                    <a:gd name="T1" fmla="*/ 2 h 567"/>
                    <a:gd name="T2" fmla="*/ 6 w 419"/>
                    <a:gd name="T3" fmla="*/ 1 h 567"/>
                    <a:gd name="T4" fmla="*/ 6 w 419"/>
                    <a:gd name="T5" fmla="*/ 1 h 567"/>
                    <a:gd name="T6" fmla="*/ 6 w 419"/>
                    <a:gd name="T7" fmla="*/ 0 h 567"/>
                    <a:gd name="T8" fmla="*/ 5 w 419"/>
                    <a:gd name="T9" fmla="*/ 0 h 567"/>
                    <a:gd name="T10" fmla="*/ 5 w 419"/>
                    <a:gd name="T11" fmla="*/ 0 h 567"/>
                    <a:gd name="T12" fmla="*/ 5 w 419"/>
                    <a:gd name="T13" fmla="*/ 0 h 567"/>
                    <a:gd name="T14" fmla="*/ 4 w 419"/>
                    <a:gd name="T15" fmla="*/ 0 h 567"/>
                    <a:gd name="T16" fmla="*/ 4 w 419"/>
                    <a:gd name="T17" fmla="*/ 0 h 567"/>
                    <a:gd name="T18" fmla="*/ 4 w 419"/>
                    <a:gd name="T19" fmla="*/ 0 h 567"/>
                    <a:gd name="T20" fmla="*/ 3 w 419"/>
                    <a:gd name="T21" fmla="*/ 0 h 567"/>
                    <a:gd name="T22" fmla="*/ 3 w 419"/>
                    <a:gd name="T23" fmla="*/ 1 h 567"/>
                    <a:gd name="T24" fmla="*/ 2 w 419"/>
                    <a:gd name="T25" fmla="*/ 1 h 567"/>
                    <a:gd name="T26" fmla="*/ 2 w 419"/>
                    <a:gd name="T27" fmla="*/ 2 h 567"/>
                    <a:gd name="T28" fmla="*/ 1 w 419"/>
                    <a:gd name="T29" fmla="*/ 3 h 567"/>
                    <a:gd name="T30" fmla="*/ 1 w 419"/>
                    <a:gd name="T31" fmla="*/ 3 h 567"/>
                    <a:gd name="T32" fmla="*/ 0 w 419"/>
                    <a:gd name="T33" fmla="*/ 4 h 567"/>
                    <a:gd name="T34" fmla="*/ 0 w 419"/>
                    <a:gd name="T35" fmla="*/ 5 h 567"/>
                    <a:gd name="T36" fmla="*/ 0 w 419"/>
                    <a:gd name="T37" fmla="*/ 5 h 567"/>
                    <a:gd name="T38" fmla="*/ 0 w 419"/>
                    <a:gd name="T39" fmla="*/ 5 h 567"/>
                    <a:gd name="T40" fmla="*/ 0 w 419"/>
                    <a:gd name="T41" fmla="*/ 6 h 567"/>
                    <a:gd name="T42" fmla="*/ 0 w 419"/>
                    <a:gd name="T43" fmla="*/ 7 h 567"/>
                    <a:gd name="T44" fmla="*/ 0 w 419"/>
                    <a:gd name="T45" fmla="*/ 7 h 567"/>
                    <a:gd name="T46" fmla="*/ 0 w 419"/>
                    <a:gd name="T47" fmla="*/ 8 h 567"/>
                    <a:gd name="T48" fmla="*/ 0 w 419"/>
                    <a:gd name="T49" fmla="*/ 8 h 567"/>
                    <a:gd name="T50" fmla="*/ 1 w 419"/>
                    <a:gd name="T51" fmla="*/ 8 h 567"/>
                    <a:gd name="T52" fmla="*/ 1 w 419"/>
                    <a:gd name="T53" fmla="*/ 8 h 567"/>
                    <a:gd name="T54" fmla="*/ 0 w 419"/>
                    <a:gd name="T55" fmla="*/ 8 h 567"/>
                    <a:gd name="T56" fmla="*/ 0 w 419"/>
                    <a:gd name="T57" fmla="*/ 7 h 567"/>
                    <a:gd name="T58" fmla="*/ 0 w 419"/>
                    <a:gd name="T59" fmla="*/ 7 h 567"/>
                    <a:gd name="T60" fmla="*/ 0 w 419"/>
                    <a:gd name="T61" fmla="*/ 6 h 567"/>
                    <a:gd name="T62" fmla="*/ 0 w 419"/>
                    <a:gd name="T63" fmla="*/ 6 h 567"/>
                    <a:gd name="T64" fmla="*/ 0 w 419"/>
                    <a:gd name="T65" fmla="*/ 5 h 567"/>
                    <a:gd name="T66" fmla="*/ 1 w 419"/>
                    <a:gd name="T67" fmla="*/ 4 h 567"/>
                    <a:gd name="T68" fmla="*/ 1 w 419"/>
                    <a:gd name="T69" fmla="*/ 3 h 567"/>
                    <a:gd name="T70" fmla="*/ 2 w 419"/>
                    <a:gd name="T71" fmla="*/ 2 h 567"/>
                    <a:gd name="T72" fmla="*/ 2 w 419"/>
                    <a:gd name="T73" fmla="*/ 2 h 567"/>
                    <a:gd name="T74" fmla="*/ 3 w 419"/>
                    <a:gd name="T75" fmla="*/ 1 h 567"/>
                    <a:gd name="T76" fmla="*/ 4 w 419"/>
                    <a:gd name="T77" fmla="*/ 0 h 567"/>
                    <a:gd name="T78" fmla="*/ 4 w 419"/>
                    <a:gd name="T79" fmla="*/ 0 h 567"/>
                    <a:gd name="T80" fmla="*/ 5 w 419"/>
                    <a:gd name="T81" fmla="*/ 0 h 567"/>
                    <a:gd name="T82" fmla="*/ 5 w 419"/>
                    <a:gd name="T83" fmla="*/ 0 h 567"/>
                    <a:gd name="T84" fmla="*/ 5 w 419"/>
                    <a:gd name="T85" fmla="*/ 0 h 567"/>
                    <a:gd name="T86" fmla="*/ 5 w 419"/>
                    <a:gd name="T87" fmla="*/ 0 h 567"/>
                    <a:gd name="T88" fmla="*/ 6 w 419"/>
                    <a:gd name="T89" fmla="*/ 1 h 567"/>
                    <a:gd name="T90" fmla="*/ 6 w 419"/>
                    <a:gd name="T91" fmla="*/ 1 h 567"/>
                    <a:gd name="T92" fmla="*/ 6 w 419"/>
                    <a:gd name="T93" fmla="*/ 2 h 567"/>
                    <a:gd name="T94" fmla="*/ 6 w 419"/>
                    <a:gd name="T95" fmla="*/ 2 h 567"/>
                    <a:gd name="T96" fmla="*/ 6 w 419"/>
                    <a:gd name="T97" fmla="*/ 2 h 56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19"/>
                    <a:gd name="T148" fmla="*/ 0 h 567"/>
                    <a:gd name="T149" fmla="*/ 419 w 419"/>
                    <a:gd name="T150" fmla="*/ 567 h 56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19" h="567">
                      <a:moveTo>
                        <a:pt x="417" y="128"/>
                      </a:moveTo>
                      <a:lnTo>
                        <a:pt x="419" y="95"/>
                      </a:lnTo>
                      <a:lnTo>
                        <a:pt x="413" y="64"/>
                      </a:lnTo>
                      <a:lnTo>
                        <a:pt x="399" y="38"/>
                      </a:lnTo>
                      <a:lnTo>
                        <a:pt x="380" y="20"/>
                      </a:lnTo>
                      <a:lnTo>
                        <a:pt x="352" y="4"/>
                      </a:lnTo>
                      <a:lnTo>
                        <a:pt x="333" y="0"/>
                      </a:lnTo>
                      <a:lnTo>
                        <a:pt x="311" y="2"/>
                      </a:lnTo>
                      <a:lnTo>
                        <a:pt x="291" y="9"/>
                      </a:lnTo>
                      <a:lnTo>
                        <a:pt x="261" y="26"/>
                      </a:lnTo>
                      <a:lnTo>
                        <a:pt x="233" y="49"/>
                      </a:lnTo>
                      <a:lnTo>
                        <a:pt x="196" y="85"/>
                      </a:lnTo>
                      <a:lnTo>
                        <a:pt x="160" y="124"/>
                      </a:lnTo>
                      <a:lnTo>
                        <a:pt x="129" y="163"/>
                      </a:lnTo>
                      <a:lnTo>
                        <a:pt x="102" y="203"/>
                      </a:lnTo>
                      <a:lnTo>
                        <a:pt x="79" y="240"/>
                      </a:lnTo>
                      <a:lnTo>
                        <a:pt x="50" y="289"/>
                      </a:lnTo>
                      <a:lnTo>
                        <a:pt x="28" y="334"/>
                      </a:lnTo>
                      <a:lnTo>
                        <a:pt x="14" y="360"/>
                      </a:lnTo>
                      <a:lnTo>
                        <a:pt x="7" y="380"/>
                      </a:lnTo>
                      <a:lnTo>
                        <a:pt x="0" y="423"/>
                      </a:lnTo>
                      <a:lnTo>
                        <a:pt x="3" y="461"/>
                      </a:lnTo>
                      <a:lnTo>
                        <a:pt x="10" y="497"/>
                      </a:lnTo>
                      <a:lnTo>
                        <a:pt x="26" y="525"/>
                      </a:lnTo>
                      <a:lnTo>
                        <a:pt x="46" y="546"/>
                      </a:lnTo>
                      <a:lnTo>
                        <a:pt x="82" y="567"/>
                      </a:lnTo>
                      <a:lnTo>
                        <a:pt x="80" y="541"/>
                      </a:lnTo>
                      <a:lnTo>
                        <a:pt x="58" y="526"/>
                      </a:lnTo>
                      <a:lnTo>
                        <a:pt x="38" y="501"/>
                      </a:lnTo>
                      <a:lnTo>
                        <a:pt x="24" y="470"/>
                      </a:lnTo>
                      <a:lnTo>
                        <a:pt x="22" y="426"/>
                      </a:lnTo>
                      <a:lnTo>
                        <a:pt x="26" y="394"/>
                      </a:lnTo>
                      <a:lnTo>
                        <a:pt x="38" y="357"/>
                      </a:lnTo>
                      <a:lnTo>
                        <a:pt x="65" y="304"/>
                      </a:lnTo>
                      <a:lnTo>
                        <a:pt x="99" y="245"/>
                      </a:lnTo>
                      <a:lnTo>
                        <a:pt x="147" y="175"/>
                      </a:lnTo>
                      <a:lnTo>
                        <a:pt x="189" y="129"/>
                      </a:lnTo>
                      <a:lnTo>
                        <a:pt x="235" y="80"/>
                      </a:lnTo>
                      <a:lnTo>
                        <a:pt x="269" y="48"/>
                      </a:lnTo>
                      <a:lnTo>
                        <a:pt x="299" y="31"/>
                      </a:lnTo>
                      <a:lnTo>
                        <a:pt x="321" y="29"/>
                      </a:lnTo>
                      <a:lnTo>
                        <a:pt x="348" y="29"/>
                      </a:lnTo>
                      <a:lnTo>
                        <a:pt x="370" y="39"/>
                      </a:lnTo>
                      <a:lnTo>
                        <a:pt x="383" y="61"/>
                      </a:lnTo>
                      <a:lnTo>
                        <a:pt x="394" y="82"/>
                      </a:lnTo>
                      <a:lnTo>
                        <a:pt x="398" y="104"/>
                      </a:lnTo>
                      <a:lnTo>
                        <a:pt x="398" y="135"/>
                      </a:lnTo>
                      <a:lnTo>
                        <a:pt x="417" y="135"/>
                      </a:lnTo>
                      <a:lnTo>
                        <a:pt x="417" y="1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20" name="Freeform 29"/>
                <p:cNvSpPr>
                  <a:spLocks/>
                </p:cNvSpPr>
                <p:nvPr/>
              </p:nvSpPr>
              <p:spPr bwMode="auto">
                <a:xfrm>
                  <a:off x="3586" y="1313"/>
                  <a:ext cx="367" cy="291"/>
                </a:xfrm>
                <a:custGeom>
                  <a:avLst/>
                  <a:gdLst>
                    <a:gd name="T0" fmla="*/ 7 w 733"/>
                    <a:gd name="T1" fmla="*/ 1 h 582"/>
                    <a:gd name="T2" fmla="*/ 7 w 733"/>
                    <a:gd name="T3" fmla="*/ 1 h 582"/>
                    <a:gd name="T4" fmla="*/ 6 w 733"/>
                    <a:gd name="T5" fmla="*/ 1 h 582"/>
                    <a:gd name="T6" fmla="*/ 5 w 733"/>
                    <a:gd name="T7" fmla="*/ 1 h 582"/>
                    <a:gd name="T8" fmla="*/ 4 w 733"/>
                    <a:gd name="T9" fmla="*/ 1 h 582"/>
                    <a:gd name="T10" fmla="*/ 3 w 733"/>
                    <a:gd name="T11" fmla="*/ 2 h 582"/>
                    <a:gd name="T12" fmla="*/ 2 w 733"/>
                    <a:gd name="T13" fmla="*/ 4 h 582"/>
                    <a:gd name="T14" fmla="*/ 1 w 733"/>
                    <a:gd name="T15" fmla="*/ 5 h 582"/>
                    <a:gd name="T16" fmla="*/ 1 w 733"/>
                    <a:gd name="T17" fmla="*/ 7 h 582"/>
                    <a:gd name="T18" fmla="*/ 0 w 733"/>
                    <a:gd name="T19" fmla="*/ 8 h 582"/>
                    <a:gd name="T20" fmla="*/ 1 w 733"/>
                    <a:gd name="T21" fmla="*/ 9 h 582"/>
                    <a:gd name="T22" fmla="*/ 2 w 733"/>
                    <a:gd name="T23" fmla="*/ 10 h 582"/>
                    <a:gd name="T24" fmla="*/ 2 w 733"/>
                    <a:gd name="T25" fmla="*/ 9 h 582"/>
                    <a:gd name="T26" fmla="*/ 1 w 733"/>
                    <a:gd name="T27" fmla="*/ 9 h 582"/>
                    <a:gd name="T28" fmla="*/ 1 w 733"/>
                    <a:gd name="T29" fmla="*/ 8 h 582"/>
                    <a:gd name="T30" fmla="*/ 1 w 733"/>
                    <a:gd name="T31" fmla="*/ 6 h 582"/>
                    <a:gd name="T32" fmla="*/ 2 w 733"/>
                    <a:gd name="T33" fmla="*/ 5 h 582"/>
                    <a:gd name="T34" fmla="*/ 3 w 733"/>
                    <a:gd name="T35" fmla="*/ 2 h 582"/>
                    <a:gd name="T36" fmla="*/ 5 w 733"/>
                    <a:gd name="T37" fmla="*/ 1 h 582"/>
                    <a:gd name="T38" fmla="*/ 6 w 733"/>
                    <a:gd name="T39" fmla="*/ 1 h 582"/>
                    <a:gd name="T40" fmla="*/ 7 w 733"/>
                    <a:gd name="T41" fmla="*/ 1 h 582"/>
                    <a:gd name="T42" fmla="*/ 7 w 733"/>
                    <a:gd name="T43" fmla="*/ 2 h 582"/>
                    <a:gd name="T44" fmla="*/ 7 w 733"/>
                    <a:gd name="T45" fmla="*/ 2 h 582"/>
                    <a:gd name="T46" fmla="*/ 7 w 733"/>
                    <a:gd name="T47" fmla="*/ 2 h 582"/>
                    <a:gd name="T48" fmla="*/ 8 w 733"/>
                    <a:gd name="T49" fmla="*/ 2 h 582"/>
                    <a:gd name="T50" fmla="*/ 9 w 733"/>
                    <a:gd name="T51" fmla="*/ 3 h 582"/>
                    <a:gd name="T52" fmla="*/ 9 w 733"/>
                    <a:gd name="T53" fmla="*/ 3 h 582"/>
                    <a:gd name="T54" fmla="*/ 10 w 733"/>
                    <a:gd name="T55" fmla="*/ 3 h 582"/>
                    <a:gd name="T56" fmla="*/ 11 w 733"/>
                    <a:gd name="T57" fmla="*/ 3 h 582"/>
                    <a:gd name="T58" fmla="*/ 11 w 733"/>
                    <a:gd name="T59" fmla="*/ 4 h 582"/>
                    <a:gd name="T60" fmla="*/ 12 w 733"/>
                    <a:gd name="T61" fmla="*/ 4 h 582"/>
                    <a:gd name="T62" fmla="*/ 12 w 733"/>
                    <a:gd name="T63" fmla="*/ 3 h 582"/>
                    <a:gd name="T64" fmla="*/ 11 w 733"/>
                    <a:gd name="T65" fmla="*/ 3 h 582"/>
                    <a:gd name="T66" fmla="*/ 10 w 733"/>
                    <a:gd name="T67" fmla="*/ 3 h 582"/>
                    <a:gd name="T68" fmla="*/ 9 w 733"/>
                    <a:gd name="T69" fmla="*/ 3 h 582"/>
                    <a:gd name="T70" fmla="*/ 9 w 733"/>
                    <a:gd name="T71" fmla="*/ 2 h 582"/>
                    <a:gd name="T72" fmla="*/ 8 w 733"/>
                    <a:gd name="T73" fmla="*/ 2 h 58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733"/>
                    <a:gd name="T112" fmla="*/ 0 h 582"/>
                    <a:gd name="T113" fmla="*/ 733 w 733"/>
                    <a:gd name="T114" fmla="*/ 582 h 58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733" h="582">
                      <a:moveTo>
                        <a:pt x="426" y="90"/>
                      </a:moveTo>
                      <a:lnTo>
                        <a:pt x="430" y="63"/>
                      </a:lnTo>
                      <a:lnTo>
                        <a:pt x="423" y="38"/>
                      </a:lnTo>
                      <a:lnTo>
                        <a:pt x="410" y="19"/>
                      </a:lnTo>
                      <a:lnTo>
                        <a:pt x="386" y="7"/>
                      </a:lnTo>
                      <a:lnTo>
                        <a:pt x="364" y="2"/>
                      </a:lnTo>
                      <a:lnTo>
                        <a:pt x="338" y="0"/>
                      </a:lnTo>
                      <a:lnTo>
                        <a:pt x="310" y="7"/>
                      </a:lnTo>
                      <a:lnTo>
                        <a:pt x="272" y="24"/>
                      </a:lnTo>
                      <a:lnTo>
                        <a:pt x="233" y="44"/>
                      </a:lnTo>
                      <a:lnTo>
                        <a:pt x="196" y="78"/>
                      </a:lnTo>
                      <a:lnTo>
                        <a:pt x="156" y="116"/>
                      </a:lnTo>
                      <a:lnTo>
                        <a:pt x="122" y="159"/>
                      </a:lnTo>
                      <a:lnTo>
                        <a:pt x="88" y="210"/>
                      </a:lnTo>
                      <a:lnTo>
                        <a:pt x="61" y="252"/>
                      </a:lnTo>
                      <a:lnTo>
                        <a:pt x="40" y="297"/>
                      </a:lnTo>
                      <a:lnTo>
                        <a:pt x="17" y="349"/>
                      </a:lnTo>
                      <a:lnTo>
                        <a:pt x="8" y="394"/>
                      </a:lnTo>
                      <a:lnTo>
                        <a:pt x="0" y="426"/>
                      </a:lnTo>
                      <a:lnTo>
                        <a:pt x="0" y="465"/>
                      </a:lnTo>
                      <a:lnTo>
                        <a:pt x="12" y="500"/>
                      </a:lnTo>
                      <a:lnTo>
                        <a:pt x="34" y="539"/>
                      </a:lnTo>
                      <a:lnTo>
                        <a:pt x="58" y="565"/>
                      </a:lnTo>
                      <a:lnTo>
                        <a:pt x="79" y="578"/>
                      </a:lnTo>
                      <a:lnTo>
                        <a:pt x="98" y="582"/>
                      </a:lnTo>
                      <a:lnTo>
                        <a:pt x="98" y="561"/>
                      </a:lnTo>
                      <a:lnTo>
                        <a:pt x="71" y="548"/>
                      </a:lnTo>
                      <a:lnTo>
                        <a:pt x="47" y="524"/>
                      </a:lnTo>
                      <a:lnTo>
                        <a:pt x="31" y="487"/>
                      </a:lnTo>
                      <a:lnTo>
                        <a:pt x="22" y="457"/>
                      </a:lnTo>
                      <a:lnTo>
                        <a:pt x="25" y="416"/>
                      </a:lnTo>
                      <a:lnTo>
                        <a:pt x="36" y="364"/>
                      </a:lnTo>
                      <a:lnTo>
                        <a:pt x="54" y="313"/>
                      </a:lnTo>
                      <a:lnTo>
                        <a:pt x="80" y="257"/>
                      </a:lnTo>
                      <a:lnTo>
                        <a:pt x="132" y="181"/>
                      </a:lnTo>
                      <a:lnTo>
                        <a:pt x="174" y="127"/>
                      </a:lnTo>
                      <a:lnTo>
                        <a:pt x="223" y="79"/>
                      </a:lnTo>
                      <a:lnTo>
                        <a:pt x="267" y="49"/>
                      </a:lnTo>
                      <a:lnTo>
                        <a:pt x="307" y="30"/>
                      </a:lnTo>
                      <a:lnTo>
                        <a:pt x="346" y="23"/>
                      </a:lnTo>
                      <a:lnTo>
                        <a:pt x="383" y="30"/>
                      </a:lnTo>
                      <a:lnTo>
                        <a:pt x="402" y="45"/>
                      </a:lnTo>
                      <a:lnTo>
                        <a:pt x="408" y="64"/>
                      </a:lnTo>
                      <a:lnTo>
                        <a:pt x="402" y="91"/>
                      </a:lnTo>
                      <a:lnTo>
                        <a:pt x="398" y="103"/>
                      </a:lnTo>
                      <a:lnTo>
                        <a:pt x="404" y="113"/>
                      </a:lnTo>
                      <a:lnTo>
                        <a:pt x="416" y="118"/>
                      </a:lnTo>
                      <a:lnTo>
                        <a:pt x="442" y="106"/>
                      </a:lnTo>
                      <a:lnTo>
                        <a:pt x="472" y="97"/>
                      </a:lnTo>
                      <a:lnTo>
                        <a:pt x="504" y="101"/>
                      </a:lnTo>
                      <a:lnTo>
                        <a:pt x="528" y="116"/>
                      </a:lnTo>
                      <a:lnTo>
                        <a:pt x="540" y="142"/>
                      </a:lnTo>
                      <a:lnTo>
                        <a:pt x="545" y="164"/>
                      </a:lnTo>
                      <a:lnTo>
                        <a:pt x="545" y="184"/>
                      </a:lnTo>
                      <a:lnTo>
                        <a:pt x="548" y="198"/>
                      </a:lnTo>
                      <a:lnTo>
                        <a:pt x="580" y="186"/>
                      </a:lnTo>
                      <a:lnTo>
                        <a:pt x="623" y="176"/>
                      </a:lnTo>
                      <a:lnTo>
                        <a:pt x="656" y="181"/>
                      </a:lnTo>
                      <a:lnTo>
                        <a:pt x="684" y="195"/>
                      </a:lnTo>
                      <a:lnTo>
                        <a:pt x="697" y="220"/>
                      </a:lnTo>
                      <a:lnTo>
                        <a:pt x="704" y="229"/>
                      </a:lnTo>
                      <a:lnTo>
                        <a:pt x="709" y="229"/>
                      </a:lnTo>
                      <a:lnTo>
                        <a:pt x="733" y="223"/>
                      </a:lnTo>
                      <a:lnTo>
                        <a:pt x="708" y="186"/>
                      </a:lnTo>
                      <a:lnTo>
                        <a:pt x="684" y="165"/>
                      </a:lnTo>
                      <a:lnTo>
                        <a:pt x="648" y="152"/>
                      </a:lnTo>
                      <a:lnTo>
                        <a:pt x="623" y="152"/>
                      </a:lnTo>
                      <a:lnTo>
                        <a:pt x="588" y="156"/>
                      </a:lnTo>
                      <a:lnTo>
                        <a:pt x="570" y="161"/>
                      </a:lnTo>
                      <a:lnTo>
                        <a:pt x="562" y="135"/>
                      </a:lnTo>
                      <a:lnTo>
                        <a:pt x="550" y="106"/>
                      </a:lnTo>
                      <a:lnTo>
                        <a:pt x="530" y="88"/>
                      </a:lnTo>
                      <a:lnTo>
                        <a:pt x="503" y="78"/>
                      </a:lnTo>
                      <a:lnTo>
                        <a:pt x="467" y="78"/>
                      </a:lnTo>
                      <a:lnTo>
                        <a:pt x="426" y="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  <p:sp>
              <p:nvSpPr>
                <p:cNvPr id="13421" name="Freeform 30"/>
                <p:cNvSpPr>
                  <a:spLocks/>
                </p:cNvSpPr>
                <p:nvPr/>
              </p:nvSpPr>
              <p:spPr bwMode="auto">
                <a:xfrm>
                  <a:off x="3628" y="1378"/>
                  <a:ext cx="261" cy="374"/>
                </a:xfrm>
                <a:custGeom>
                  <a:avLst/>
                  <a:gdLst>
                    <a:gd name="T0" fmla="*/ 0 w 521"/>
                    <a:gd name="T1" fmla="*/ 6 h 748"/>
                    <a:gd name="T2" fmla="*/ 1 w 521"/>
                    <a:gd name="T3" fmla="*/ 4 h 748"/>
                    <a:gd name="T4" fmla="*/ 2 w 521"/>
                    <a:gd name="T5" fmla="*/ 3 h 748"/>
                    <a:gd name="T6" fmla="*/ 4 w 521"/>
                    <a:gd name="T7" fmla="*/ 1 h 748"/>
                    <a:gd name="T8" fmla="*/ 5 w 521"/>
                    <a:gd name="T9" fmla="*/ 0 h 748"/>
                    <a:gd name="T10" fmla="*/ 5 w 521"/>
                    <a:gd name="T11" fmla="*/ 1 h 748"/>
                    <a:gd name="T12" fmla="*/ 3 w 521"/>
                    <a:gd name="T13" fmla="*/ 2 h 748"/>
                    <a:gd name="T14" fmla="*/ 2 w 521"/>
                    <a:gd name="T15" fmla="*/ 4 h 748"/>
                    <a:gd name="T16" fmla="*/ 1 w 521"/>
                    <a:gd name="T17" fmla="*/ 5 h 748"/>
                    <a:gd name="T18" fmla="*/ 1 w 521"/>
                    <a:gd name="T19" fmla="*/ 7 h 748"/>
                    <a:gd name="T20" fmla="*/ 1 w 521"/>
                    <a:gd name="T21" fmla="*/ 8 h 748"/>
                    <a:gd name="T22" fmla="*/ 1 w 521"/>
                    <a:gd name="T23" fmla="*/ 9 h 748"/>
                    <a:gd name="T24" fmla="*/ 2 w 521"/>
                    <a:gd name="T25" fmla="*/ 10 h 748"/>
                    <a:gd name="T26" fmla="*/ 3 w 521"/>
                    <a:gd name="T27" fmla="*/ 10 h 748"/>
                    <a:gd name="T28" fmla="*/ 2 w 521"/>
                    <a:gd name="T29" fmla="*/ 9 h 748"/>
                    <a:gd name="T30" fmla="*/ 2 w 521"/>
                    <a:gd name="T31" fmla="*/ 7 h 748"/>
                    <a:gd name="T32" fmla="*/ 3 w 521"/>
                    <a:gd name="T33" fmla="*/ 6 h 748"/>
                    <a:gd name="T34" fmla="*/ 4 w 521"/>
                    <a:gd name="T35" fmla="*/ 4 h 748"/>
                    <a:gd name="T36" fmla="*/ 5 w 521"/>
                    <a:gd name="T37" fmla="*/ 3 h 748"/>
                    <a:gd name="T38" fmla="*/ 7 w 521"/>
                    <a:gd name="T39" fmla="*/ 2 h 748"/>
                    <a:gd name="T40" fmla="*/ 8 w 521"/>
                    <a:gd name="T41" fmla="*/ 1 h 748"/>
                    <a:gd name="T42" fmla="*/ 8 w 521"/>
                    <a:gd name="T43" fmla="*/ 2 h 748"/>
                    <a:gd name="T44" fmla="*/ 6 w 521"/>
                    <a:gd name="T45" fmla="*/ 3 h 748"/>
                    <a:gd name="T46" fmla="*/ 4 w 521"/>
                    <a:gd name="T47" fmla="*/ 4 h 748"/>
                    <a:gd name="T48" fmla="*/ 3 w 521"/>
                    <a:gd name="T49" fmla="*/ 5 h 748"/>
                    <a:gd name="T50" fmla="*/ 3 w 521"/>
                    <a:gd name="T51" fmla="*/ 6 h 748"/>
                    <a:gd name="T52" fmla="*/ 3 w 521"/>
                    <a:gd name="T53" fmla="*/ 8 h 748"/>
                    <a:gd name="T54" fmla="*/ 3 w 521"/>
                    <a:gd name="T55" fmla="*/ 9 h 748"/>
                    <a:gd name="T56" fmla="*/ 4 w 521"/>
                    <a:gd name="T57" fmla="*/ 11 h 748"/>
                    <a:gd name="T58" fmla="*/ 4 w 521"/>
                    <a:gd name="T59" fmla="*/ 11 h 748"/>
                    <a:gd name="T60" fmla="*/ 6 w 521"/>
                    <a:gd name="T61" fmla="*/ 12 h 748"/>
                    <a:gd name="T62" fmla="*/ 5 w 521"/>
                    <a:gd name="T63" fmla="*/ 12 h 748"/>
                    <a:gd name="T64" fmla="*/ 4 w 521"/>
                    <a:gd name="T65" fmla="*/ 12 h 748"/>
                    <a:gd name="T66" fmla="*/ 3 w 521"/>
                    <a:gd name="T67" fmla="*/ 11 h 748"/>
                    <a:gd name="T68" fmla="*/ 2 w 521"/>
                    <a:gd name="T69" fmla="*/ 10 h 748"/>
                    <a:gd name="T70" fmla="*/ 1 w 521"/>
                    <a:gd name="T71" fmla="*/ 9 h 748"/>
                    <a:gd name="T72" fmla="*/ 1 w 521"/>
                    <a:gd name="T73" fmla="*/ 8 h 74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21"/>
                    <a:gd name="T112" fmla="*/ 0 h 748"/>
                    <a:gd name="T113" fmla="*/ 521 w 521"/>
                    <a:gd name="T114" fmla="*/ 748 h 74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21" h="748">
                      <a:moveTo>
                        <a:pt x="3" y="439"/>
                      </a:moveTo>
                      <a:lnTo>
                        <a:pt x="0" y="377"/>
                      </a:lnTo>
                      <a:lnTo>
                        <a:pt x="15" y="313"/>
                      </a:lnTo>
                      <a:lnTo>
                        <a:pt x="43" y="246"/>
                      </a:lnTo>
                      <a:lnTo>
                        <a:pt x="71" y="192"/>
                      </a:lnTo>
                      <a:lnTo>
                        <a:pt x="104" y="144"/>
                      </a:lnTo>
                      <a:lnTo>
                        <a:pt x="159" y="82"/>
                      </a:lnTo>
                      <a:lnTo>
                        <a:pt x="208" y="39"/>
                      </a:lnTo>
                      <a:lnTo>
                        <a:pt x="254" y="11"/>
                      </a:lnTo>
                      <a:lnTo>
                        <a:pt x="282" y="0"/>
                      </a:lnTo>
                      <a:lnTo>
                        <a:pt x="294" y="5"/>
                      </a:lnTo>
                      <a:lnTo>
                        <a:pt x="274" y="15"/>
                      </a:lnTo>
                      <a:lnTo>
                        <a:pt x="220" y="52"/>
                      </a:lnTo>
                      <a:lnTo>
                        <a:pt x="181" y="92"/>
                      </a:lnTo>
                      <a:lnTo>
                        <a:pt x="135" y="143"/>
                      </a:lnTo>
                      <a:lnTo>
                        <a:pt x="95" y="202"/>
                      </a:lnTo>
                      <a:lnTo>
                        <a:pt x="67" y="260"/>
                      </a:lnTo>
                      <a:lnTo>
                        <a:pt x="46" y="316"/>
                      </a:lnTo>
                      <a:lnTo>
                        <a:pt x="30" y="369"/>
                      </a:lnTo>
                      <a:lnTo>
                        <a:pt x="27" y="418"/>
                      </a:lnTo>
                      <a:lnTo>
                        <a:pt x="30" y="461"/>
                      </a:lnTo>
                      <a:lnTo>
                        <a:pt x="39" y="498"/>
                      </a:lnTo>
                      <a:lnTo>
                        <a:pt x="39" y="503"/>
                      </a:lnTo>
                      <a:lnTo>
                        <a:pt x="62" y="547"/>
                      </a:lnTo>
                      <a:lnTo>
                        <a:pt x="85" y="579"/>
                      </a:lnTo>
                      <a:lnTo>
                        <a:pt x="113" y="601"/>
                      </a:lnTo>
                      <a:lnTo>
                        <a:pt x="145" y="621"/>
                      </a:lnTo>
                      <a:lnTo>
                        <a:pt x="169" y="635"/>
                      </a:lnTo>
                      <a:lnTo>
                        <a:pt x="137" y="589"/>
                      </a:lnTo>
                      <a:lnTo>
                        <a:pt x="116" y="543"/>
                      </a:lnTo>
                      <a:lnTo>
                        <a:pt x="108" y="489"/>
                      </a:lnTo>
                      <a:lnTo>
                        <a:pt x="113" y="424"/>
                      </a:lnTo>
                      <a:lnTo>
                        <a:pt x="126" y="368"/>
                      </a:lnTo>
                      <a:lnTo>
                        <a:pt x="145" y="329"/>
                      </a:lnTo>
                      <a:lnTo>
                        <a:pt x="166" y="295"/>
                      </a:lnTo>
                      <a:lnTo>
                        <a:pt x="203" y="248"/>
                      </a:lnTo>
                      <a:lnTo>
                        <a:pt x="243" y="203"/>
                      </a:lnTo>
                      <a:lnTo>
                        <a:pt x="288" y="169"/>
                      </a:lnTo>
                      <a:lnTo>
                        <a:pt x="335" y="129"/>
                      </a:lnTo>
                      <a:lnTo>
                        <a:pt x="395" y="85"/>
                      </a:lnTo>
                      <a:lnTo>
                        <a:pt x="436" y="61"/>
                      </a:lnTo>
                      <a:lnTo>
                        <a:pt x="479" y="42"/>
                      </a:lnTo>
                      <a:lnTo>
                        <a:pt x="521" y="39"/>
                      </a:lnTo>
                      <a:lnTo>
                        <a:pt x="457" y="73"/>
                      </a:lnTo>
                      <a:lnTo>
                        <a:pt x="402" y="106"/>
                      </a:lnTo>
                      <a:lnTo>
                        <a:pt x="349" y="143"/>
                      </a:lnTo>
                      <a:lnTo>
                        <a:pt x="298" y="187"/>
                      </a:lnTo>
                      <a:lnTo>
                        <a:pt x="254" y="226"/>
                      </a:lnTo>
                      <a:lnTo>
                        <a:pt x="215" y="266"/>
                      </a:lnTo>
                      <a:lnTo>
                        <a:pt x="184" y="307"/>
                      </a:lnTo>
                      <a:lnTo>
                        <a:pt x="164" y="344"/>
                      </a:lnTo>
                      <a:lnTo>
                        <a:pt x="147" y="388"/>
                      </a:lnTo>
                      <a:lnTo>
                        <a:pt x="137" y="427"/>
                      </a:lnTo>
                      <a:lnTo>
                        <a:pt x="135" y="478"/>
                      </a:lnTo>
                      <a:lnTo>
                        <a:pt x="137" y="523"/>
                      </a:lnTo>
                      <a:lnTo>
                        <a:pt x="156" y="565"/>
                      </a:lnTo>
                      <a:lnTo>
                        <a:pt x="181" y="609"/>
                      </a:lnTo>
                      <a:lnTo>
                        <a:pt x="206" y="650"/>
                      </a:lnTo>
                      <a:lnTo>
                        <a:pt x="235" y="682"/>
                      </a:lnTo>
                      <a:lnTo>
                        <a:pt x="251" y="703"/>
                      </a:lnTo>
                      <a:lnTo>
                        <a:pt x="286" y="716"/>
                      </a:lnTo>
                      <a:lnTo>
                        <a:pt x="338" y="731"/>
                      </a:lnTo>
                      <a:lnTo>
                        <a:pt x="327" y="748"/>
                      </a:lnTo>
                      <a:lnTo>
                        <a:pt x="307" y="741"/>
                      </a:lnTo>
                      <a:lnTo>
                        <a:pt x="269" y="726"/>
                      </a:lnTo>
                      <a:lnTo>
                        <a:pt x="233" y="710"/>
                      </a:lnTo>
                      <a:lnTo>
                        <a:pt x="199" y="681"/>
                      </a:lnTo>
                      <a:lnTo>
                        <a:pt x="172" y="655"/>
                      </a:lnTo>
                      <a:lnTo>
                        <a:pt x="128" y="630"/>
                      </a:lnTo>
                      <a:lnTo>
                        <a:pt x="86" y="606"/>
                      </a:lnTo>
                      <a:lnTo>
                        <a:pt x="62" y="586"/>
                      </a:lnTo>
                      <a:lnTo>
                        <a:pt x="37" y="549"/>
                      </a:lnTo>
                      <a:lnTo>
                        <a:pt x="18" y="504"/>
                      </a:lnTo>
                      <a:lnTo>
                        <a:pt x="5" y="464"/>
                      </a:lnTo>
                      <a:lnTo>
                        <a:pt x="3" y="4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PE" sz="1562"/>
                </a:p>
              </p:txBody>
            </p:sp>
          </p:grpSp>
          <p:sp>
            <p:nvSpPr>
              <p:cNvPr id="13410" name="Freeform 32"/>
              <p:cNvSpPr>
                <a:spLocks/>
              </p:cNvSpPr>
              <p:nvPr/>
            </p:nvSpPr>
            <p:spPr bwMode="auto">
              <a:xfrm>
                <a:off x="3758" y="1422"/>
                <a:ext cx="338" cy="284"/>
              </a:xfrm>
              <a:custGeom>
                <a:avLst/>
                <a:gdLst>
                  <a:gd name="T0" fmla="*/ 10 w 677"/>
                  <a:gd name="T1" fmla="*/ 1 h 569"/>
                  <a:gd name="T2" fmla="*/ 10 w 677"/>
                  <a:gd name="T3" fmla="*/ 2 h 569"/>
                  <a:gd name="T4" fmla="*/ 10 w 677"/>
                  <a:gd name="T5" fmla="*/ 2 h 569"/>
                  <a:gd name="T6" fmla="*/ 10 w 677"/>
                  <a:gd name="T7" fmla="*/ 2 h 569"/>
                  <a:gd name="T8" fmla="*/ 10 w 677"/>
                  <a:gd name="T9" fmla="*/ 2 h 569"/>
                  <a:gd name="T10" fmla="*/ 10 w 677"/>
                  <a:gd name="T11" fmla="*/ 2 h 569"/>
                  <a:gd name="T12" fmla="*/ 10 w 677"/>
                  <a:gd name="T13" fmla="*/ 2 h 569"/>
                  <a:gd name="T14" fmla="*/ 9 w 677"/>
                  <a:gd name="T15" fmla="*/ 2 h 569"/>
                  <a:gd name="T16" fmla="*/ 9 w 677"/>
                  <a:gd name="T17" fmla="*/ 1 h 569"/>
                  <a:gd name="T18" fmla="*/ 8 w 677"/>
                  <a:gd name="T19" fmla="*/ 1 h 569"/>
                  <a:gd name="T20" fmla="*/ 8 w 677"/>
                  <a:gd name="T21" fmla="*/ 0 h 569"/>
                  <a:gd name="T22" fmla="*/ 7 w 677"/>
                  <a:gd name="T23" fmla="*/ 0 h 569"/>
                  <a:gd name="T24" fmla="*/ 6 w 677"/>
                  <a:gd name="T25" fmla="*/ 0 h 569"/>
                  <a:gd name="T26" fmla="*/ 6 w 677"/>
                  <a:gd name="T27" fmla="*/ 0 h 569"/>
                  <a:gd name="T28" fmla="*/ 5 w 677"/>
                  <a:gd name="T29" fmla="*/ 0 h 569"/>
                  <a:gd name="T30" fmla="*/ 4 w 677"/>
                  <a:gd name="T31" fmla="*/ 0 h 569"/>
                  <a:gd name="T32" fmla="*/ 3 w 677"/>
                  <a:gd name="T33" fmla="*/ 0 h 569"/>
                  <a:gd name="T34" fmla="*/ 3 w 677"/>
                  <a:gd name="T35" fmla="*/ 1 h 569"/>
                  <a:gd name="T36" fmla="*/ 2 w 677"/>
                  <a:gd name="T37" fmla="*/ 2 h 569"/>
                  <a:gd name="T38" fmla="*/ 1 w 677"/>
                  <a:gd name="T39" fmla="*/ 2 h 569"/>
                  <a:gd name="T40" fmla="*/ 1 w 677"/>
                  <a:gd name="T41" fmla="*/ 3 h 569"/>
                  <a:gd name="T42" fmla="*/ 0 w 677"/>
                  <a:gd name="T43" fmla="*/ 4 h 569"/>
                  <a:gd name="T44" fmla="*/ 0 w 677"/>
                  <a:gd name="T45" fmla="*/ 4 h 569"/>
                  <a:gd name="T46" fmla="*/ 0 w 677"/>
                  <a:gd name="T47" fmla="*/ 5 h 569"/>
                  <a:gd name="T48" fmla="*/ 0 w 677"/>
                  <a:gd name="T49" fmla="*/ 6 h 569"/>
                  <a:gd name="T50" fmla="*/ 0 w 677"/>
                  <a:gd name="T51" fmla="*/ 7 h 569"/>
                  <a:gd name="T52" fmla="*/ 0 w 677"/>
                  <a:gd name="T53" fmla="*/ 7 h 569"/>
                  <a:gd name="T54" fmla="*/ 0 w 677"/>
                  <a:gd name="T55" fmla="*/ 8 h 569"/>
                  <a:gd name="T56" fmla="*/ 0 w 677"/>
                  <a:gd name="T57" fmla="*/ 8 h 569"/>
                  <a:gd name="T58" fmla="*/ 0 w 677"/>
                  <a:gd name="T59" fmla="*/ 8 h 569"/>
                  <a:gd name="T60" fmla="*/ 0 w 677"/>
                  <a:gd name="T61" fmla="*/ 8 h 569"/>
                  <a:gd name="T62" fmla="*/ 0 w 677"/>
                  <a:gd name="T63" fmla="*/ 8 h 569"/>
                  <a:gd name="T64" fmla="*/ 0 w 677"/>
                  <a:gd name="T65" fmla="*/ 8 h 569"/>
                  <a:gd name="T66" fmla="*/ 0 w 677"/>
                  <a:gd name="T67" fmla="*/ 7 h 569"/>
                  <a:gd name="T68" fmla="*/ 0 w 677"/>
                  <a:gd name="T69" fmla="*/ 7 h 569"/>
                  <a:gd name="T70" fmla="*/ 0 w 677"/>
                  <a:gd name="T71" fmla="*/ 6 h 569"/>
                  <a:gd name="T72" fmla="*/ 0 w 677"/>
                  <a:gd name="T73" fmla="*/ 5 h 569"/>
                  <a:gd name="T74" fmla="*/ 0 w 677"/>
                  <a:gd name="T75" fmla="*/ 4 h 569"/>
                  <a:gd name="T76" fmla="*/ 0 w 677"/>
                  <a:gd name="T77" fmla="*/ 3 h 569"/>
                  <a:gd name="T78" fmla="*/ 1 w 677"/>
                  <a:gd name="T79" fmla="*/ 2 h 569"/>
                  <a:gd name="T80" fmla="*/ 1 w 677"/>
                  <a:gd name="T81" fmla="*/ 2 h 569"/>
                  <a:gd name="T82" fmla="*/ 2 w 677"/>
                  <a:gd name="T83" fmla="*/ 1 h 569"/>
                  <a:gd name="T84" fmla="*/ 3 w 677"/>
                  <a:gd name="T85" fmla="*/ 0 h 569"/>
                  <a:gd name="T86" fmla="*/ 3 w 677"/>
                  <a:gd name="T87" fmla="*/ 0 h 569"/>
                  <a:gd name="T88" fmla="*/ 4 w 677"/>
                  <a:gd name="T89" fmla="*/ 0 h 569"/>
                  <a:gd name="T90" fmla="*/ 5 w 677"/>
                  <a:gd name="T91" fmla="*/ 0 h 569"/>
                  <a:gd name="T92" fmla="*/ 6 w 677"/>
                  <a:gd name="T93" fmla="*/ 0 h 569"/>
                  <a:gd name="T94" fmla="*/ 7 w 677"/>
                  <a:gd name="T95" fmla="*/ 0 h 569"/>
                  <a:gd name="T96" fmla="*/ 7 w 677"/>
                  <a:gd name="T97" fmla="*/ 0 h 569"/>
                  <a:gd name="T98" fmla="*/ 8 w 677"/>
                  <a:gd name="T99" fmla="*/ 0 h 569"/>
                  <a:gd name="T100" fmla="*/ 9 w 677"/>
                  <a:gd name="T101" fmla="*/ 1 h 569"/>
                  <a:gd name="T102" fmla="*/ 10 w 677"/>
                  <a:gd name="T103" fmla="*/ 1 h 5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77"/>
                  <a:gd name="T157" fmla="*/ 0 h 569"/>
                  <a:gd name="T158" fmla="*/ 677 w 677"/>
                  <a:gd name="T159" fmla="*/ 569 h 56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77" h="569">
                    <a:moveTo>
                      <a:pt x="641" y="116"/>
                    </a:moveTo>
                    <a:lnTo>
                      <a:pt x="660" y="139"/>
                    </a:lnTo>
                    <a:lnTo>
                      <a:pt x="673" y="157"/>
                    </a:lnTo>
                    <a:lnTo>
                      <a:pt x="677" y="170"/>
                    </a:lnTo>
                    <a:lnTo>
                      <a:pt x="669" y="177"/>
                    </a:lnTo>
                    <a:lnTo>
                      <a:pt x="666" y="177"/>
                    </a:lnTo>
                    <a:lnTo>
                      <a:pt x="648" y="172"/>
                    </a:lnTo>
                    <a:lnTo>
                      <a:pt x="629" y="154"/>
                    </a:lnTo>
                    <a:lnTo>
                      <a:pt x="596" y="109"/>
                    </a:lnTo>
                    <a:lnTo>
                      <a:pt x="551" y="78"/>
                    </a:lnTo>
                    <a:lnTo>
                      <a:pt x="514" y="59"/>
                    </a:lnTo>
                    <a:lnTo>
                      <a:pt x="474" y="40"/>
                    </a:lnTo>
                    <a:lnTo>
                      <a:pt x="429" y="28"/>
                    </a:lnTo>
                    <a:lnTo>
                      <a:pt x="388" y="21"/>
                    </a:lnTo>
                    <a:lnTo>
                      <a:pt x="340" y="25"/>
                    </a:lnTo>
                    <a:lnTo>
                      <a:pt x="296" y="40"/>
                    </a:lnTo>
                    <a:lnTo>
                      <a:pt x="250" y="59"/>
                    </a:lnTo>
                    <a:lnTo>
                      <a:pt x="198" y="89"/>
                    </a:lnTo>
                    <a:lnTo>
                      <a:pt x="154" y="129"/>
                    </a:lnTo>
                    <a:lnTo>
                      <a:pt x="112" y="182"/>
                    </a:lnTo>
                    <a:lnTo>
                      <a:pt x="79" y="225"/>
                    </a:lnTo>
                    <a:lnTo>
                      <a:pt x="54" y="268"/>
                    </a:lnTo>
                    <a:lnTo>
                      <a:pt x="33" y="319"/>
                    </a:lnTo>
                    <a:lnTo>
                      <a:pt x="23" y="370"/>
                    </a:lnTo>
                    <a:lnTo>
                      <a:pt x="22" y="427"/>
                    </a:lnTo>
                    <a:lnTo>
                      <a:pt x="23" y="454"/>
                    </a:lnTo>
                    <a:lnTo>
                      <a:pt x="24" y="495"/>
                    </a:lnTo>
                    <a:lnTo>
                      <a:pt x="39" y="522"/>
                    </a:lnTo>
                    <a:lnTo>
                      <a:pt x="63" y="548"/>
                    </a:lnTo>
                    <a:lnTo>
                      <a:pt x="51" y="568"/>
                    </a:lnTo>
                    <a:lnTo>
                      <a:pt x="47" y="569"/>
                    </a:lnTo>
                    <a:lnTo>
                      <a:pt x="46" y="566"/>
                    </a:lnTo>
                    <a:lnTo>
                      <a:pt x="21" y="530"/>
                    </a:lnTo>
                    <a:lnTo>
                      <a:pt x="6" y="495"/>
                    </a:lnTo>
                    <a:lnTo>
                      <a:pt x="0" y="453"/>
                    </a:lnTo>
                    <a:lnTo>
                      <a:pt x="0" y="397"/>
                    </a:lnTo>
                    <a:lnTo>
                      <a:pt x="6" y="346"/>
                    </a:lnTo>
                    <a:lnTo>
                      <a:pt x="18" y="294"/>
                    </a:lnTo>
                    <a:lnTo>
                      <a:pt x="44" y="241"/>
                    </a:lnTo>
                    <a:lnTo>
                      <a:pt x="78" y="190"/>
                    </a:lnTo>
                    <a:lnTo>
                      <a:pt x="117" y="138"/>
                    </a:lnTo>
                    <a:lnTo>
                      <a:pt x="155" y="97"/>
                    </a:lnTo>
                    <a:lnTo>
                      <a:pt x="198" y="62"/>
                    </a:lnTo>
                    <a:lnTo>
                      <a:pt x="249" y="36"/>
                    </a:lnTo>
                    <a:lnTo>
                      <a:pt x="303" y="14"/>
                    </a:lnTo>
                    <a:lnTo>
                      <a:pt x="359" y="2"/>
                    </a:lnTo>
                    <a:lnTo>
                      <a:pt x="403" y="0"/>
                    </a:lnTo>
                    <a:lnTo>
                      <a:pt x="457" y="9"/>
                    </a:lnTo>
                    <a:lnTo>
                      <a:pt x="510" y="28"/>
                    </a:lnTo>
                    <a:lnTo>
                      <a:pt x="565" y="55"/>
                    </a:lnTo>
                    <a:lnTo>
                      <a:pt x="610" y="88"/>
                    </a:lnTo>
                    <a:lnTo>
                      <a:pt x="641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sp>
          <p:nvSpPr>
            <p:cNvPr id="13362" name="Freeform 34"/>
            <p:cNvSpPr>
              <a:spLocks/>
            </p:cNvSpPr>
            <p:nvPr/>
          </p:nvSpPr>
          <p:spPr bwMode="auto">
            <a:xfrm>
              <a:off x="3791" y="1465"/>
              <a:ext cx="233" cy="212"/>
            </a:xfrm>
            <a:custGeom>
              <a:avLst/>
              <a:gdLst>
                <a:gd name="T0" fmla="*/ 3 w 465"/>
                <a:gd name="T1" fmla="*/ 1 h 423"/>
                <a:gd name="T2" fmla="*/ 3 w 465"/>
                <a:gd name="T3" fmla="*/ 1 h 423"/>
                <a:gd name="T4" fmla="*/ 4 w 465"/>
                <a:gd name="T5" fmla="*/ 1 h 423"/>
                <a:gd name="T6" fmla="*/ 4 w 465"/>
                <a:gd name="T7" fmla="*/ 1 h 423"/>
                <a:gd name="T8" fmla="*/ 5 w 465"/>
                <a:gd name="T9" fmla="*/ 1 h 423"/>
                <a:gd name="T10" fmla="*/ 5 w 465"/>
                <a:gd name="T11" fmla="*/ 2 h 423"/>
                <a:gd name="T12" fmla="*/ 6 w 465"/>
                <a:gd name="T13" fmla="*/ 2 h 423"/>
                <a:gd name="T14" fmla="*/ 6 w 465"/>
                <a:gd name="T15" fmla="*/ 1 h 423"/>
                <a:gd name="T16" fmla="*/ 7 w 465"/>
                <a:gd name="T17" fmla="*/ 1 h 423"/>
                <a:gd name="T18" fmla="*/ 7 w 465"/>
                <a:gd name="T19" fmla="*/ 2 h 423"/>
                <a:gd name="T20" fmla="*/ 8 w 465"/>
                <a:gd name="T21" fmla="*/ 2 h 423"/>
                <a:gd name="T22" fmla="*/ 7 w 465"/>
                <a:gd name="T23" fmla="*/ 3 h 423"/>
                <a:gd name="T24" fmla="*/ 7 w 465"/>
                <a:gd name="T25" fmla="*/ 3 h 423"/>
                <a:gd name="T26" fmla="*/ 6 w 465"/>
                <a:gd name="T27" fmla="*/ 3 h 423"/>
                <a:gd name="T28" fmla="*/ 6 w 465"/>
                <a:gd name="T29" fmla="*/ 3 h 423"/>
                <a:gd name="T30" fmla="*/ 6 w 465"/>
                <a:gd name="T31" fmla="*/ 4 h 423"/>
                <a:gd name="T32" fmla="*/ 6 w 465"/>
                <a:gd name="T33" fmla="*/ 5 h 423"/>
                <a:gd name="T34" fmla="*/ 5 w 465"/>
                <a:gd name="T35" fmla="*/ 5 h 423"/>
                <a:gd name="T36" fmla="*/ 5 w 465"/>
                <a:gd name="T37" fmla="*/ 6 h 423"/>
                <a:gd name="T38" fmla="*/ 4 w 465"/>
                <a:gd name="T39" fmla="*/ 6 h 423"/>
                <a:gd name="T40" fmla="*/ 3 w 465"/>
                <a:gd name="T41" fmla="*/ 5 h 423"/>
                <a:gd name="T42" fmla="*/ 3 w 465"/>
                <a:gd name="T43" fmla="*/ 6 h 423"/>
                <a:gd name="T44" fmla="*/ 3 w 465"/>
                <a:gd name="T45" fmla="*/ 7 h 423"/>
                <a:gd name="T46" fmla="*/ 2 w 465"/>
                <a:gd name="T47" fmla="*/ 7 h 423"/>
                <a:gd name="T48" fmla="*/ 1 w 465"/>
                <a:gd name="T49" fmla="*/ 7 h 423"/>
                <a:gd name="T50" fmla="*/ 1 w 465"/>
                <a:gd name="T51" fmla="*/ 6 h 423"/>
                <a:gd name="T52" fmla="*/ 1 w 465"/>
                <a:gd name="T53" fmla="*/ 5 h 423"/>
                <a:gd name="T54" fmla="*/ 1 w 465"/>
                <a:gd name="T55" fmla="*/ 5 h 423"/>
                <a:gd name="T56" fmla="*/ 2 w 465"/>
                <a:gd name="T57" fmla="*/ 4 h 423"/>
                <a:gd name="T58" fmla="*/ 3 w 465"/>
                <a:gd name="T59" fmla="*/ 4 h 423"/>
                <a:gd name="T60" fmla="*/ 2 w 465"/>
                <a:gd name="T61" fmla="*/ 4 h 423"/>
                <a:gd name="T62" fmla="*/ 2 w 465"/>
                <a:gd name="T63" fmla="*/ 3 h 423"/>
                <a:gd name="T64" fmla="*/ 1 w 465"/>
                <a:gd name="T65" fmla="*/ 3 h 423"/>
                <a:gd name="T66" fmla="*/ 1 w 465"/>
                <a:gd name="T67" fmla="*/ 2 h 423"/>
                <a:gd name="T68" fmla="*/ 1 w 465"/>
                <a:gd name="T69" fmla="*/ 1 h 423"/>
                <a:gd name="T70" fmla="*/ 2 w 465"/>
                <a:gd name="T71" fmla="*/ 1 h 4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423"/>
                <a:gd name="T110" fmla="*/ 465 w 465"/>
                <a:gd name="T111" fmla="*/ 423 h 42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423">
                  <a:moveTo>
                    <a:pt x="122" y="5"/>
                  </a:moveTo>
                  <a:lnTo>
                    <a:pt x="147" y="2"/>
                  </a:lnTo>
                  <a:lnTo>
                    <a:pt x="170" y="0"/>
                  </a:lnTo>
                  <a:lnTo>
                    <a:pt x="181" y="5"/>
                  </a:lnTo>
                  <a:lnTo>
                    <a:pt x="196" y="5"/>
                  </a:lnTo>
                  <a:lnTo>
                    <a:pt x="214" y="13"/>
                  </a:lnTo>
                  <a:lnTo>
                    <a:pt x="227" y="36"/>
                  </a:lnTo>
                  <a:lnTo>
                    <a:pt x="246" y="30"/>
                  </a:lnTo>
                  <a:lnTo>
                    <a:pt x="270" y="34"/>
                  </a:lnTo>
                  <a:lnTo>
                    <a:pt x="294" y="43"/>
                  </a:lnTo>
                  <a:lnTo>
                    <a:pt x="302" y="59"/>
                  </a:lnTo>
                  <a:lnTo>
                    <a:pt x="306" y="71"/>
                  </a:lnTo>
                  <a:lnTo>
                    <a:pt x="332" y="75"/>
                  </a:lnTo>
                  <a:lnTo>
                    <a:pt x="340" y="78"/>
                  </a:lnTo>
                  <a:lnTo>
                    <a:pt x="346" y="63"/>
                  </a:lnTo>
                  <a:lnTo>
                    <a:pt x="364" y="53"/>
                  </a:lnTo>
                  <a:lnTo>
                    <a:pt x="382" y="48"/>
                  </a:lnTo>
                  <a:lnTo>
                    <a:pt x="407" y="50"/>
                  </a:lnTo>
                  <a:lnTo>
                    <a:pt x="426" y="63"/>
                  </a:lnTo>
                  <a:lnTo>
                    <a:pt x="447" y="75"/>
                  </a:lnTo>
                  <a:lnTo>
                    <a:pt x="461" y="96"/>
                  </a:lnTo>
                  <a:lnTo>
                    <a:pt x="465" y="113"/>
                  </a:lnTo>
                  <a:lnTo>
                    <a:pt x="458" y="136"/>
                  </a:lnTo>
                  <a:lnTo>
                    <a:pt x="443" y="149"/>
                  </a:lnTo>
                  <a:lnTo>
                    <a:pt x="426" y="157"/>
                  </a:lnTo>
                  <a:lnTo>
                    <a:pt x="401" y="161"/>
                  </a:lnTo>
                  <a:lnTo>
                    <a:pt x="378" y="159"/>
                  </a:lnTo>
                  <a:lnTo>
                    <a:pt x="356" y="145"/>
                  </a:lnTo>
                  <a:lnTo>
                    <a:pt x="349" y="136"/>
                  </a:lnTo>
                  <a:lnTo>
                    <a:pt x="338" y="151"/>
                  </a:lnTo>
                  <a:lnTo>
                    <a:pt x="361" y="185"/>
                  </a:lnTo>
                  <a:lnTo>
                    <a:pt x="369" y="214"/>
                  </a:lnTo>
                  <a:lnTo>
                    <a:pt x="366" y="238"/>
                  </a:lnTo>
                  <a:lnTo>
                    <a:pt x="359" y="264"/>
                  </a:lnTo>
                  <a:lnTo>
                    <a:pt x="340" y="287"/>
                  </a:lnTo>
                  <a:lnTo>
                    <a:pt x="317" y="311"/>
                  </a:lnTo>
                  <a:lnTo>
                    <a:pt x="290" y="325"/>
                  </a:lnTo>
                  <a:lnTo>
                    <a:pt x="261" y="332"/>
                  </a:lnTo>
                  <a:lnTo>
                    <a:pt x="230" y="332"/>
                  </a:lnTo>
                  <a:lnTo>
                    <a:pt x="209" y="324"/>
                  </a:lnTo>
                  <a:lnTo>
                    <a:pt x="193" y="314"/>
                  </a:lnTo>
                  <a:lnTo>
                    <a:pt x="177" y="296"/>
                  </a:lnTo>
                  <a:lnTo>
                    <a:pt x="183" y="342"/>
                  </a:lnTo>
                  <a:lnTo>
                    <a:pt x="178" y="378"/>
                  </a:lnTo>
                  <a:lnTo>
                    <a:pt x="160" y="403"/>
                  </a:lnTo>
                  <a:lnTo>
                    <a:pt x="137" y="419"/>
                  </a:lnTo>
                  <a:lnTo>
                    <a:pt x="102" y="423"/>
                  </a:lnTo>
                  <a:lnTo>
                    <a:pt x="80" y="421"/>
                  </a:lnTo>
                  <a:lnTo>
                    <a:pt x="57" y="411"/>
                  </a:lnTo>
                  <a:lnTo>
                    <a:pt x="36" y="400"/>
                  </a:lnTo>
                  <a:lnTo>
                    <a:pt x="21" y="375"/>
                  </a:lnTo>
                  <a:lnTo>
                    <a:pt x="8" y="356"/>
                  </a:lnTo>
                  <a:lnTo>
                    <a:pt x="0" y="329"/>
                  </a:lnTo>
                  <a:lnTo>
                    <a:pt x="3" y="299"/>
                  </a:lnTo>
                  <a:lnTo>
                    <a:pt x="18" y="279"/>
                  </a:lnTo>
                  <a:lnTo>
                    <a:pt x="45" y="258"/>
                  </a:lnTo>
                  <a:lnTo>
                    <a:pt x="69" y="240"/>
                  </a:lnTo>
                  <a:lnTo>
                    <a:pt x="97" y="230"/>
                  </a:lnTo>
                  <a:lnTo>
                    <a:pt x="137" y="238"/>
                  </a:lnTo>
                  <a:lnTo>
                    <a:pt x="132" y="226"/>
                  </a:lnTo>
                  <a:lnTo>
                    <a:pt x="108" y="218"/>
                  </a:lnTo>
                  <a:lnTo>
                    <a:pt x="92" y="207"/>
                  </a:lnTo>
                  <a:lnTo>
                    <a:pt x="82" y="191"/>
                  </a:lnTo>
                  <a:lnTo>
                    <a:pt x="77" y="192"/>
                  </a:lnTo>
                  <a:lnTo>
                    <a:pt x="57" y="180"/>
                  </a:lnTo>
                  <a:lnTo>
                    <a:pt x="45" y="165"/>
                  </a:lnTo>
                  <a:lnTo>
                    <a:pt x="37" y="138"/>
                  </a:lnTo>
                  <a:lnTo>
                    <a:pt x="37" y="117"/>
                  </a:lnTo>
                  <a:lnTo>
                    <a:pt x="29" y="97"/>
                  </a:lnTo>
                  <a:lnTo>
                    <a:pt x="52" y="63"/>
                  </a:lnTo>
                  <a:lnTo>
                    <a:pt x="89" y="23"/>
                  </a:lnTo>
                  <a:lnTo>
                    <a:pt x="122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3" name="Freeform 35"/>
            <p:cNvSpPr>
              <a:spLocks/>
            </p:cNvSpPr>
            <p:nvPr/>
          </p:nvSpPr>
          <p:spPr bwMode="auto">
            <a:xfrm>
              <a:off x="3871" y="1530"/>
              <a:ext cx="96" cy="92"/>
            </a:xfrm>
            <a:custGeom>
              <a:avLst/>
              <a:gdLst>
                <a:gd name="T0" fmla="*/ 1 w 192"/>
                <a:gd name="T1" fmla="*/ 1 h 183"/>
                <a:gd name="T2" fmla="*/ 2 w 192"/>
                <a:gd name="T3" fmla="*/ 1 h 183"/>
                <a:gd name="T4" fmla="*/ 2 w 192"/>
                <a:gd name="T5" fmla="*/ 0 h 183"/>
                <a:gd name="T6" fmla="*/ 2 w 192"/>
                <a:gd name="T7" fmla="*/ 1 h 183"/>
                <a:gd name="T8" fmla="*/ 3 w 192"/>
                <a:gd name="T9" fmla="*/ 1 h 183"/>
                <a:gd name="T10" fmla="*/ 3 w 192"/>
                <a:gd name="T11" fmla="*/ 1 h 183"/>
                <a:gd name="T12" fmla="*/ 3 w 192"/>
                <a:gd name="T13" fmla="*/ 1 h 183"/>
                <a:gd name="T14" fmla="*/ 3 w 192"/>
                <a:gd name="T15" fmla="*/ 2 h 183"/>
                <a:gd name="T16" fmla="*/ 3 w 192"/>
                <a:gd name="T17" fmla="*/ 2 h 183"/>
                <a:gd name="T18" fmla="*/ 3 w 192"/>
                <a:gd name="T19" fmla="*/ 3 h 183"/>
                <a:gd name="T20" fmla="*/ 3 w 192"/>
                <a:gd name="T21" fmla="*/ 3 h 183"/>
                <a:gd name="T22" fmla="*/ 2 w 192"/>
                <a:gd name="T23" fmla="*/ 3 h 183"/>
                <a:gd name="T24" fmla="*/ 2 w 192"/>
                <a:gd name="T25" fmla="*/ 3 h 183"/>
                <a:gd name="T26" fmla="*/ 1 w 192"/>
                <a:gd name="T27" fmla="*/ 3 h 183"/>
                <a:gd name="T28" fmla="*/ 1 w 192"/>
                <a:gd name="T29" fmla="*/ 3 h 183"/>
                <a:gd name="T30" fmla="*/ 1 w 192"/>
                <a:gd name="T31" fmla="*/ 3 h 183"/>
                <a:gd name="T32" fmla="*/ 1 w 192"/>
                <a:gd name="T33" fmla="*/ 2 h 183"/>
                <a:gd name="T34" fmla="*/ 0 w 192"/>
                <a:gd name="T35" fmla="*/ 2 h 183"/>
                <a:gd name="T36" fmla="*/ 1 w 192"/>
                <a:gd name="T37" fmla="*/ 1 h 183"/>
                <a:gd name="T38" fmla="*/ 1 w 192"/>
                <a:gd name="T39" fmla="*/ 1 h 183"/>
                <a:gd name="T40" fmla="*/ 1 w 192"/>
                <a:gd name="T41" fmla="*/ 1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2"/>
                <a:gd name="T64" fmla="*/ 0 h 183"/>
                <a:gd name="T65" fmla="*/ 192 w 192"/>
                <a:gd name="T66" fmla="*/ 183 h 1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2" h="183">
                  <a:moveTo>
                    <a:pt x="50" y="7"/>
                  </a:moveTo>
                  <a:lnTo>
                    <a:pt x="66" y="2"/>
                  </a:lnTo>
                  <a:lnTo>
                    <a:pt x="94" y="0"/>
                  </a:lnTo>
                  <a:lnTo>
                    <a:pt x="125" y="5"/>
                  </a:lnTo>
                  <a:lnTo>
                    <a:pt x="153" y="16"/>
                  </a:lnTo>
                  <a:lnTo>
                    <a:pt x="174" y="35"/>
                  </a:lnTo>
                  <a:lnTo>
                    <a:pt x="186" y="60"/>
                  </a:lnTo>
                  <a:lnTo>
                    <a:pt x="192" y="90"/>
                  </a:lnTo>
                  <a:lnTo>
                    <a:pt x="186" y="119"/>
                  </a:lnTo>
                  <a:lnTo>
                    <a:pt x="170" y="144"/>
                  </a:lnTo>
                  <a:lnTo>
                    <a:pt x="152" y="168"/>
                  </a:lnTo>
                  <a:lnTo>
                    <a:pt x="122" y="177"/>
                  </a:lnTo>
                  <a:lnTo>
                    <a:pt x="82" y="183"/>
                  </a:lnTo>
                  <a:lnTo>
                    <a:pt x="58" y="176"/>
                  </a:lnTo>
                  <a:lnTo>
                    <a:pt x="35" y="160"/>
                  </a:lnTo>
                  <a:lnTo>
                    <a:pt x="15" y="131"/>
                  </a:lnTo>
                  <a:lnTo>
                    <a:pt x="5" y="103"/>
                  </a:lnTo>
                  <a:lnTo>
                    <a:pt x="0" y="77"/>
                  </a:lnTo>
                  <a:lnTo>
                    <a:pt x="8" y="48"/>
                  </a:lnTo>
                  <a:lnTo>
                    <a:pt x="31" y="25"/>
                  </a:lnTo>
                  <a:lnTo>
                    <a:pt x="50" y="7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4" name="Freeform 36"/>
            <p:cNvSpPr>
              <a:spLocks/>
            </p:cNvSpPr>
            <p:nvPr/>
          </p:nvSpPr>
          <p:spPr bwMode="auto">
            <a:xfrm>
              <a:off x="3967" y="1497"/>
              <a:ext cx="49" cy="41"/>
            </a:xfrm>
            <a:custGeom>
              <a:avLst/>
              <a:gdLst>
                <a:gd name="T0" fmla="*/ 1 w 98"/>
                <a:gd name="T1" fmla="*/ 0 h 84"/>
                <a:gd name="T2" fmla="*/ 1 w 98"/>
                <a:gd name="T3" fmla="*/ 0 h 84"/>
                <a:gd name="T4" fmla="*/ 0 w 98"/>
                <a:gd name="T5" fmla="*/ 0 h 84"/>
                <a:gd name="T6" fmla="*/ 1 w 98"/>
                <a:gd name="T7" fmla="*/ 0 h 84"/>
                <a:gd name="T8" fmla="*/ 1 w 98"/>
                <a:gd name="T9" fmla="*/ 0 h 84"/>
                <a:gd name="T10" fmla="*/ 1 w 98"/>
                <a:gd name="T11" fmla="*/ 0 h 84"/>
                <a:gd name="T12" fmla="*/ 2 w 98"/>
                <a:gd name="T13" fmla="*/ 0 h 84"/>
                <a:gd name="T14" fmla="*/ 2 w 98"/>
                <a:gd name="T15" fmla="*/ 0 h 84"/>
                <a:gd name="T16" fmla="*/ 2 w 98"/>
                <a:gd name="T17" fmla="*/ 0 h 84"/>
                <a:gd name="T18" fmla="*/ 2 w 98"/>
                <a:gd name="T19" fmla="*/ 1 h 84"/>
                <a:gd name="T20" fmla="*/ 2 w 98"/>
                <a:gd name="T21" fmla="*/ 1 h 84"/>
                <a:gd name="T22" fmla="*/ 2 w 98"/>
                <a:gd name="T23" fmla="*/ 1 h 84"/>
                <a:gd name="T24" fmla="*/ 1 w 98"/>
                <a:gd name="T25" fmla="*/ 1 h 84"/>
                <a:gd name="T26" fmla="*/ 1 w 98"/>
                <a:gd name="T27" fmla="*/ 1 h 84"/>
                <a:gd name="T28" fmla="*/ 1 w 98"/>
                <a:gd name="T29" fmla="*/ 0 h 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98"/>
                <a:gd name="T46" fmla="*/ 0 h 84"/>
                <a:gd name="T47" fmla="*/ 98 w 98"/>
                <a:gd name="T48" fmla="*/ 84 h 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98" h="84">
                  <a:moveTo>
                    <a:pt x="14" y="62"/>
                  </a:moveTo>
                  <a:lnTo>
                    <a:pt x="3" y="44"/>
                  </a:lnTo>
                  <a:lnTo>
                    <a:pt x="0" y="19"/>
                  </a:lnTo>
                  <a:lnTo>
                    <a:pt x="13" y="3"/>
                  </a:lnTo>
                  <a:lnTo>
                    <a:pt x="29" y="0"/>
                  </a:lnTo>
                  <a:lnTo>
                    <a:pt x="51" y="1"/>
                  </a:lnTo>
                  <a:lnTo>
                    <a:pt x="72" y="15"/>
                  </a:lnTo>
                  <a:lnTo>
                    <a:pt x="92" y="36"/>
                  </a:lnTo>
                  <a:lnTo>
                    <a:pt x="98" y="59"/>
                  </a:lnTo>
                  <a:lnTo>
                    <a:pt x="89" y="74"/>
                  </a:lnTo>
                  <a:lnTo>
                    <a:pt x="69" y="84"/>
                  </a:lnTo>
                  <a:lnTo>
                    <a:pt x="65" y="84"/>
                  </a:lnTo>
                  <a:lnTo>
                    <a:pt x="41" y="80"/>
                  </a:lnTo>
                  <a:lnTo>
                    <a:pt x="21" y="72"/>
                  </a:lnTo>
                  <a:lnTo>
                    <a:pt x="14" y="6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5" name="Freeform 37"/>
            <p:cNvSpPr>
              <a:spLocks/>
            </p:cNvSpPr>
            <p:nvPr/>
          </p:nvSpPr>
          <p:spPr bwMode="auto">
            <a:xfrm>
              <a:off x="3801" y="1589"/>
              <a:ext cx="73" cy="78"/>
            </a:xfrm>
            <a:custGeom>
              <a:avLst/>
              <a:gdLst>
                <a:gd name="T0" fmla="*/ 1 w 146"/>
                <a:gd name="T1" fmla="*/ 1 h 155"/>
                <a:gd name="T2" fmla="*/ 1 w 146"/>
                <a:gd name="T3" fmla="*/ 1 h 155"/>
                <a:gd name="T4" fmla="*/ 1 w 146"/>
                <a:gd name="T5" fmla="*/ 1 h 155"/>
                <a:gd name="T6" fmla="*/ 2 w 146"/>
                <a:gd name="T7" fmla="*/ 0 h 155"/>
                <a:gd name="T8" fmla="*/ 2 w 146"/>
                <a:gd name="T9" fmla="*/ 1 h 155"/>
                <a:gd name="T10" fmla="*/ 2 w 146"/>
                <a:gd name="T11" fmla="*/ 1 h 155"/>
                <a:gd name="T12" fmla="*/ 3 w 146"/>
                <a:gd name="T13" fmla="*/ 1 h 155"/>
                <a:gd name="T14" fmla="*/ 3 w 146"/>
                <a:gd name="T15" fmla="*/ 2 h 155"/>
                <a:gd name="T16" fmla="*/ 3 w 146"/>
                <a:gd name="T17" fmla="*/ 2 h 155"/>
                <a:gd name="T18" fmla="*/ 2 w 146"/>
                <a:gd name="T19" fmla="*/ 3 h 155"/>
                <a:gd name="T20" fmla="*/ 2 w 146"/>
                <a:gd name="T21" fmla="*/ 3 h 155"/>
                <a:gd name="T22" fmla="*/ 2 w 146"/>
                <a:gd name="T23" fmla="*/ 3 h 155"/>
                <a:gd name="T24" fmla="*/ 2 w 146"/>
                <a:gd name="T25" fmla="*/ 3 h 155"/>
                <a:gd name="T26" fmla="*/ 1 w 146"/>
                <a:gd name="T27" fmla="*/ 3 h 155"/>
                <a:gd name="T28" fmla="*/ 1 w 146"/>
                <a:gd name="T29" fmla="*/ 3 h 155"/>
                <a:gd name="T30" fmla="*/ 1 w 146"/>
                <a:gd name="T31" fmla="*/ 2 h 155"/>
                <a:gd name="T32" fmla="*/ 0 w 146"/>
                <a:gd name="T33" fmla="*/ 2 h 155"/>
                <a:gd name="T34" fmla="*/ 1 w 146"/>
                <a:gd name="T35" fmla="*/ 1 h 155"/>
                <a:gd name="T36" fmla="*/ 1 w 146"/>
                <a:gd name="T37" fmla="*/ 1 h 155"/>
                <a:gd name="T38" fmla="*/ 1 w 146"/>
                <a:gd name="T39" fmla="*/ 1 h 15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"/>
                <a:gd name="T61" fmla="*/ 0 h 155"/>
                <a:gd name="T62" fmla="*/ 146 w 146"/>
                <a:gd name="T63" fmla="*/ 155 h 15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" h="155">
                  <a:moveTo>
                    <a:pt x="28" y="31"/>
                  </a:moveTo>
                  <a:lnTo>
                    <a:pt x="49" y="11"/>
                  </a:lnTo>
                  <a:lnTo>
                    <a:pt x="44" y="12"/>
                  </a:lnTo>
                  <a:lnTo>
                    <a:pt x="75" y="0"/>
                  </a:lnTo>
                  <a:lnTo>
                    <a:pt x="105" y="6"/>
                  </a:lnTo>
                  <a:lnTo>
                    <a:pt x="128" y="23"/>
                  </a:lnTo>
                  <a:lnTo>
                    <a:pt x="141" y="46"/>
                  </a:lnTo>
                  <a:lnTo>
                    <a:pt x="146" y="79"/>
                  </a:lnTo>
                  <a:lnTo>
                    <a:pt x="139" y="117"/>
                  </a:lnTo>
                  <a:lnTo>
                    <a:pt x="127" y="143"/>
                  </a:lnTo>
                  <a:lnTo>
                    <a:pt x="106" y="153"/>
                  </a:lnTo>
                  <a:lnTo>
                    <a:pt x="82" y="155"/>
                  </a:lnTo>
                  <a:lnTo>
                    <a:pt x="78" y="155"/>
                  </a:lnTo>
                  <a:lnTo>
                    <a:pt x="60" y="153"/>
                  </a:lnTo>
                  <a:lnTo>
                    <a:pt x="32" y="140"/>
                  </a:lnTo>
                  <a:lnTo>
                    <a:pt x="15" y="117"/>
                  </a:lnTo>
                  <a:lnTo>
                    <a:pt x="0" y="87"/>
                  </a:lnTo>
                  <a:lnTo>
                    <a:pt x="2" y="54"/>
                  </a:lnTo>
                  <a:lnTo>
                    <a:pt x="15" y="39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6" name="Freeform 38"/>
            <p:cNvSpPr>
              <a:spLocks/>
            </p:cNvSpPr>
            <p:nvPr/>
          </p:nvSpPr>
          <p:spPr bwMode="auto">
            <a:xfrm>
              <a:off x="3849" y="1469"/>
              <a:ext cx="29" cy="22"/>
            </a:xfrm>
            <a:custGeom>
              <a:avLst/>
              <a:gdLst>
                <a:gd name="T0" fmla="*/ 1 w 57"/>
                <a:gd name="T1" fmla="*/ 1 h 44"/>
                <a:gd name="T2" fmla="*/ 1 w 57"/>
                <a:gd name="T3" fmla="*/ 1 h 44"/>
                <a:gd name="T4" fmla="*/ 1 w 57"/>
                <a:gd name="T5" fmla="*/ 0 h 44"/>
                <a:gd name="T6" fmla="*/ 1 w 57"/>
                <a:gd name="T7" fmla="*/ 1 h 44"/>
                <a:gd name="T8" fmla="*/ 1 w 57"/>
                <a:gd name="T9" fmla="*/ 1 h 44"/>
                <a:gd name="T10" fmla="*/ 1 w 57"/>
                <a:gd name="T11" fmla="*/ 1 h 44"/>
                <a:gd name="T12" fmla="*/ 1 w 57"/>
                <a:gd name="T13" fmla="*/ 1 h 44"/>
                <a:gd name="T14" fmla="*/ 1 w 57"/>
                <a:gd name="T15" fmla="*/ 1 h 44"/>
                <a:gd name="T16" fmla="*/ 0 w 57"/>
                <a:gd name="T17" fmla="*/ 1 h 44"/>
                <a:gd name="T18" fmla="*/ 1 w 57"/>
                <a:gd name="T19" fmla="*/ 1 h 44"/>
                <a:gd name="T20" fmla="*/ 1 w 57"/>
                <a:gd name="T21" fmla="*/ 1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7"/>
                <a:gd name="T34" fmla="*/ 0 h 44"/>
                <a:gd name="T35" fmla="*/ 57 w 57"/>
                <a:gd name="T36" fmla="*/ 44 h 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7" h="44">
                  <a:moveTo>
                    <a:pt x="15" y="12"/>
                  </a:moveTo>
                  <a:lnTo>
                    <a:pt x="30" y="5"/>
                  </a:lnTo>
                  <a:lnTo>
                    <a:pt x="48" y="0"/>
                  </a:lnTo>
                  <a:lnTo>
                    <a:pt x="55" y="10"/>
                  </a:lnTo>
                  <a:lnTo>
                    <a:pt x="57" y="27"/>
                  </a:lnTo>
                  <a:lnTo>
                    <a:pt x="40" y="42"/>
                  </a:lnTo>
                  <a:lnTo>
                    <a:pt x="36" y="44"/>
                  </a:lnTo>
                  <a:lnTo>
                    <a:pt x="12" y="42"/>
                  </a:lnTo>
                  <a:lnTo>
                    <a:pt x="0" y="32"/>
                  </a:lnTo>
                  <a:lnTo>
                    <a:pt x="9" y="18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7" name="Freeform 39"/>
            <p:cNvSpPr>
              <a:spLocks/>
            </p:cNvSpPr>
            <p:nvPr/>
          </p:nvSpPr>
          <p:spPr bwMode="auto">
            <a:xfrm>
              <a:off x="3845" y="1498"/>
              <a:ext cx="34" cy="30"/>
            </a:xfrm>
            <a:custGeom>
              <a:avLst/>
              <a:gdLst>
                <a:gd name="T0" fmla="*/ 1 w 68"/>
                <a:gd name="T1" fmla="*/ 0 h 60"/>
                <a:gd name="T2" fmla="*/ 1 w 68"/>
                <a:gd name="T3" fmla="*/ 0 h 60"/>
                <a:gd name="T4" fmla="*/ 1 w 68"/>
                <a:gd name="T5" fmla="*/ 1 h 60"/>
                <a:gd name="T6" fmla="*/ 2 w 68"/>
                <a:gd name="T7" fmla="*/ 1 h 60"/>
                <a:gd name="T8" fmla="*/ 1 w 68"/>
                <a:gd name="T9" fmla="*/ 1 h 60"/>
                <a:gd name="T10" fmla="*/ 1 w 68"/>
                <a:gd name="T11" fmla="*/ 1 h 60"/>
                <a:gd name="T12" fmla="*/ 1 w 68"/>
                <a:gd name="T13" fmla="*/ 1 h 60"/>
                <a:gd name="T14" fmla="*/ 1 w 68"/>
                <a:gd name="T15" fmla="*/ 1 h 60"/>
                <a:gd name="T16" fmla="*/ 0 w 68"/>
                <a:gd name="T17" fmla="*/ 1 h 60"/>
                <a:gd name="T18" fmla="*/ 1 w 68"/>
                <a:gd name="T19" fmla="*/ 1 h 60"/>
                <a:gd name="T20" fmla="*/ 1 w 68"/>
                <a:gd name="T21" fmla="*/ 0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8"/>
                <a:gd name="T34" fmla="*/ 0 h 60"/>
                <a:gd name="T35" fmla="*/ 68 w 68"/>
                <a:gd name="T36" fmla="*/ 60 h 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8" h="60">
                  <a:moveTo>
                    <a:pt x="22" y="0"/>
                  </a:moveTo>
                  <a:lnTo>
                    <a:pt x="48" y="0"/>
                  </a:lnTo>
                  <a:lnTo>
                    <a:pt x="64" y="14"/>
                  </a:lnTo>
                  <a:lnTo>
                    <a:pt x="68" y="37"/>
                  </a:lnTo>
                  <a:lnTo>
                    <a:pt x="54" y="56"/>
                  </a:lnTo>
                  <a:lnTo>
                    <a:pt x="27" y="58"/>
                  </a:lnTo>
                  <a:lnTo>
                    <a:pt x="23" y="60"/>
                  </a:lnTo>
                  <a:lnTo>
                    <a:pt x="4" y="45"/>
                  </a:lnTo>
                  <a:lnTo>
                    <a:pt x="0" y="20"/>
                  </a:lnTo>
                  <a:lnTo>
                    <a:pt x="10" y="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8" name="Freeform 40"/>
            <p:cNvSpPr>
              <a:spLocks/>
            </p:cNvSpPr>
            <p:nvPr/>
          </p:nvSpPr>
          <p:spPr bwMode="auto">
            <a:xfrm>
              <a:off x="3814" y="1493"/>
              <a:ext cx="30" cy="23"/>
            </a:xfrm>
            <a:custGeom>
              <a:avLst/>
              <a:gdLst>
                <a:gd name="T0" fmla="*/ 1 w 59"/>
                <a:gd name="T1" fmla="*/ 0 h 45"/>
                <a:gd name="T2" fmla="*/ 1 w 59"/>
                <a:gd name="T3" fmla="*/ 1 h 45"/>
                <a:gd name="T4" fmla="*/ 1 w 59"/>
                <a:gd name="T5" fmla="*/ 1 h 45"/>
                <a:gd name="T6" fmla="*/ 1 w 59"/>
                <a:gd name="T7" fmla="*/ 1 h 45"/>
                <a:gd name="T8" fmla="*/ 1 w 59"/>
                <a:gd name="T9" fmla="*/ 1 h 45"/>
                <a:gd name="T10" fmla="*/ 1 w 59"/>
                <a:gd name="T11" fmla="*/ 1 h 45"/>
                <a:gd name="T12" fmla="*/ 1 w 59"/>
                <a:gd name="T13" fmla="*/ 1 h 45"/>
                <a:gd name="T14" fmla="*/ 1 w 59"/>
                <a:gd name="T15" fmla="*/ 1 h 45"/>
                <a:gd name="T16" fmla="*/ 0 w 59"/>
                <a:gd name="T17" fmla="*/ 1 h 45"/>
                <a:gd name="T18" fmla="*/ 1 w 59"/>
                <a:gd name="T19" fmla="*/ 1 h 45"/>
                <a:gd name="T20" fmla="*/ 1 w 59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45"/>
                <a:gd name="T35" fmla="*/ 59 w 59"/>
                <a:gd name="T36" fmla="*/ 45 h 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45">
                  <a:moveTo>
                    <a:pt x="28" y="0"/>
                  </a:moveTo>
                  <a:lnTo>
                    <a:pt x="53" y="2"/>
                  </a:lnTo>
                  <a:lnTo>
                    <a:pt x="59" y="16"/>
                  </a:lnTo>
                  <a:lnTo>
                    <a:pt x="53" y="33"/>
                  </a:lnTo>
                  <a:lnTo>
                    <a:pt x="30" y="43"/>
                  </a:lnTo>
                  <a:lnTo>
                    <a:pt x="26" y="45"/>
                  </a:lnTo>
                  <a:lnTo>
                    <a:pt x="7" y="41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13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69" name="Freeform 41"/>
            <p:cNvSpPr>
              <a:spLocks/>
            </p:cNvSpPr>
            <p:nvPr/>
          </p:nvSpPr>
          <p:spPr bwMode="auto">
            <a:xfrm>
              <a:off x="3815" y="1518"/>
              <a:ext cx="34" cy="36"/>
            </a:xfrm>
            <a:custGeom>
              <a:avLst/>
              <a:gdLst>
                <a:gd name="T0" fmla="*/ 1 w 66"/>
                <a:gd name="T1" fmla="*/ 1 h 72"/>
                <a:gd name="T2" fmla="*/ 1 w 66"/>
                <a:gd name="T3" fmla="*/ 0 h 72"/>
                <a:gd name="T4" fmla="*/ 1 w 66"/>
                <a:gd name="T5" fmla="*/ 1 h 72"/>
                <a:gd name="T6" fmla="*/ 2 w 66"/>
                <a:gd name="T7" fmla="*/ 1 h 72"/>
                <a:gd name="T8" fmla="*/ 1 w 66"/>
                <a:gd name="T9" fmla="*/ 1 h 72"/>
                <a:gd name="T10" fmla="*/ 1 w 66"/>
                <a:gd name="T11" fmla="*/ 1 h 72"/>
                <a:gd name="T12" fmla="*/ 1 w 66"/>
                <a:gd name="T13" fmla="*/ 2 h 72"/>
                <a:gd name="T14" fmla="*/ 1 w 66"/>
                <a:gd name="T15" fmla="*/ 2 h 72"/>
                <a:gd name="T16" fmla="*/ 1 w 66"/>
                <a:gd name="T17" fmla="*/ 2 h 72"/>
                <a:gd name="T18" fmla="*/ 1 w 66"/>
                <a:gd name="T19" fmla="*/ 1 h 72"/>
                <a:gd name="T20" fmla="*/ 0 w 66"/>
                <a:gd name="T21" fmla="*/ 1 h 72"/>
                <a:gd name="T22" fmla="*/ 1 w 66"/>
                <a:gd name="T23" fmla="*/ 1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72"/>
                <a:gd name="T38" fmla="*/ 66 w 66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72">
                  <a:moveTo>
                    <a:pt x="16" y="9"/>
                  </a:moveTo>
                  <a:lnTo>
                    <a:pt x="42" y="0"/>
                  </a:lnTo>
                  <a:lnTo>
                    <a:pt x="59" y="14"/>
                  </a:lnTo>
                  <a:lnTo>
                    <a:pt x="66" y="37"/>
                  </a:lnTo>
                  <a:lnTo>
                    <a:pt x="59" y="60"/>
                  </a:lnTo>
                  <a:lnTo>
                    <a:pt x="56" y="63"/>
                  </a:lnTo>
                  <a:lnTo>
                    <a:pt x="42" y="69"/>
                  </a:lnTo>
                  <a:lnTo>
                    <a:pt x="39" y="72"/>
                  </a:lnTo>
                  <a:lnTo>
                    <a:pt x="16" y="65"/>
                  </a:lnTo>
                  <a:lnTo>
                    <a:pt x="4" y="50"/>
                  </a:lnTo>
                  <a:lnTo>
                    <a:pt x="0" y="27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0" name="Freeform 42"/>
            <p:cNvSpPr>
              <a:spLocks/>
            </p:cNvSpPr>
            <p:nvPr/>
          </p:nvSpPr>
          <p:spPr bwMode="auto">
            <a:xfrm>
              <a:off x="3841" y="1533"/>
              <a:ext cx="36" cy="39"/>
            </a:xfrm>
            <a:custGeom>
              <a:avLst/>
              <a:gdLst>
                <a:gd name="T0" fmla="*/ 1 w 72"/>
                <a:gd name="T1" fmla="*/ 1 h 78"/>
                <a:gd name="T2" fmla="*/ 1 w 72"/>
                <a:gd name="T3" fmla="*/ 0 h 78"/>
                <a:gd name="T4" fmla="*/ 2 w 72"/>
                <a:gd name="T5" fmla="*/ 1 h 78"/>
                <a:gd name="T6" fmla="*/ 2 w 72"/>
                <a:gd name="T7" fmla="*/ 1 h 78"/>
                <a:gd name="T8" fmla="*/ 1 w 72"/>
                <a:gd name="T9" fmla="*/ 1 h 78"/>
                <a:gd name="T10" fmla="*/ 1 w 72"/>
                <a:gd name="T11" fmla="*/ 1 h 78"/>
                <a:gd name="T12" fmla="*/ 1 w 72"/>
                <a:gd name="T13" fmla="*/ 2 h 78"/>
                <a:gd name="T14" fmla="*/ 1 w 72"/>
                <a:gd name="T15" fmla="*/ 2 h 78"/>
                <a:gd name="T16" fmla="*/ 1 w 72"/>
                <a:gd name="T17" fmla="*/ 1 h 78"/>
                <a:gd name="T18" fmla="*/ 0 w 72"/>
                <a:gd name="T19" fmla="*/ 1 h 78"/>
                <a:gd name="T20" fmla="*/ 1 w 72"/>
                <a:gd name="T21" fmla="*/ 1 h 78"/>
                <a:gd name="T22" fmla="*/ 1 w 72"/>
                <a:gd name="T23" fmla="*/ 1 h 78"/>
                <a:gd name="T24" fmla="*/ 1 w 72"/>
                <a:gd name="T25" fmla="*/ 1 h 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78"/>
                <a:gd name="T41" fmla="*/ 72 w 72"/>
                <a:gd name="T42" fmla="*/ 78 h 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78">
                  <a:moveTo>
                    <a:pt x="32" y="1"/>
                  </a:moveTo>
                  <a:lnTo>
                    <a:pt x="52" y="0"/>
                  </a:lnTo>
                  <a:lnTo>
                    <a:pt x="68" y="8"/>
                  </a:lnTo>
                  <a:lnTo>
                    <a:pt x="72" y="23"/>
                  </a:lnTo>
                  <a:lnTo>
                    <a:pt x="55" y="40"/>
                  </a:lnTo>
                  <a:lnTo>
                    <a:pt x="47" y="60"/>
                  </a:lnTo>
                  <a:lnTo>
                    <a:pt x="48" y="78"/>
                  </a:lnTo>
                  <a:lnTo>
                    <a:pt x="30" y="75"/>
                  </a:lnTo>
                  <a:lnTo>
                    <a:pt x="10" y="62"/>
                  </a:lnTo>
                  <a:lnTo>
                    <a:pt x="0" y="49"/>
                  </a:lnTo>
                  <a:lnTo>
                    <a:pt x="16" y="39"/>
                  </a:lnTo>
                  <a:lnTo>
                    <a:pt x="27" y="16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1" name="Freeform 43"/>
            <p:cNvSpPr>
              <a:spLocks/>
            </p:cNvSpPr>
            <p:nvPr/>
          </p:nvSpPr>
          <p:spPr bwMode="auto">
            <a:xfrm>
              <a:off x="3878" y="1502"/>
              <a:ext cx="33" cy="34"/>
            </a:xfrm>
            <a:custGeom>
              <a:avLst/>
              <a:gdLst>
                <a:gd name="T0" fmla="*/ 1 w 66"/>
                <a:gd name="T1" fmla="*/ 0 h 69"/>
                <a:gd name="T2" fmla="*/ 1 w 66"/>
                <a:gd name="T3" fmla="*/ 0 h 69"/>
                <a:gd name="T4" fmla="*/ 1 w 66"/>
                <a:gd name="T5" fmla="*/ 0 h 69"/>
                <a:gd name="T6" fmla="*/ 1 w 66"/>
                <a:gd name="T7" fmla="*/ 0 h 69"/>
                <a:gd name="T8" fmla="*/ 0 w 66"/>
                <a:gd name="T9" fmla="*/ 0 h 69"/>
                <a:gd name="T10" fmla="*/ 1 w 66"/>
                <a:gd name="T11" fmla="*/ 1 h 69"/>
                <a:gd name="T12" fmla="*/ 1 w 66"/>
                <a:gd name="T13" fmla="*/ 0 h 69"/>
                <a:gd name="T14" fmla="*/ 1 w 66"/>
                <a:gd name="T15" fmla="*/ 0 h 69"/>
                <a:gd name="T16" fmla="*/ 1 w 66"/>
                <a:gd name="T17" fmla="*/ 0 h 69"/>
                <a:gd name="T18" fmla="*/ 1 w 66"/>
                <a:gd name="T19" fmla="*/ 0 h 69"/>
                <a:gd name="T20" fmla="*/ 1 w 66"/>
                <a:gd name="T21" fmla="*/ 0 h 69"/>
                <a:gd name="T22" fmla="*/ 1 w 66"/>
                <a:gd name="T23" fmla="*/ 0 h 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69"/>
                <a:gd name="T38" fmla="*/ 66 w 66"/>
                <a:gd name="T39" fmla="*/ 69 h 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69">
                  <a:moveTo>
                    <a:pt x="13" y="0"/>
                  </a:moveTo>
                  <a:lnTo>
                    <a:pt x="19" y="22"/>
                  </a:lnTo>
                  <a:lnTo>
                    <a:pt x="13" y="40"/>
                  </a:lnTo>
                  <a:lnTo>
                    <a:pt x="9" y="44"/>
                  </a:lnTo>
                  <a:lnTo>
                    <a:pt x="0" y="52"/>
                  </a:lnTo>
                  <a:lnTo>
                    <a:pt x="13" y="69"/>
                  </a:lnTo>
                  <a:lnTo>
                    <a:pt x="25" y="53"/>
                  </a:lnTo>
                  <a:lnTo>
                    <a:pt x="44" y="47"/>
                  </a:lnTo>
                  <a:lnTo>
                    <a:pt x="66" y="46"/>
                  </a:lnTo>
                  <a:lnTo>
                    <a:pt x="60" y="30"/>
                  </a:lnTo>
                  <a:lnTo>
                    <a:pt x="42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2" name="Freeform 44"/>
            <p:cNvSpPr>
              <a:spLocks/>
            </p:cNvSpPr>
            <p:nvPr/>
          </p:nvSpPr>
          <p:spPr bwMode="auto">
            <a:xfrm>
              <a:off x="3874" y="1471"/>
              <a:ext cx="27" cy="31"/>
            </a:xfrm>
            <a:custGeom>
              <a:avLst/>
              <a:gdLst>
                <a:gd name="T0" fmla="*/ 1 w 53"/>
                <a:gd name="T1" fmla="*/ 1 h 61"/>
                <a:gd name="T2" fmla="*/ 1 w 53"/>
                <a:gd name="T3" fmla="*/ 1 h 61"/>
                <a:gd name="T4" fmla="*/ 1 w 53"/>
                <a:gd name="T5" fmla="*/ 0 h 61"/>
                <a:gd name="T6" fmla="*/ 1 w 53"/>
                <a:gd name="T7" fmla="*/ 1 h 61"/>
                <a:gd name="T8" fmla="*/ 1 w 53"/>
                <a:gd name="T9" fmla="*/ 1 h 61"/>
                <a:gd name="T10" fmla="*/ 1 w 53"/>
                <a:gd name="T11" fmla="*/ 1 h 61"/>
                <a:gd name="T12" fmla="*/ 1 w 53"/>
                <a:gd name="T13" fmla="*/ 1 h 61"/>
                <a:gd name="T14" fmla="*/ 1 w 53"/>
                <a:gd name="T15" fmla="*/ 1 h 61"/>
                <a:gd name="T16" fmla="*/ 1 w 53"/>
                <a:gd name="T17" fmla="*/ 1 h 61"/>
                <a:gd name="T18" fmla="*/ 0 w 53"/>
                <a:gd name="T19" fmla="*/ 1 h 61"/>
                <a:gd name="T20" fmla="*/ 1 w 53"/>
                <a:gd name="T21" fmla="*/ 1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3"/>
                <a:gd name="T34" fmla="*/ 0 h 61"/>
                <a:gd name="T35" fmla="*/ 53 w 53"/>
                <a:gd name="T36" fmla="*/ 61 h 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3" h="61">
                  <a:moveTo>
                    <a:pt x="5" y="37"/>
                  </a:moveTo>
                  <a:lnTo>
                    <a:pt x="17" y="17"/>
                  </a:lnTo>
                  <a:lnTo>
                    <a:pt x="15" y="0"/>
                  </a:lnTo>
                  <a:lnTo>
                    <a:pt x="36" y="5"/>
                  </a:lnTo>
                  <a:lnTo>
                    <a:pt x="51" y="21"/>
                  </a:lnTo>
                  <a:lnTo>
                    <a:pt x="53" y="45"/>
                  </a:lnTo>
                  <a:lnTo>
                    <a:pt x="49" y="61"/>
                  </a:lnTo>
                  <a:lnTo>
                    <a:pt x="17" y="55"/>
                  </a:lnTo>
                  <a:lnTo>
                    <a:pt x="7" y="50"/>
                  </a:lnTo>
                  <a:lnTo>
                    <a:pt x="0" y="40"/>
                  </a:lnTo>
                  <a:lnTo>
                    <a:pt x="5" y="37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3" name="Freeform 45"/>
            <p:cNvSpPr>
              <a:spLocks/>
            </p:cNvSpPr>
            <p:nvPr/>
          </p:nvSpPr>
          <p:spPr bwMode="auto">
            <a:xfrm>
              <a:off x="3902" y="1484"/>
              <a:ext cx="35" cy="33"/>
            </a:xfrm>
            <a:custGeom>
              <a:avLst/>
              <a:gdLst>
                <a:gd name="T0" fmla="*/ 0 w 70"/>
                <a:gd name="T1" fmla="*/ 1 h 65"/>
                <a:gd name="T2" fmla="*/ 1 w 70"/>
                <a:gd name="T3" fmla="*/ 1 h 65"/>
                <a:gd name="T4" fmla="*/ 1 w 70"/>
                <a:gd name="T5" fmla="*/ 1 h 65"/>
                <a:gd name="T6" fmla="*/ 1 w 70"/>
                <a:gd name="T7" fmla="*/ 0 h 65"/>
                <a:gd name="T8" fmla="*/ 1 w 70"/>
                <a:gd name="T9" fmla="*/ 1 h 65"/>
                <a:gd name="T10" fmla="*/ 2 w 70"/>
                <a:gd name="T11" fmla="*/ 1 h 65"/>
                <a:gd name="T12" fmla="*/ 2 w 70"/>
                <a:gd name="T13" fmla="*/ 1 h 65"/>
                <a:gd name="T14" fmla="*/ 1 w 70"/>
                <a:gd name="T15" fmla="*/ 1 h 65"/>
                <a:gd name="T16" fmla="*/ 1 w 70"/>
                <a:gd name="T17" fmla="*/ 2 h 65"/>
                <a:gd name="T18" fmla="*/ 1 w 70"/>
                <a:gd name="T19" fmla="*/ 1 h 65"/>
                <a:gd name="T20" fmla="*/ 1 w 70"/>
                <a:gd name="T21" fmla="*/ 1 h 65"/>
                <a:gd name="T22" fmla="*/ 0 w 70"/>
                <a:gd name="T23" fmla="*/ 1 h 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65"/>
                <a:gd name="T38" fmla="*/ 70 w 70"/>
                <a:gd name="T39" fmla="*/ 65 h 6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65">
                  <a:moveTo>
                    <a:pt x="0" y="36"/>
                  </a:moveTo>
                  <a:lnTo>
                    <a:pt x="5" y="25"/>
                  </a:lnTo>
                  <a:lnTo>
                    <a:pt x="3" y="8"/>
                  </a:lnTo>
                  <a:lnTo>
                    <a:pt x="24" y="0"/>
                  </a:lnTo>
                  <a:lnTo>
                    <a:pt x="49" y="4"/>
                  </a:lnTo>
                  <a:lnTo>
                    <a:pt x="65" y="15"/>
                  </a:lnTo>
                  <a:lnTo>
                    <a:pt x="70" y="36"/>
                  </a:lnTo>
                  <a:lnTo>
                    <a:pt x="63" y="56"/>
                  </a:lnTo>
                  <a:lnTo>
                    <a:pt x="40" y="65"/>
                  </a:lnTo>
                  <a:lnTo>
                    <a:pt x="24" y="63"/>
                  </a:lnTo>
                  <a:lnTo>
                    <a:pt x="16" y="5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4" name="Freeform 46"/>
            <p:cNvSpPr>
              <a:spLocks/>
            </p:cNvSpPr>
            <p:nvPr/>
          </p:nvSpPr>
          <p:spPr bwMode="auto">
            <a:xfrm>
              <a:off x="3927" y="1506"/>
              <a:ext cx="36" cy="26"/>
            </a:xfrm>
            <a:custGeom>
              <a:avLst/>
              <a:gdLst>
                <a:gd name="T0" fmla="*/ 0 w 74"/>
                <a:gd name="T1" fmla="*/ 1 h 52"/>
                <a:gd name="T2" fmla="*/ 0 w 74"/>
                <a:gd name="T3" fmla="*/ 1 h 52"/>
                <a:gd name="T4" fmla="*/ 0 w 74"/>
                <a:gd name="T5" fmla="*/ 0 h 52"/>
                <a:gd name="T6" fmla="*/ 0 w 74"/>
                <a:gd name="T7" fmla="*/ 1 h 52"/>
                <a:gd name="T8" fmla="*/ 1 w 74"/>
                <a:gd name="T9" fmla="*/ 1 h 52"/>
                <a:gd name="T10" fmla="*/ 1 w 74"/>
                <a:gd name="T11" fmla="*/ 1 h 52"/>
                <a:gd name="T12" fmla="*/ 1 w 74"/>
                <a:gd name="T13" fmla="*/ 1 h 52"/>
                <a:gd name="T14" fmla="*/ 0 w 74"/>
                <a:gd name="T15" fmla="*/ 1 h 52"/>
                <a:gd name="T16" fmla="*/ 0 w 74"/>
                <a:gd name="T17" fmla="*/ 1 h 52"/>
                <a:gd name="T18" fmla="*/ 0 w 74"/>
                <a:gd name="T19" fmla="*/ 1 h 52"/>
                <a:gd name="T20" fmla="*/ 0 w 74"/>
                <a:gd name="T21" fmla="*/ 1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4"/>
                <a:gd name="T34" fmla="*/ 0 h 52"/>
                <a:gd name="T35" fmla="*/ 74 w 74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4" h="52">
                  <a:moveTo>
                    <a:pt x="2" y="31"/>
                  </a:moveTo>
                  <a:lnTo>
                    <a:pt x="22" y="21"/>
                  </a:lnTo>
                  <a:lnTo>
                    <a:pt x="33" y="0"/>
                  </a:lnTo>
                  <a:lnTo>
                    <a:pt x="53" y="3"/>
                  </a:lnTo>
                  <a:lnTo>
                    <a:pt x="67" y="10"/>
                  </a:lnTo>
                  <a:lnTo>
                    <a:pt x="74" y="32"/>
                  </a:lnTo>
                  <a:lnTo>
                    <a:pt x="65" y="49"/>
                  </a:lnTo>
                  <a:lnTo>
                    <a:pt x="45" y="52"/>
                  </a:lnTo>
                  <a:lnTo>
                    <a:pt x="17" y="44"/>
                  </a:lnTo>
                  <a:lnTo>
                    <a:pt x="0" y="38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99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5" name="Freeform 47"/>
            <p:cNvSpPr>
              <a:spLocks/>
            </p:cNvSpPr>
            <p:nvPr/>
          </p:nvSpPr>
          <p:spPr bwMode="auto">
            <a:xfrm>
              <a:off x="3966" y="1494"/>
              <a:ext cx="189" cy="169"/>
            </a:xfrm>
            <a:custGeom>
              <a:avLst/>
              <a:gdLst>
                <a:gd name="T0" fmla="*/ 1 w 379"/>
                <a:gd name="T1" fmla="*/ 1 h 338"/>
                <a:gd name="T2" fmla="*/ 1 w 379"/>
                <a:gd name="T3" fmla="*/ 1 h 338"/>
                <a:gd name="T4" fmla="*/ 2 w 379"/>
                <a:gd name="T5" fmla="*/ 1 h 338"/>
                <a:gd name="T6" fmla="*/ 2 w 379"/>
                <a:gd name="T7" fmla="*/ 1 h 338"/>
                <a:gd name="T8" fmla="*/ 2 w 379"/>
                <a:gd name="T9" fmla="*/ 0 h 338"/>
                <a:gd name="T10" fmla="*/ 2 w 379"/>
                <a:gd name="T11" fmla="*/ 1 h 338"/>
                <a:gd name="T12" fmla="*/ 2 w 379"/>
                <a:gd name="T13" fmla="*/ 1 h 338"/>
                <a:gd name="T14" fmla="*/ 2 w 379"/>
                <a:gd name="T15" fmla="*/ 2 h 338"/>
                <a:gd name="T16" fmla="*/ 3 w 379"/>
                <a:gd name="T17" fmla="*/ 2 h 338"/>
                <a:gd name="T18" fmla="*/ 3 w 379"/>
                <a:gd name="T19" fmla="*/ 2 h 338"/>
                <a:gd name="T20" fmla="*/ 4 w 379"/>
                <a:gd name="T21" fmla="*/ 1 h 338"/>
                <a:gd name="T22" fmla="*/ 4 w 379"/>
                <a:gd name="T23" fmla="*/ 1 h 338"/>
                <a:gd name="T24" fmla="*/ 4 w 379"/>
                <a:gd name="T25" fmla="*/ 2 h 338"/>
                <a:gd name="T26" fmla="*/ 4 w 379"/>
                <a:gd name="T27" fmla="*/ 2 h 338"/>
                <a:gd name="T28" fmla="*/ 4 w 379"/>
                <a:gd name="T29" fmla="*/ 2 h 338"/>
                <a:gd name="T30" fmla="*/ 4 w 379"/>
                <a:gd name="T31" fmla="*/ 2 h 338"/>
                <a:gd name="T32" fmla="*/ 3 w 379"/>
                <a:gd name="T33" fmla="*/ 3 h 338"/>
                <a:gd name="T34" fmla="*/ 3 w 379"/>
                <a:gd name="T35" fmla="*/ 3 h 338"/>
                <a:gd name="T36" fmla="*/ 4 w 379"/>
                <a:gd name="T37" fmla="*/ 3 h 338"/>
                <a:gd name="T38" fmla="*/ 5 w 379"/>
                <a:gd name="T39" fmla="*/ 3 h 338"/>
                <a:gd name="T40" fmla="*/ 5 w 379"/>
                <a:gd name="T41" fmla="*/ 3 h 338"/>
                <a:gd name="T42" fmla="*/ 5 w 379"/>
                <a:gd name="T43" fmla="*/ 3 h 338"/>
                <a:gd name="T44" fmla="*/ 5 w 379"/>
                <a:gd name="T45" fmla="*/ 3 h 338"/>
                <a:gd name="T46" fmla="*/ 5 w 379"/>
                <a:gd name="T47" fmla="*/ 4 h 338"/>
                <a:gd name="T48" fmla="*/ 4 w 379"/>
                <a:gd name="T49" fmla="*/ 4 h 338"/>
                <a:gd name="T50" fmla="*/ 4 w 379"/>
                <a:gd name="T51" fmla="*/ 4 h 338"/>
                <a:gd name="T52" fmla="*/ 5 w 379"/>
                <a:gd name="T53" fmla="*/ 4 h 338"/>
                <a:gd name="T54" fmla="*/ 5 w 379"/>
                <a:gd name="T55" fmla="*/ 5 h 338"/>
                <a:gd name="T56" fmla="*/ 5 w 379"/>
                <a:gd name="T57" fmla="*/ 5 h 338"/>
                <a:gd name="T58" fmla="*/ 5 w 379"/>
                <a:gd name="T59" fmla="*/ 5 h 338"/>
                <a:gd name="T60" fmla="*/ 5 w 379"/>
                <a:gd name="T61" fmla="*/ 5 h 338"/>
                <a:gd name="T62" fmla="*/ 4 w 379"/>
                <a:gd name="T63" fmla="*/ 5 h 338"/>
                <a:gd name="T64" fmla="*/ 4 w 379"/>
                <a:gd name="T65" fmla="*/ 5 h 338"/>
                <a:gd name="T66" fmla="*/ 4 w 379"/>
                <a:gd name="T67" fmla="*/ 5 h 338"/>
                <a:gd name="T68" fmla="*/ 4 w 379"/>
                <a:gd name="T69" fmla="*/ 6 h 338"/>
                <a:gd name="T70" fmla="*/ 4 w 379"/>
                <a:gd name="T71" fmla="*/ 6 h 338"/>
                <a:gd name="T72" fmla="*/ 4 w 379"/>
                <a:gd name="T73" fmla="*/ 6 h 338"/>
                <a:gd name="T74" fmla="*/ 4 w 379"/>
                <a:gd name="T75" fmla="*/ 6 h 338"/>
                <a:gd name="T76" fmla="*/ 3 w 379"/>
                <a:gd name="T77" fmla="*/ 5 h 338"/>
                <a:gd name="T78" fmla="*/ 3 w 379"/>
                <a:gd name="T79" fmla="*/ 5 h 338"/>
                <a:gd name="T80" fmla="*/ 2 w 379"/>
                <a:gd name="T81" fmla="*/ 5 h 338"/>
                <a:gd name="T82" fmla="*/ 2 w 379"/>
                <a:gd name="T83" fmla="*/ 5 h 338"/>
                <a:gd name="T84" fmla="*/ 2 w 379"/>
                <a:gd name="T85" fmla="*/ 5 h 338"/>
                <a:gd name="T86" fmla="*/ 1 w 379"/>
                <a:gd name="T87" fmla="*/ 5 h 338"/>
                <a:gd name="T88" fmla="*/ 1 w 379"/>
                <a:gd name="T89" fmla="*/ 5 h 338"/>
                <a:gd name="T90" fmla="*/ 1 w 379"/>
                <a:gd name="T91" fmla="*/ 5 h 338"/>
                <a:gd name="T92" fmla="*/ 1 w 379"/>
                <a:gd name="T93" fmla="*/ 5 h 338"/>
                <a:gd name="T94" fmla="*/ 1 w 379"/>
                <a:gd name="T95" fmla="*/ 5 h 338"/>
                <a:gd name="T96" fmla="*/ 0 w 379"/>
                <a:gd name="T97" fmla="*/ 5 h 338"/>
                <a:gd name="T98" fmla="*/ 0 w 379"/>
                <a:gd name="T99" fmla="*/ 4 h 338"/>
                <a:gd name="T100" fmla="*/ 0 w 379"/>
                <a:gd name="T101" fmla="*/ 4 h 338"/>
                <a:gd name="T102" fmla="*/ 0 w 379"/>
                <a:gd name="T103" fmla="*/ 4 h 338"/>
                <a:gd name="T104" fmla="*/ 0 w 379"/>
                <a:gd name="T105" fmla="*/ 3 h 338"/>
                <a:gd name="T106" fmla="*/ 0 w 379"/>
                <a:gd name="T107" fmla="*/ 3 h 338"/>
                <a:gd name="T108" fmla="*/ 0 w 379"/>
                <a:gd name="T109" fmla="*/ 2 h 338"/>
                <a:gd name="T110" fmla="*/ 0 w 379"/>
                <a:gd name="T111" fmla="*/ 2 h 338"/>
                <a:gd name="T112" fmla="*/ 0 w 379"/>
                <a:gd name="T113" fmla="*/ 2 h 338"/>
                <a:gd name="T114" fmla="*/ 1 w 379"/>
                <a:gd name="T115" fmla="*/ 2 h 338"/>
                <a:gd name="T116" fmla="*/ 1 w 379"/>
                <a:gd name="T117" fmla="*/ 2 h 338"/>
                <a:gd name="T118" fmla="*/ 1 w 379"/>
                <a:gd name="T119" fmla="*/ 1 h 3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79"/>
                <a:gd name="T181" fmla="*/ 0 h 338"/>
                <a:gd name="T182" fmla="*/ 379 w 379"/>
                <a:gd name="T183" fmla="*/ 338 h 33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79" h="338">
                  <a:moveTo>
                    <a:pt x="109" y="61"/>
                  </a:moveTo>
                  <a:lnTo>
                    <a:pt x="125" y="43"/>
                  </a:lnTo>
                  <a:lnTo>
                    <a:pt x="141" y="13"/>
                  </a:lnTo>
                  <a:lnTo>
                    <a:pt x="147" y="2"/>
                  </a:lnTo>
                  <a:lnTo>
                    <a:pt x="161" y="0"/>
                  </a:lnTo>
                  <a:lnTo>
                    <a:pt x="171" y="23"/>
                  </a:lnTo>
                  <a:lnTo>
                    <a:pt x="176" y="51"/>
                  </a:lnTo>
                  <a:lnTo>
                    <a:pt x="189" y="68"/>
                  </a:lnTo>
                  <a:lnTo>
                    <a:pt x="209" y="72"/>
                  </a:lnTo>
                  <a:lnTo>
                    <a:pt x="242" y="68"/>
                  </a:lnTo>
                  <a:lnTo>
                    <a:pt x="281" y="61"/>
                  </a:lnTo>
                  <a:lnTo>
                    <a:pt x="305" y="56"/>
                  </a:lnTo>
                  <a:lnTo>
                    <a:pt x="309" y="68"/>
                  </a:lnTo>
                  <a:lnTo>
                    <a:pt x="301" y="87"/>
                  </a:lnTo>
                  <a:lnTo>
                    <a:pt x="278" y="99"/>
                  </a:lnTo>
                  <a:lnTo>
                    <a:pt x="260" y="119"/>
                  </a:lnTo>
                  <a:lnTo>
                    <a:pt x="248" y="136"/>
                  </a:lnTo>
                  <a:lnTo>
                    <a:pt x="245" y="149"/>
                  </a:lnTo>
                  <a:lnTo>
                    <a:pt x="261" y="155"/>
                  </a:lnTo>
                  <a:lnTo>
                    <a:pt x="320" y="160"/>
                  </a:lnTo>
                  <a:lnTo>
                    <a:pt x="360" y="168"/>
                  </a:lnTo>
                  <a:lnTo>
                    <a:pt x="367" y="180"/>
                  </a:lnTo>
                  <a:lnTo>
                    <a:pt x="358" y="188"/>
                  </a:lnTo>
                  <a:lnTo>
                    <a:pt x="328" y="200"/>
                  </a:lnTo>
                  <a:lnTo>
                    <a:pt x="314" y="210"/>
                  </a:lnTo>
                  <a:lnTo>
                    <a:pt x="311" y="220"/>
                  </a:lnTo>
                  <a:lnTo>
                    <a:pt x="324" y="238"/>
                  </a:lnTo>
                  <a:lnTo>
                    <a:pt x="352" y="266"/>
                  </a:lnTo>
                  <a:lnTo>
                    <a:pt x="379" y="281"/>
                  </a:lnTo>
                  <a:lnTo>
                    <a:pt x="373" y="286"/>
                  </a:lnTo>
                  <a:lnTo>
                    <a:pt x="349" y="288"/>
                  </a:lnTo>
                  <a:lnTo>
                    <a:pt x="314" y="274"/>
                  </a:lnTo>
                  <a:lnTo>
                    <a:pt x="278" y="277"/>
                  </a:lnTo>
                  <a:lnTo>
                    <a:pt x="278" y="292"/>
                  </a:lnTo>
                  <a:lnTo>
                    <a:pt x="298" y="330"/>
                  </a:lnTo>
                  <a:lnTo>
                    <a:pt x="284" y="336"/>
                  </a:lnTo>
                  <a:lnTo>
                    <a:pt x="280" y="338"/>
                  </a:lnTo>
                  <a:lnTo>
                    <a:pt x="263" y="325"/>
                  </a:lnTo>
                  <a:lnTo>
                    <a:pt x="235" y="296"/>
                  </a:lnTo>
                  <a:lnTo>
                    <a:pt x="206" y="282"/>
                  </a:lnTo>
                  <a:lnTo>
                    <a:pt x="171" y="272"/>
                  </a:lnTo>
                  <a:lnTo>
                    <a:pt x="145" y="269"/>
                  </a:lnTo>
                  <a:lnTo>
                    <a:pt x="130" y="277"/>
                  </a:lnTo>
                  <a:lnTo>
                    <a:pt x="125" y="296"/>
                  </a:lnTo>
                  <a:lnTo>
                    <a:pt x="108" y="297"/>
                  </a:lnTo>
                  <a:lnTo>
                    <a:pt x="99" y="284"/>
                  </a:lnTo>
                  <a:lnTo>
                    <a:pt x="84" y="269"/>
                  </a:lnTo>
                  <a:lnTo>
                    <a:pt x="64" y="267"/>
                  </a:lnTo>
                  <a:lnTo>
                    <a:pt x="49" y="269"/>
                  </a:lnTo>
                  <a:lnTo>
                    <a:pt x="29" y="256"/>
                  </a:lnTo>
                  <a:lnTo>
                    <a:pt x="12" y="236"/>
                  </a:lnTo>
                  <a:lnTo>
                    <a:pt x="0" y="217"/>
                  </a:lnTo>
                  <a:lnTo>
                    <a:pt x="2" y="186"/>
                  </a:lnTo>
                  <a:lnTo>
                    <a:pt x="7" y="148"/>
                  </a:lnTo>
                  <a:lnTo>
                    <a:pt x="11" y="120"/>
                  </a:lnTo>
                  <a:lnTo>
                    <a:pt x="32" y="109"/>
                  </a:lnTo>
                  <a:lnTo>
                    <a:pt x="47" y="96"/>
                  </a:lnTo>
                  <a:lnTo>
                    <a:pt x="86" y="86"/>
                  </a:lnTo>
                  <a:lnTo>
                    <a:pt x="103" y="73"/>
                  </a:lnTo>
                  <a:lnTo>
                    <a:pt x="109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76" name="Freeform 48"/>
            <p:cNvSpPr>
              <a:spLocks/>
            </p:cNvSpPr>
            <p:nvPr/>
          </p:nvSpPr>
          <p:spPr bwMode="auto">
            <a:xfrm>
              <a:off x="3972" y="1506"/>
              <a:ext cx="162" cy="133"/>
            </a:xfrm>
            <a:custGeom>
              <a:avLst/>
              <a:gdLst>
                <a:gd name="T0" fmla="*/ 2 w 324"/>
                <a:gd name="T1" fmla="*/ 1 h 267"/>
                <a:gd name="T2" fmla="*/ 2 w 324"/>
                <a:gd name="T3" fmla="*/ 0 h 267"/>
                <a:gd name="T4" fmla="*/ 2 w 324"/>
                <a:gd name="T5" fmla="*/ 0 h 267"/>
                <a:gd name="T6" fmla="*/ 3 w 324"/>
                <a:gd name="T7" fmla="*/ 0 h 267"/>
                <a:gd name="T8" fmla="*/ 3 w 324"/>
                <a:gd name="T9" fmla="*/ 0 h 267"/>
                <a:gd name="T10" fmla="*/ 3 w 324"/>
                <a:gd name="T11" fmla="*/ 0 h 267"/>
                <a:gd name="T12" fmla="*/ 3 w 324"/>
                <a:gd name="T13" fmla="*/ 0 h 267"/>
                <a:gd name="T14" fmla="*/ 3 w 324"/>
                <a:gd name="T15" fmla="*/ 0 h 267"/>
                <a:gd name="T16" fmla="*/ 4 w 324"/>
                <a:gd name="T17" fmla="*/ 0 h 267"/>
                <a:gd name="T18" fmla="*/ 5 w 324"/>
                <a:gd name="T19" fmla="*/ 0 h 267"/>
                <a:gd name="T20" fmla="*/ 4 w 324"/>
                <a:gd name="T21" fmla="*/ 1 h 267"/>
                <a:gd name="T22" fmla="*/ 4 w 324"/>
                <a:gd name="T23" fmla="*/ 1 h 267"/>
                <a:gd name="T24" fmla="*/ 4 w 324"/>
                <a:gd name="T25" fmla="*/ 1 h 267"/>
                <a:gd name="T26" fmla="*/ 4 w 324"/>
                <a:gd name="T27" fmla="*/ 2 h 267"/>
                <a:gd name="T28" fmla="*/ 4 w 324"/>
                <a:gd name="T29" fmla="*/ 2 h 267"/>
                <a:gd name="T30" fmla="*/ 4 w 324"/>
                <a:gd name="T31" fmla="*/ 2 h 267"/>
                <a:gd name="T32" fmla="*/ 6 w 324"/>
                <a:gd name="T33" fmla="*/ 2 h 267"/>
                <a:gd name="T34" fmla="*/ 5 w 324"/>
                <a:gd name="T35" fmla="*/ 2 h 267"/>
                <a:gd name="T36" fmla="*/ 5 w 324"/>
                <a:gd name="T37" fmla="*/ 2 h 267"/>
                <a:gd name="T38" fmla="*/ 5 w 324"/>
                <a:gd name="T39" fmla="*/ 3 h 267"/>
                <a:gd name="T40" fmla="*/ 5 w 324"/>
                <a:gd name="T41" fmla="*/ 3 h 267"/>
                <a:gd name="T42" fmla="*/ 5 w 324"/>
                <a:gd name="T43" fmla="*/ 3 h 267"/>
                <a:gd name="T44" fmla="*/ 4 w 324"/>
                <a:gd name="T45" fmla="*/ 3 h 267"/>
                <a:gd name="T46" fmla="*/ 4 w 324"/>
                <a:gd name="T47" fmla="*/ 4 h 267"/>
                <a:gd name="T48" fmla="*/ 4 w 324"/>
                <a:gd name="T49" fmla="*/ 3 h 267"/>
                <a:gd name="T50" fmla="*/ 3 w 324"/>
                <a:gd name="T51" fmla="*/ 3 h 267"/>
                <a:gd name="T52" fmla="*/ 2 w 324"/>
                <a:gd name="T53" fmla="*/ 3 h 267"/>
                <a:gd name="T54" fmla="*/ 2 w 324"/>
                <a:gd name="T55" fmla="*/ 3 h 267"/>
                <a:gd name="T56" fmla="*/ 2 w 324"/>
                <a:gd name="T57" fmla="*/ 3 h 267"/>
                <a:gd name="T58" fmla="*/ 1 w 324"/>
                <a:gd name="T59" fmla="*/ 3 h 267"/>
                <a:gd name="T60" fmla="*/ 1 w 324"/>
                <a:gd name="T61" fmla="*/ 2 h 267"/>
                <a:gd name="T62" fmla="*/ 2 w 324"/>
                <a:gd name="T63" fmla="*/ 2 h 267"/>
                <a:gd name="T64" fmla="*/ 2 w 324"/>
                <a:gd name="T65" fmla="*/ 2 h 267"/>
                <a:gd name="T66" fmla="*/ 1 w 324"/>
                <a:gd name="T67" fmla="*/ 2 h 267"/>
                <a:gd name="T68" fmla="*/ 1 w 324"/>
                <a:gd name="T69" fmla="*/ 2 h 267"/>
                <a:gd name="T70" fmla="*/ 1 w 324"/>
                <a:gd name="T71" fmla="*/ 2 h 267"/>
                <a:gd name="T72" fmla="*/ 1 w 324"/>
                <a:gd name="T73" fmla="*/ 3 h 267"/>
                <a:gd name="T74" fmla="*/ 1 w 324"/>
                <a:gd name="T75" fmla="*/ 3 h 267"/>
                <a:gd name="T76" fmla="*/ 0 w 324"/>
                <a:gd name="T77" fmla="*/ 2 h 267"/>
                <a:gd name="T78" fmla="*/ 1 w 324"/>
                <a:gd name="T79" fmla="*/ 2 h 267"/>
                <a:gd name="T80" fmla="*/ 1 w 324"/>
                <a:gd name="T81" fmla="*/ 1 h 267"/>
                <a:gd name="T82" fmla="*/ 1 w 324"/>
                <a:gd name="T83" fmla="*/ 1 h 267"/>
                <a:gd name="T84" fmla="*/ 1 w 324"/>
                <a:gd name="T85" fmla="*/ 1 h 267"/>
                <a:gd name="T86" fmla="*/ 2 w 324"/>
                <a:gd name="T87" fmla="*/ 1 h 26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267"/>
                <a:gd name="T134" fmla="*/ 324 w 324"/>
                <a:gd name="T135" fmla="*/ 267 h 26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267">
                  <a:moveTo>
                    <a:pt x="82" y="64"/>
                  </a:moveTo>
                  <a:lnTo>
                    <a:pt x="99" y="60"/>
                  </a:lnTo>
                  <a:lnTo>
                    <a:pt x="112" y="45"/>
                  </a:lnTo>
                  <a:lnTo>
                    <a:pt x="137" y="0"/>
                  </a:lnTo>
                  <a:lnTo>
                    <a:pt x="142" y="31"/>
                  </a:lnTo>
                  <a:lnTo>
                    <a:pt x="149" y="49"/>
                  </a:lnTo>
                  <a:lnTo>
                    <a:pt x="167" y="60"/>
                  </a:lnTo>
                  <a:lnTo>
                    <a:pt x="188" y="63"/>
                  </a:lnTo>
                  <a:lnTo>
                    <a:pt x="224" y="63"/>
                  </a:lnTo>
                  <a:lnTo>
                    <a:pt x="265" y="53"/>
                  </a:lnTo>
                  <a:lnTo>
                    <a:pt x="241" y="75"/>
                  </a:lnTo>
                  <a:lnTo>
                    <a:pt x="226" y="98"/>
                  </a:lnTo>
                  <a:lnTo>
                    <a:pt x="218" y="115"/>
                  </a:lnTo>
                  <a:lnTo>
                    <a:pt x="216" y="128"/>
                  </a:lnTo>
                  <a:lnTo>
                    <a:pt x="225" y="140"/>
                  </a:lnTo>
                  <a:lnTo>
                    <a:pt x="228" y="141"/>
                  </a:lnTo>
                  <a:lnTo>
                    <a:pt x="324" y="153"/>
                  </a:lnTo>
                  <a:lnTo>
                    <a:pt x="297" y="166"/>
                  </a:lnTo>
                  <a:lnTo>
                    <a:pt x="281" y="186"/>
                  </a:lnTo>
                  <a:lnTo>
                    <a:pt x="284" y="203"/>
                  </a:lnTo>
                  <a:lnTo>
                    <a:pt x="307" y="236"/>
                  </a:lnTo>
                  <a:lnTo>
                    <a:pt x="264" y="230"/>
                  </a:lnTo>
                  <a:lnTo>
                    <a:pt x="243" y="238"/>
                  </a:lnTo>
                  <a:lnTo>
                    <a:pt x="242" y="267"/>
                  </a:lnTo>
                  <a:lnTo>
                    <a:pt x="207" y="242"/>
                  </a:lnTo>
                  <a:lnTo>
                    <a:pt x="163" y="223"/>
                  </a:lnTo>
                  <a:lnTo>
                    <a:pt x="122" y="221"/>
                  </a:lnTo>
                  <a:lnTo>
                    <a:pt x="99" y="247"/>
                  </a:lnTo>
                  <a:lnTo>
                    <a:pt x="72" y="223"/>
                  </a:lnTo>
                  <a:lnTo>
                    <a:pt x="40" y="226"/>
                  </a:lnTo>
                  <a:lnTo>
                    <a:pt x="46" y="188"/>
                  </a:lnTo>
                  <a:lnTo>
                    <a:pt x="69" y="151"/>
                  </a:lnTo>
                  <a:lnTo>
                    <a:pt x="84" y="130"/>
                  </a:lnTo>
                  <a:lnTo>
                    <a:pt x="61" y="130"/>
                  </a:lnTo>
                  <a:lnTo>
                    <a:pt x="36" y="150"/>
                  </a:lnTo>
                  <a:lnTo>
                    <a:pt x="28" y="188"/>
                  </a:lnTo>
                  <a:lnTo>
                    <a:pt x="27" y="219"/>
                  </a:lnTo>
                  <a:lnTo>
                    <a:pt x="5" y="197"/>
                  </a:lnTo>
                  <a:lnTo>
                    <a:pt x="0" y="164"/>
                  </a:lnTo>
                  <a:lnTo>
                    <a:pt x="5" y="134"/>
                  </a:lnTo>
                  <a:lnTo>
                    <a:pt x="17" y="100"/>
                  </a:lnTo>
                  <a:lnTo>
                    <a:pt x="39" y="90"/>
                  </a:lnTo>
                  <a:lnTo>
                    <a:pt x="56" y="72"/>
                  </a:lnTo>
                  <a:lnTo>
                    <a:pt x="82" y="64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grpSp>
          <p:nvGrpSpPr>
            <p:cNvPr id="13377" name="Group 54"/>
            <p:cNvGrpSpPr>
              <a:grpSpLocks/>
            </p:cNvGrpSpPr>
            <p:nvPr/>
          </p:nvGrpSpPr>
          <p:grpSpPr bwMode="auto">
            <a:xfrm>
              <a:off x="4065" y="1692"/>
              <a:ext cx="181" cy="219"/>
              <a:chOff x="4065" y="1692"/>
              <a:chExt cx="181" cy="219"/>
            </a:xfrm>
          </p:grpSpPr>
          <p:sp>
            <p:nvSpPr>
              <p:cNvPr id="13404" name="Freeform 49"/>
              <p:cNvSpPr>
                <a:spLocks/>
              </p:cNvSpPr>
              <p:nvPr/>
            </p:nvSpPr>
            <p:spPr bwMode="auto">
              <a:xfrm>
                <a:off x="4065" y="1692"/>
                <a:ext cx="181" cy="219"/>
              </a:xfrm>
              <a:custGeom>
                <a:avLst/>
                <a:gdLst>
                  <a:gd name="T0" fmla="*/ 0 w 364"/>
                  <a:gd name="T1" fmla="*/ 0 h 438"/>
                  <a:gd name="T2" fmla="*/ 1 w 364"/>
                  <a:gd name="T3" fmla="*/ 1 h 438"/>
                  <a:gd name="T4" fmla="*/ 2 w 364"/>
                  <a:gd name="T5" fmla="*/ 2 h 438"/>
                  <a:gd name="T6" fmla="*/ 3 w 364"/>
                  <a:gd name="T7" fmla="*/ 3 h 438"/>
                  <a:gd name="T8" fmla="*/ 4 w 364"/>
                  <a:gd name="T9" fmla="*/ 4 h 438"/>
                  <a:gd name="T10" fmla="*/ 4 w 364"/>
                  <a:gd name="T11" fmla="*/ 5 h 438"/>
                  <a:gd name="T12" fmla="*/ 5 w 364"/>
                  <a:gd name="T13" fmla="*/ 5 h 438"/>
                  <a:gd name="T14" fmla="*/ 5 w 364"/>
                  <a:gd name="T15" fmla="*/ 6 h 438"/>
                  <a:gd name="T16" fmla="*/ 5 w 364"/>
                  <a:gd name="T17" fmla="*/ 7 h 438"/>
                  <a:gd name="T18" fmla="*/ 5 w 364"/>
                  <a:gd name="T19" fmla="*/ 7 h 438"/>
                  <a:gd name="T20" fmla="*/ 5 w 364"/>
                  <a:gd name="T21" fmla="*/ 7 h 438"/>
                  <a:gd name="T22" fmla="*/ 4 w 364"/>
                  <a:gd name="T23" fmla="*/ 7 h 438"/>
                  <a:gd name="T24" fmla="*/ 4 w 364"/>
                  <a:gd name="T25" fmla="*/ 7 h 438"/>
                  <a:gd name="T26" fmla="*/ 3 w 364"/>
                  <a:gd name="T27" fmla="*/ 7 h 438"/>
                  <a:gd name="T28" fmla="*/ 3 w 364"/>
                  <a:gd name="T29" fmla="*/ 6 h 438"/>
                  <a:gd name="T30" fmla="*/ 2 w 364"/>
                  <a:gd name="T31" fmla="*/ 5 h 438"/>
                  <a:gd name="T32" fmla="*/ 1 w 364"/>
                  <a:gd name="T33" fmla="*/ 4 h 438"/>
                  <a:gd name="T34" fmla="*/ 0 w 364"/>
                  <a:gd name="T35" fmla="*/ 4 h 438"/>
                  <a:gd name="T36" fmla="*/ 0 w 364"/>
                  <a:gd name="T37" fmla="*/ 3 h 438"/>
                  <a:gd name="T38" fmla="*/ 0 w 364"/>
                  <a:gd name="T39" fmla="*/ 3 h 438"/>
                  <a:gd name="T40" fmla="*/ 0 w 364"/>
                  <a:gd name="T41" fmla="*/ 3 h 438"/>
                  <a:gd name="T42" fmla="*/ 1 w 364"/>
                  <a:gd name="T43" fmla="*/ 4 h 438"/>
                  <a:gd name="T44" fmla="*/ 1 w 364"/>
                  <a:gd name="T45" fmla="*/ 5 h 438"/>
                  <a:gd name="T46" fmla="*/ 2 w 364"/>
                  <a:gd name="T47" fmla="*/ 5 h 438"/>
                  <a:gd name="T48" fmla="*/ 3 w 364"/>
                  <a:gd name="T49" fmla="*/ 6 h 438"/>
                  <a:gd name="T50" fmla="*/ 3 w 364"/>
                  <a:gd name="T51" fmla="*/ 6 h 438"/>
                  <a:gd name="T52" fmla="*/ 4 w 364"/>
                  <a:gd name="T53" fmla="*/ 7 h 438"/>
                  <a:gd name="T54" fmla="*/ 4 w 364"/>
                  <a:gd name="T55" fmla="*/ 7 h 438"/>
                  <a:gd name="T56" fmla="*/ 5 w 364"/>
                  <a:gd name="T57" fmla="*/ 7 h 438"/>
                  <a:gd name="T58" fmla="*/ 5 w 364"/>
                  <a:gd name="T59" fmla="*/ 7 h 438"/>
                  <a:gd name="T60" fmla="*/ 5 w 364"/>
                  <a:gd name="T61" fmla="*/ 6 h 438"/>
                  <a:gd name="T62" fmla="*/ 5 w 364"/>
                  <a:gd name="T63" fmla="*/ 6 h 438"/>
                  <a:gd name="T64" fmla="*/ 4 w 364"/>
                  <a:gd name="T65" fmla="*/ 5 h 438"/>
                  <a:gd name="T66" fmla="*/ 4 w 364"/>
                  <a:gd name="T67" fmla="*/ 4 h 438"/>
                  <a:gd name="T68" fmla="*/ 3 w 364"/>
                  <a:gd name="T69" fmla="*/ 3 h 438"/>
                  <a:gd name="T70" fmla="*/ 2 w 364"/>
                  <a:gd name="T71" fmla="*/ 3 h 438"/>
                  <a:gd name="T72" fmla="*/ 2 w 364"/>
                  <a:gd name="T73" fmla="*/ 2 h 438"/>
                  <a:gd name="T74" fmla="*/ 1 w 364"/>
                  <a:gd name="T75" fmla="*/ 2 h 438"/>
                  <a:gd name="T76" fmla="*/ 1 w 364"/>
                  <a:gd name="T77" fmla="*/ 1 h 438"/>
                  <a:gd name="T78" fmla="*/ 0 w 364"/>
                  <a:gd name="T79" fmla="*/ 1 h 438"/>
                  <a:gd name="T80" fmla="*/ 0 w 364"/>
                  <a:gd name="T81" fmla="*/ 0 h 4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64"/>
                  <a:gd name="T124" fmla="*/ 0 h 438"/>
                  <a:gd name="T125" fmla="*/ 364 w 364"/>
                  <a:gd name="T126" fmla="*/ 438 h 4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64" h="438">
                    <a:moveTo>
                      <a:pt x="58" y="0"/>
                    </a:moveTo>
                    <a:lnTo>
                      <a:pt x="104" y="32"/>
                    </a:lnTo>
                    <a:lnTo>
                      <a:pt x="158" y="83"/>
                    </a:lnTo>
                    <a:lnTo>
                      <a:pt x="213" y="140"/>
                    </a:lnTo>
                    <a:lnTo>
                      <a:pt x="263" y="206"/>
                    </a:lnTo>
                    <a:lnTo>
                      <a:pt x="306" y="260"/>
                    </a:lnTo>
                    <a:lnTo>
                      <a:pt x="340" y="320"/>
                    </a:lnTo>
                    <a:lnTo>
                      <a:pt x="357" y="362"/>
                    </a:lnTo>
                    <a:lnTo>
                      <a:pt x="364" y="395"/>
                    </a:lnTo>
                    <a:lnTo>
                      <a:pt x="357" y="408"/>
                    </a:lnTo>
                    <a:lnTo>
                      <a:pt x="343" y="419"/>
                    </a:lnTo>
                    <a:lnTo>
                      <a:pt x="317" y="438"/>
                    </a:lnTo>
                    <a:lnTo>
                      <a:pt x="298" y="434"/>
                    </a:lnTo>
                    <a:lnTo>
                      <a:pt x="251" y="402"/>
                    </a:lnTo>
                    <a:lnTo>
                      <a:pt x="195" y="362"/>
                    </a:lnTo>
                    <a:lnTo>
                      <a:pt x="130" y="305"/>
                    </a:lnTo>
                    <a:lnTo>
                      <a:pt x="74" y="251"/>
                    </a:lnTo>
                    <a:lnTo>
                      <a:pt x="24" y="201"/>
                    </a:lnTo>
                    <a:lnTo>
                      <a:pt x="0" y="167"/>
                    </a:lnTo>
                    <a:lnTo>
                      <a:pt x="9" y="148"/>
                    </a:lnTo>
                    <a:lnTo>
                      <a:pt x="35" y="184"/>
                    </a:lnTo>
                    <a:lnTo>
                      <a:pt x="68" y="223"/>
                    </a:lnTo>
                    <a:lnTo>
                      <a:pt x="114" y="267"/>
                    </a:lnTo>
                    <a:lnTo>
                      <a:pt x="160" y="308"/>
                    </a:lnTo>
                    <a:lnTo>
                      <a:pt x="207" y="347"/>
                    </a:lnTo>
                    <a:lnTo>
                      <a:pt x="255" y="384"/>
                    </a:lnTo>
                    <a:lnTo>
                      <a:pt x="305" y="415"/>
                    </a:lnTo>
                    <a:lnTo>
                      <a:pt x="312" y="415"/>
                    </a:lnTo>
                    <a:lnTo>
                      <a:pt x="328" y="405"/>
                    </a:lnTo>
                    <a:lnTo>
                      <a:pt x="339" y="392"/>
                    </a:lnTo>
                    <a:lnTo>
                      <a:pt x="339" y="371"/>
                    </a:lnTo>
                    <a:lnTo>
                      <a:pt x="323" y="331"/>
                    </a:lnTo>
                    <a:lnTo>
                      <a:pt x="294" y="285"/>
                    </a:lnTo>
                    <a:lnTo>
                      <a:pt x="263" y="239"/>
                    </a:lnTo>
                    <a:lnTo>
                      <a:pt x="226" y="190"/>
                    </a:lnTo>
                    <a:lnTo>
                      <a:pt x="183" y="145"/>
                    </a:lnTo>
                    <a:lnTo>
                      <a:pt x="146" y="101"/>
                    </a:lnTo>
                    <a:lnTo>
                      <a:pt x="111" y="69"/>
                    </a:lnTo>
                    <a:lnTo>
                      <a:pt x="74" y="37"/>
                    </a:lnTo>
                    <a:lnTo>
                      <a:pt x="54" y="26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5" name="Freeform 50"/>
              <p:cNvSpPr>
                <a:spLocks/>
              </p:cNvSpPr>
              <p:nvPr/>
            </p:nvSpPr>
            <p:spPr bwMode="auto">
              <a:xfrm>
                <a:off x="4065" y="1699"/>
                <a:ext cx="174" cy="208"/>
              </a:xfrm>
              <a:custGeom>
                <a:avLst/>
                <a:gdLst>
                  <a:gd name="T0" fmla="*/ 1 w 348"/>
                  <a:gd name="T1" fmla="*/ 0 h 414"/>
                  <a:gd name="T2" fmla="*/ 2 w 348"/>
                  <a:gd name="T3" fmla="*/ 1 h 414"/>
                  <a:gd name="T4" fmla="*/ 3 w 348"/>
                  <a:gd name="T5" fmla="*/ 2 h 414"/>
                  <a:gd name="T6" fmla="*/ 4 w 348"/>
                  <a:gd name="T7" fmla="*/ 3 h 414"/>
                  <a:gd name="T8" fmla="*/ 5 w 348"/>
                  <a:gd name="T9" fmla="*/ 4 h 414"/>
                  <a:gd name="T10" fmla="*/ 6 w 348"/>
                  <a:gd name="T11" fmla="*/ 5 h 414"/>
                  <a:gd name="T12" fmla="*/ 6 w 348"/>
                  <a:gd name="T13" fmla="*/ 6 h 414"/>
                  <a:gd name="T14" fmla="*/ 6 w 348"/>
                  <a:gd name="T15" fmla="*/ 7 h 414"/>
                  <a:gd name="T16" fmla="*/ 5 w 348"/>
                  <a:gd name="T17" fmla="*/ 7 h 414"/>
                  <a:gd name="T18" fmla="*/ 5 w 348"/>
                  <a:gd name="T19" fmla="*/ 7 h 414"/>
                  <a:gd name="T20" fmla="*/ 5 w 348"/>
                  <a:gd name="T21" fmla="*/ 7 h 414"/>
                  <a:gd name="T22" fmla="*/ 4 w 348"/>
                  <a:gd name="T23" fmla="*/ 6 h 414"/>
                  <a:gd name="T24" fmla="*/ 3 w 348"/>
                  <a:gd name="T25" fmla="*/ 5 h 414"/>
                  <a:gd name="T26" fmla="*/ 2 w 348"/>
                  <a:gd name="T27" fmla="*/ 4 h 414"/>
                  <a:gd name="T28" fmla="*/ 1 w 348"/>
                  <a:gd name="T29" fmla="*/ 4 h 414"/>
                  <a:gd name="T30" fmla="*/ 0 w 348"/>
                  <a:gd name="T31" fmla="*/ 3 h 414"/>
                  <a:gd name="T32" fmla="*/ 1 w 348"/>
                  <a:gd name="T33" fmla="*/ 2 h 414"/>
                  <a:gd name="T34" fmla="*/ 1 w 348"/>
                  <a:gd name="T35" fmla="*/ 1 h 414"/>
                  <a:gd name="T36" fmla="*/ 1 w 348"/>
                  <a:gd name="T37" fmla="*/ 1 h 414"/>
                  <a:gd name="T38" fmla="*/ 1 w 348"/>
                  <a:gd name="T39" fmla="*/ 0 h 4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48"/>
                  <a:gd name="T61" fmla="*/ 0 h 414"/>
                  <a:gd name="T62" fmla="*/ 348 w 348"/>
                  <a:gd name="T63" fmla="*/ 414 h 41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48" h="414">
                    <a:moveTo>
                      <a:pt x="58" y="0"/>
                    </a:moveTo>
                    <a:lnTo>
                      <a:pt x="108" y="34"/>
                    </a:lnTo>
                    <a:lnTo>
                      <a:pt x="172" y="102"/>
                    </a:lnTo>
                    <a:lnTo>
                      <a:pt x="237" y="176"/>
                    </a:lnTo>
                    <a:lnTo>
                      <a:pt x="295" y="251"/>
                    </a:lnTo>
                    <a:lnTo>
                      <a:pt x="328" y="309"/>
                    </a:lnTo>
                    <a:lnTo>
                      <a:pt x="348" y="361"/>
                    </a:lnTo>
                    <a:lnTo>
                      <a:pt x="341" y="384"/>
                    </a:lnTo>
                    <a:lnTo>
                      <a:pt x="312" y="413"/>
                    </a:lnTo>
                    <a:lnTo>
                      <a:pt x="309" y="414"/>
                    </a:lnTo>
                    <a:lnTo>
                      <a:pt x="274" y="396"/>
                    </a:lnTo>
                    <a:lnTo>
                      <a:pt x="201" y="340"/>
                    </a:lnTo>
                    <a:lnTo>
                      <a:pt x="130" y="279"/>
                    </a:lnTo>
                    <a:lnTo>
                      <a:pt x="83" y="234"/>
                    </a:lnTo>
                    <a:lnTo>
                      <a:pt x="44" y="196"/>
                    </a:lnTo>
                    <a:lnTo>
                      <a:pt x="0" y="144"/>
                    </a:lnTo>
                    <a:lnTo>
                      <a:pt x="15" y="105"/>
                    </a:lnTo>
                    <a:lnTo>
                      <a:pt x="38" y="56"/>
                    </a:lnTo>
                    <a:lnTo>
                      <a:pt x="47" y="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6" name="Freeform 51"/>
              <p:cNvSpPr>
                <a:spLocks/>
              </p:cNvSpPr>
              <p:nvPr/>
            </p:nvSpPr>
            <p:spPr bwMode="auto">
              <a:xfrm>
                <a:off x="4094" y="1715"/>
                <a:ext cx="135" cy="166"/>
              </a:xfrm>
              <a:custGeom>
                <a:avLst/>
                <a:gdLst>
                  <a:gd name="T0" fmla="*/ 0 w 271"/>
                  <a:gd name="T1" fmla="*/ 0 h 334"/>
                  <a:gd name="T2" fmla="*/ 0 w 271"/>
                  <a:gd name="T3" fmla="*/ 0 h 334"/>
                  <a:gd name="T4" fmla="*/ 0 w 271"/>
                  <a:gd name="T5" fmla="*/ 0 h 334"/>
                  <a:gd name="T6" fmla="*/ 0 w 271"/>
                  <a:gd name="T7" fmla="*/ 0 h 334"/>
                  <a:gd name="T8" fmla="*/ 0 w 271"/>
                  <a:gd name="T9" fmla="*/ 0 h 334"/>
                  <a:gd name="T10" fmla="*/ 0 w 271"/>
                  <a:gd name="T11" fmla="*/ 0 h 334"/>
                  <a:gd name="T12" fmla="*/ 0 w 271"/>
                  <a:gd name="T13" fmla="*/ 0 h 334"/>
                  <a:gd name="T14" fmla="*/ 1 w 271"/>
                  <a:gd name="T15" fmla="*/ 0 h 334"/>
                  <a:gd name="T16" fmla="*/ 1 w 271"/>
                  <a:gd name="T17" fmla="*/ 0 h 334"/>
                  <a:gd name="T18" fmla="*/ 1 w 271"/>
                  <a:gd name="T19" fmla="*/ 1 h 334"/>
                  <a:gd name="T20" fmla="*/ 1 w 271"/>
                  <a:gd name="T21" fmla="*/ 1 h 334"/>
                  <a:gd name="T22" fmla="*/ 1 w 271"/>
                  <a:gd name="T23" fmla="*/ 1 h 334"/>
                  <a:gd name="T24" fmla="*/ 1 w 271"/>
                  <a:gd name="T25" fmla="*/ 1 h 334"/>
                  <a:gd name="T26" fmla="*/ 1 w 271"/>
                  <a:gd name="T27" fmla="*/ 1 h 334"/>
                  <a:gd name="T28" fmla="*/ 1 w 271"/>
                  <a:gd name="T29" fmla="*/ 1 h 334"/>
                  <a:gd name="T30" fmla="*/ 1 w 271"/>
                  <a:gd name="T31" fmla="*/ 1 h 334"/>
                  <a:gd name="T32" fmla="*/ 2 w 271"/>
                  <a:gd name="T33" fmla="*/ 2 h 334"/>
                  <a:gd name="T34" fmla="*/ 2 w 271"/>
                  <a:gd name="T35" fmla="*/ 1 h 334"/>
                  <a:gd name="T36" fmla="*/ 2 w 271"/>
                  <a:gd name="T37" fmla="*/ 2 h 334"/>
                  <a:gd name="T38" fmla="*/ 2 w 271"/>
                  <a:gd name="T39" fmla="*/ 2 h 334"/>
                  <a:gd name="T40" fmla="*/ 2 w 271"/>
                  <a:gd name="T41" fmla="*/ 2 h 334"/>
                  <a:gd name="T42" fmla="*/ 2 w 271"/>
                  <a:gd name="T43" fmla="*/ 2 h 334"/>
                  <a:gd name="T44" fmla="*/ 2 w 271"/>
                  <a:gd name="T45" fmla="*/ 2 h 334"/>
                  <a:gd name="T46" fmla="*/ 2 w 271"/>
                  <a:gd name="T47" fmla="*/ 2 h 334"/>
                  <a:gd name="T48" fmla="*/ 2 w 271"/>
                  <a:gd name="T49" fmla="*/ 3 h 334"/>
                  <a:gd name="T50" fmla="*/ 3 w 271"/>
                  <a:gd name="T51" fmla="*/ 3 h 334"/>
                  <a:gd name="T52" fmla="*/ 3 w 271"/>
                  <a:gd name="T53" fmla="*/ 3 h 334"/>
                  <a:gd name="T54" fmla="*/ 3 w 271"/>
                  <a:gd name="T55" fmla="*/ 3 h 334"/>
                  <a:gd name="T56" fmla="*/ 3 w 271"/>
                  <a:gd name="T57" fmla="*/ 3 h 334"/>
                  <a:gd name="T58" fmla="*/ 3 w 271"/>
                  <a:gd name="T59" fmla="*/ 3 h 334"/>
                  <a:gd name="T60" fmla="*/ 3 w 271"/>
                  <a:gd name="T61" fmla="*/ 4 h 334"/>
                  <a:gd name="T62" fmla="*/ 3 w 271"/>
                  <a:gd name="T63" fmla="*/ 4 h 334"/>
                  <a:gd name="T64" fmla="*/ 4 w 271"/>
                  <a:gd name="T65" fmla="*/ 4 h 334"/>
                  <a:gd name="T66" fmla="*/ 3 w 271"/>
                  <a:gd name="T67" fmla="*/ 4 h 334"/>
                  <a:gd name="T68" fmla="*/ 4 w 271"/>
                  <a:gd name="T69" fmla="*/ 4 h 334"/>
                  <a:gd name="T70" fmla="*/ 4 w 271"/>
                  <a:gd name="T71" fmla="*/ 4 h 334"/>
                  <a:gd name="T72" fmla="*/ 4 w 271"/>
                  <a:gd name="T73" fmla="*/ 4 h 334"/>
                  <a:gd name="T74" fmla="*/ 4 w 271"/>
                  <a:gd name="T75" fmla="*/ 5 h 334"/>
                  <a:gd name="T76" fmla="*/ 3 w 271"/>
                  <a:gd name="T77" fmla="*/ 4 h 334"/>
                  <a:gd name="T78" fmla="*/ 3 w 271"/>
                  <a:gd name="T79" fmla="*/ 4 h 334"/>
                  <a:gd name="T80" fmla="*/ 3 w 271"/>
                  <a:gd name="T81" fmla="*/ 3 h 334"/>
                  <a:gd name="T82" fmla="*/ 2 w 271"/>
                  <a:gd name="T83" fmla="*/ 3 h 334"/>
                  <a:gd name="T84" fmla="*/ 2 w 271"/>
                  <a:gd name="T85" fmla="*/ 2 h 334"/>
                  <a:gd name="T86" fmla="*/ 1 w 271"/>
                  <a:gd name="T87" fmla="*/ 1 h 334"/>
                  <a:gd name="T88" fmla="*/ 1 w 271"/>
                  <a:gd name="T89" fmla="*/ 1 h 334"/>
                  <a:gd name="T90" fmla="*/ 0 w 271"/>
                  <a:gd name="T91" fmla="*/ 0 h 334"/>
                  <a:gd name="T92" fmla="*/ 0 w 271"/>
                  <a:gd name="T93" fmla="*/ 0 h 334"/>
                  <a:gd name="T94" fmla="*/ 0 w 271"/>
                  <a:gd name="T95" fmla="*/ 0 h 334"/>
                  <a:gd name="T96" fmla="*/ 0 w 271"/>
                  <a:gd name="T97" fmla="*/ 0 h 33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1"/>
                  <a:gd name="T148" fmla="*/ 0 h 334"/>
                  <a:gd name="T149" fmla="*/ 271 w 271"/>
                  <a:gd name="T150" fmla="*/ 334 h 33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1" h="334">
                    <a:moveTo>
                      <a:pt x="5" y="0"/>
                    </a:moveTo>
                    <a:lnTo>
                      <a:pt x="19" y="13"/>
                    </a:lnTo>
                    <a:lnTo>
                      <a:pt x="34" y="2"/>
                    </a:lnTo>
                    <a:lnTo>
                      <a:pt x="25" y="21"/>
                    </a:lnTo>
                    <a:lnTo>
                      <a:pt x="41" y="38"/>
                    </a:lnTo>
                    <a:lnTo>
                      <a:pt x="57" y="25"/>
                    </a:lnTo>
                    <a:lnTo>
                      <a:pt x="50" y="44"/>
                    </a:lnTo>
                    <a:lnTo>
                      <a:pt x="65" y="63"/>
                    </a:lnTo>
                    <a:lnTo>
                      <a:pt x="81" y="51"/>
                    </a:lnTo>
                    <a:lnTo>
                      <a:pt x="73" y="68"/>
                    </a:lnTo>
                    <a:lnTo>
                      <a:pt x="86" y="85"/>
                    </a:lnTo>
                    <a:lnTo>
                      <a:pt x="100" y="70"/>
                    </a:lnTo>
                    <a:lnTo>
                      <a:pt x="92" y="86"/>
                    </a:lnTo>
                    <a:lnTo>
                      <a:pt x="113" y="109"/>
                    </a:lnTo>
                    <a:lnTo>
                      <a:pt x="120" y="96"/>
                    </a:lnTo>
                    <a:lnTo>
                      <a:pt x="117" y="114"/>
                    </a:lnTo>
                    <a:lnTo>
                      <a:pt x="133" y="134"/>
                    </a:lnTo>
                    <a:lnTo>
                      <a:pt x="142" y="121"/>
                    </a:lnTo>
                    <a:lnTo>
                      <a:pt x="140" y="142"/>
                    </a:lnTo>
                    <a:lnTo>
                      <a:pt x="156" y="162"/>
                    </a:lnTo>
                    <a:lnTo>
                      <a:pt x="167" y="150"/>
                    </a:lnTo>
                    <a:lnTo>
                      <a:pt x="164" y="169"/>
                    </a:lnTo>
                    <a:lnTo>
                      <a:pt x="180" y="191"/>
                    </a:lnTo>
                    <a:lnTo>
                      <a:pt x="191" y="178"/>
                    </a:lnTo>
                    <a:lnTo>
                      <a:pt x="188" y="200"/>
                    </a:lnTo>
                    <a:lnTo>
                      <a:pt x="201" y="218"/>
                    </a:lnTo>
                    <a:lnTo>
                      <a:pt x="216" y="211"/>
                    </a:lnTo>
                    <a:lnTo>
                      <a:pt x="210" y="226"/>
                    </a:lnTo>
                    <a:lnTo>
                      <a:pt x="224" y="246"/>
                    </a:lnTo>
                    <a:lnTo>
                      <a:pt x="235" y="239"/>
                    </a:lnTo>
                    <a:lnTo>
                      <a:pt x="229" y="257"/>
                    </a:lnTo>
                    <a:lnTo>
                      <a:pt x="242" y="275"/>
                    </a:lnTo>
                    <a:lnTo>
                      <a:pt x="257" y="267"/>
                    </a:lnTo>
                    <a:lnTo>
                      <a:pt x="249" y="284"/>
                    </a:lnTo>
                    <a:lnTo>
                      <a:pt x="257" y="302"/>
                    </a:lnTo>
                    <a:lnTo>
                      <a:pt x="269" y="300"/>
                    </a:lnTo>
                    <a:lnTo>
                      <a:pt x="261" y="310"/>
                    </a:lnTo>
                    <a:lnTo>
                      <a:pt x="271" y="334"/>
                    </a:lnTo>
                    <a:lnTo>
                      <a:pt x="251" y="304"/>
                    </a:lnTo>
                    <a:lnTo>
                      <a:pt x="220" y="260"/>
                    </a:lnTo>
                    <a:lnTo>
                      <a:pt x="197" y="225"/>
                    </a:lnTo>
                    <a:lnTo>
                      <a:pt x="173" y="195"/>
                    </a:lnTo>
                    <a:lnTo>
                      <a:pt x="139" y="157"/>
                    </a:lnTo>
                    <a:lnTo>
                      <a:pt x="112" y="125"/>
                    </a:lnTo>
                    <a:lnTo>
                      <a:pt x="83" y="93"/>
                    </a:lnTo>
                    <a:lnTo>
                      <a:pt x="52" y="61"/>
                    </a:lnTo>
                    <a:lnTo>
                      <a:pt x="25" y="36"/>
                    </a:lnTo>
                    <a:lnTo>
                      <a:pt x="0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7" name="Freeform 52"/>
              <p:cNvSpPr>
                <a:spLocks/>
              </p:cNvSpPr>
              <p:nvPr/>
            </p:nvSpPr>
            <p:spPr bwMode="auto">
              <a:xfrm>
                <a:off x="4074" y="1748"/>
                <a:ext cx="153" cy="152"/>
              </a:xfrm>
              <a:custGeom>
                <a:avLst/>
                <a:gdLst>
                  <a:gd name="T0" fmla="*/ 0 w 305"/>
                  <a:gd name="T1" fmla="*/ 1 h 303"/>
                  <a:gd name="T2" fmla="*/ 1 w 305"/>
                  <a:gd name="T3" fmla="*/ 1 h 303"/>
                  <a:gd name="T4" fmla="*/ 0 w 305"/>
                  <a:gd name="T5" fmla="*/ 1 h 303"/>
                  <a:gd name="T6" fmla="*/ 1 w 305"/>
                  <a:gd name="T7" fmla="*/ 1 h 303"/>
                  <a:gd name="T8" fmla="*/ 1 w 305"/>
                  <a:gd name="T9" fmla="*/ 1 h 303"/>
                  <a:gd name="T10" fmla="*/ 1 w 305"/>
                  <a:gd name="T11" fmla="*/ 1 h 303"/>
                  <a:gd name="T12" fmla="*/ 1 w 305"/>
                  <a:gd name="T13" fmla="*/ 1 h 303"/>
                  <a:gd name="T14" fmla="*/ 1 w 305"/>
                  <a:gd name="T15" fmla="*/ 2 h 303"/>
                  <a:gd name="T16" fmla="*/ 1 w 305"/>
                  <a:gd name="T17" fmla="*/ 2 h 303"/>
                  <a:gd name="T18" fmla="*/ 1 w 305"/>
                  <a:gd name="T19" fmla="*/ 2 h 303"/>
                  <a:gd name="T20" fmla="*/ 2 w 305"/>
                  <a:gd name="T21" fmla="*/ 2 h 303"/>
                  <a:gd name="T22" fmla="*/ 1 w 305"/>
                  <a:gd name="T23" fmla="*/ 2 h 303"/>
                  <a:gd name="T24" fmla="*/ 2 w 305"/>
                  <a:gd name="T25" fmla="*/ 2 h 303"/>
                  <a:gd name="T26" fmla="*/ 2 w 305"/>
                  <a:gd name="T27" fmla="*/ 2 h 303"/>
                  <a:gd name="T28" fmla="*/ 2 w 305"/>
                  <a:gd name="T29" fmla="*/ 3 h 303"/>
                  <a:gd name="T30" fmla="*/ 2 w 305"/>
                  <a:gd name="T31" fmla="*/ 2 h 303"/>
                  <a:gd name="T32" fmla="*/ 2 w 305"/>
                  <a:gd name="T33" fmla="*/ 3 h 303"/>
                  <a:gd name="T34" fmla="*/ 2 w 305"/>
                  <a:gd name="T35" fmla="*/ 3 h 303"/>
                  <a:gd name="T36" fmla="*/ 2 w 305"/>
                  <a:gd name="T37" fmla="*/ 3 h 303"/>
                  <a:gd name="T38" fmla="*/ 3 w 305"/>
                  <a:gd name="T39" fmla="*/ 3 h 303"/>
                  <a:gd name="T40" fmla="*/ 3 w 305"/>
                  <a:gd name="T41" fmla="*/ 3 h 303"/>
                  <a:gd name="T42" fmla="*/ 3 w 305"/>
                  <a:gd name="T43" fmla="*/ 3 h 303"/>
                  <a:gd name="T44" fmla="*/ 3 w 305"/>
                  <a:gd name="T45" fmla="*/ 4 h 303"/>
                  <a:gd name="T46" fmla="*/ 3 w 305"/>
                  <a:gd name="T47" fmla="*/ 4 h 303"/>
                  <a:gd name="T48" fmla="*/ 3 w 305"/>
                  <a:gd name="T49" fmla="*/ 4 h 303"/>
                  <a:gd name="T50" fmla="*/ 4 w 305"/>
                  <a:gd name="T51" fmla="*/ 4 h 303"/>
                  <a:gd name="T52" fmla="*/ 3 w 305"/>
                  <a:gd name="T53" fmla="*/ 4 h 303"/>
                  <a:gd name="T54" fmla="*/ 4 w 305"/>
                  <a:gd name="T55" fmla="*/ 4 h 303"/>
                  <a:gd name="T56" fmla="*/ 4 w 305"/>
                  <a:gd name="T57" fmla="*/ 4 h 303"/>
                  <a:gd name="T58" fmla="*/ 4 w 305"/>
                  <a:gd name="T59" fmla="*/ 5 h 303"/>
                  <a:gd name="T60" fmla="*/ 4 w 305"/>
                  <a:gd name="T61" fmla="*/ 4 h 303"/>
                  <a:gd name="T62" fmla="*/ 4 w 305"/>
                  <a:gd name="T63" fmla="*/ 5 h 303"/>
                  <a:gd name="T64" fmla="*/ 4 w 305"/>
                  <a:gd name="T65" fmla="*/ 5 h 303"/>
                  <a:gd name="T66" fmla="*/ 5 w 305"/>
                  <a:gd name="T67" fmla="*/ 5 h 303"/>
                  <a:gd name="T68" fmla="*/ 5 w 305"/>
                  <a:gd name="T69" fmla="*/ 5 h 303"/>
                  <a:gd name="T70" fmla="*/ 5 w 305"/>
                  <a:gd name="T71" fmla="*/ 5 h 303"/>
                  <a:gd name="T72" fmla="*/ 5 w 305"/>
                  <a:gd name="T73" fmla="*/ 5 h 303"/>
                  <a:gd name="T74" fmla="*/ 5 w 305"/>
                  <a:gd name="T75" fmla="*/ 5 h 303"/>
                  <a:gd name="T76" fmla="*/ 5 w 305"/>
                  <a:gd name="T77" fmla="*/ 5 h 303"/>
                  <a:gd name="T78" fmla="*/ 4 w 305"/>
                  <a:gd name="T79" fmla="*/ 4 h 303"/>
                  <a:gd name="T80" fmla="*/ 4 w 305"/>
                  <a:gd name="T81" fmla="*/ 4 h 303"/>
                  <a:gd name="T82" fmla="*/ 3 w 305"/>
                  <a:gd name="T83" fmla="*/ 3 h 303"/>
                  <a:gd name="T84" fmla="*/ 3 w 305"/>
                  <a:gd name="T85" fmla="*/ 3 h 303"/>
                  <a:gd name="T86" fmla="*/ 2 w 305"/>
                  <a:gd name="T87" fmla="*/ 2 h 303"/>
                  <a:gd name="T88" fmla="*/ 2 w 305"/>
                  <a:gd name="T89" fmla="*/ 2 h 303"/>
                  <a:gd name="T90" fmla="*/ 1 w 305"/>
                  <a:gd name="T91" fmla="*/ 1 h 303"/>
                  <a:gd name="T92" fmla="*/ 1 w 305"/>
                  <a:gd name="T93" fmla="*/ 1 h 303"/>
                  <a:gd name="T94" fmla="*/ 1 w 305"/>
                  <a:gd name="T95" fmla="*/ 0 h 303"/>
                  <a:gd name="T96" fmla="*/ 0 w 305"/>
                  <a:gd name="T97" fmla="*/ 1 h 3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5"/>
                  <a:gd name="T148" fmla="*/ 0 h 303"/>
                  <a:gd name="T149" fmla="*/ 305 w 305"/>
                  <a:gd name="T150" fmla="*/ 303 h 30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5" h="303">
                    <a:moveTo>
                      <a:pt x="0" y="4"/>
                    </a:moveTo>
                    <a:lnTo>
                      <a:pt x="11" y="18"/>
                    </a:lnTo>
                    <a:lnTo>
                      <a:pt x="0" y="34"/>
                    </a:lnTo>
                    <a:lnTo>
                      <a:pt x="19" y="27"/>
                    </a:lnTo>
                    <a:lnTo>
                      <a:pt x="34" y="45"/>
                    </a:lnTo>
                    <a:lnTo>
                      <a:pt x="19" y="59"/>
                    </a:lnTo>
                    <a:lnTo>
                      <a:pt x="39" y="52"/>
                    </a:lnTo>
                    <a:lnTo>
                      <a:pt x="56" y="71"/>
                    </a:lnTo>
                    <a:lnTo>
                      <a:pt x="43" y="84"/>
                    </a:lnTo>
                    <a:lnTo>
                      <a:pt x="59" y="78"/>
                    </a:lnTo>
                    <a:lnTo>
                      <a:pt x="75" y="94"/>
                    </a:lnTo>
                    <a:lnTo>
                      <a:pt x="59" y="106"/>
                    </a:lnTo>
                    <a:lnTo>
                      <a:pt x="77" y="100"/>
                    </a:lnTo>
                    <a:lnTo>
                      <a:pt x="97" y="123"/>
                    </a:lnTo>
                    <a:lnTo>
                      <a:pt x="84" y="130"/>
                    </a:lnTo>
                    <a:lnTo>
                      <a:pt x="101" y="127"/>
                    </a:lnTo>
                    <a:lnTo>
                      <a:pt x="120" y="146"/>
                    </a:lnTo>
                    <a:lnTo>
                      <a:pt x="106" y="154"/>
                    </a:lnTo>
                    <a:lnTo>
                      <a:pt x="128" y="154"/>
                    </a:lnTo>
                    <a:lnTo>
                      <a:pt x="144" y="171"/>
                    </a:lnTo>
                    <a:lnTo>
                      <a:pt x="131" y="182"/>
                    </a:lnTo>
                    <a:lnTo>
                      <a:pt x="152" y="180"/>
                    </a:lnTo>
                    <a:lnTo>
                      <a:pt x="171" y="198"/>
                    </a:lnTo>
                    <a:lnTo>
                      <a:pt x="158" y="207"/>
                    </a:lnTo>
                    <a:lnTo>
                      <a:pt x="180" y="206"/>
                    </a:lnTo>
                    <a:lnTo>
                      <a:pt x="196" y="221"/>
                    </a:lnTo>
                    <a:lnTo>
                      <a:pt x="188" y="235"/>
                    </a:lnTo>
                    <a:lnTo>
                      <a:pt x="203" y="232"/>
                    </a:lnTo>
                    <a:lnTo>
                      <a:pt x="223" y="246"/>
                    </a:lnTo>
                    <a:lnTo>
                      <a:pt x="213" y="258"/>
                    </a:lnTo>
                    <a:lnTo>
                      <a:pt x="231" y="254"/>
                    </a:lnTo>
                    <a:lnTo>
                      <a:pt x="249" y="268"/>
                    </a:lnTo>
                    <a:lnTo>
                      <a:pt x="240" y="281"/>
                    </a:lnTo>
                    <a:lnTo>
                      <a:pt x="257" y="276"/>
                    </a:lnTo>
                    <a:lnTo>
                      <a:pt x="274" y="284"/>
                    </a:lnTo>
                    <a:lnTo>
                      <a:pt x="273" y="298"/>
                    </a:lnTo>
                    <a:lnTo>
                      <a:pt x="283" y="291"/>
                    </a:lnTo>
                    <a:lnTo>
                      <a:pt x="305" y="303"/>
                    </a:lnTo>
                    <a:lnTo>
                      <a:pt x="277" y="280"/>
                    </a:lnTo>
                    <a:lnTo>
                      <a:pt x="235" y="243"/>
                    </a:lnTo>
                    <a:lnTo>
                      <a:pt x="204" y="217"/>
                    </a:lnTo>
                    <a:lnTo>
                      <a:pt x="177" y="192"/>
                    </a:lnTo>
                    <a:lnTo>
                      <a:pt x="142" y="154"/>
                    </a:lnTo>
                    <a:lnTo>
                      <a:pt x="112" y="123"/>
                    </a:lnTo>
                    <a:lnTo>
                      <a:pt x="85" y="91"/>
                    </a:lnTo>
                    <a:lnTo>
                      <a:pt x="56" y="57"/>
                    </a:lnTo>
                    <a:lnTo>
                      <a:pt x="33" y="27"/>
                    </a:lnTo>
                    <a:lnTo>
                      <a:pt x="1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8" name="Freeform 53"/>
              <p:cNvSpPr>
                <a:spLocks/>
              </p:cNvSpPr>
              <p:nvPr/>
            </p:nvSpPr>
            <p:spPr bwMode="auto">
              <a:xfrm>
                <a:off x="4086" y="1731"/>
                <a:ext cx="141" cy="159"/>
              </a:xfrm>
              <a:custGeom>
                <a:avLst/>
                <a:gdLst>
                  <a:gd name="T0" fmla="*/ 1 w 281"/>
                  <a:gd name="T1" fmla="*/ 1 h 317"/>
                  <a:gd name="T2" fmla="*/ 1 w 281"/>
                  <a:gd name="T3" fmla="*/ 1 h 317"/>
                  <a:gd name="T4" fmla="*/ 1 w 281"/>
                  <a:gd name="T5" fmla="*/ 1 h 317"/>
                  <a:gd name="T6" fmla="*/ 2 w 281"/>
                  <a:gd name="T7" fmla="*/ 2 h 317"/>
                  <a:gd name="T8" fmla="*/ 2 w 281"/>
                  <a:gd name="T9" fmla="*/ 2 h 317"/>
                  <a:gd name="T10" fmla="*/ 2 w 281"/>
                  <a:gd name="T11" fmla="*/ 2 h 317"/>
                  <a:gd name="T12" fmla="*/ 2 w 281"/>
                  <a:gd name="T13" fmla="*/ 2 h 317"/>
                  <a:gd name="T14" fmla="*/ 2 w 281"/>
                  <a:gd name="T15" fmla="*/ 2 h 317"/>
                  <a:gd name="T16" fmla="*/ 3 w 281"/>
                  <a:gd name="T17" fmla="*/ 3 h 317"/>
                  <a:gd name="T18" fmla="*/ 3 w 281"/>
                  <a:gd name="T19" fmla="*/ 3 h 317"/>
                  <a:gd name="T20" fmla="*/ 3 w 281"/>
                  <a:gd name="T21" fmla="*/ 3 h 317"/>
                  <a:gd name="T22" fmla="*/ 4 w 281"/>
                  <a:gd name="T23" fmla="*/ 3 h 317"/>
                  <a:gd name="T24" fmla="*/ 4 w 281"/>
                  <a:gd name="T25" fmla="*/ 4 h 317"/>
                  <a:gd name="T26" fmla="*/ 4 w 281"/>
                  <a:gd name="T27" fmla="*/ 4 h 317"/>
                  <a:gd name="T28" fmla="*/ 4 w 281"/>
                  <a:gd name="T29" fmla="*/ 4 h 317"/>
                  <a:gd name="T30" fmla="*/ 4 w 281"/>
                  <a:gd name="T31" fmla="*/ 5 h 317"/>
                  <a:gd name="T32" fmla="*/ 4 w 281"/>
                  <a:gd name="T33" fmla="*/ 5 h 317"/>
                  <a:gd name="T34" fmla="*/ 4 w 281"/>
                  <a:gd name="T35" fmla="*/ 5 h 317"/>
                  <a:gd name="T36" fmla="*/ 4 w 281"/>
                  <a:gd name="T37" fmla="*/ 5 h 317"/>
                  <a:gd name="T38" fmla="*/ 4 w 281"/>
                  <a:gd name="T39" fmla="*/ 5 h 317"/>
                  <a:gd name="T40" fmla="*/ 4 w 281"/>
                  <a:gd name="T41" fmla="*/ 4 h 317"/>
                  <a:gd name="T42" fmla="*/ 4 w 281"/>
                  <a:gd name="T43" fmla="*/ 4 h 317"/>
                  <a:gd name="T44" fmla="*/ 3 w 281"/>
                  <a:gd name="T45" fmla="*/ 4 h 317"/>
                  <a:gd name="T46" fmla="*/ 3 w 281"/>
                  <a:gd name="T47" fmla="*/ 4 h 317"/>
                  <a:gd name="T48" fmla="*/ 3 w 281"/>
                  <a:gd name="T49" fmla="*/ 4 h 317"/>
                  <a:gd name="T50" fmla="*/ 2 w 281"/>
                  <a:gd name="T51" fmla="*/ 3 h 317"/>
                  <a:gd name="T52" fmla="*/ 2 w 281"/>
                  <a:gd name="T53" fmla="*/ 3 h 317"/>
                  <a:gd name="T54" fmla="*/ 2 w 281"/>
                  <a:gd name="T55" fmla="*/ 3 h 317"/>
                  <a:gd name="T56" fmla="*/ 2 w 281"/>
                  <a:gd name="T57" fmla="*/ 3 h 317"/>
                  <a:gd name="T58" fmla="*/ 2 w 281"/>
                  <a:gd name="T59" fmla="*/ 2 h 317"/>
                  <a:gd name="T60" fmla="*/ 2 w 281"/>
                  <a:gd name="T61" fmla="*/ 2 h 317"/>
                  <a:gd name="T62" fmla="*/ 1 w 281"/>
                  <a:gd name="T63" fmla="*/ 2 h 317"/>
                  <a:gd name="T64" fmla="*/ 1 w 281"/>
                  <a:gd name="T65" fmla="*/ 1 h 317"/>
                  <a:gd name="T66" fmla="*/ 1 w 281"/>
                  <a:gd name="T67" fmla="*/ 1 h 317"/>
                  <a:gd name="T68" fmla="*/ 1 w 281"/>
                  <a:gd name="T69" fmla="*/ 0 h 3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1"/>
                  <a:gd name="T106" fmla="*/ 0 h 317"/>
                  <a:gd name="T107" fmla="*/ 281 w 281"/>
                  <a:gd name="T108" fmla="*/ 317 h 3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1" h="317">
                    <a:moveTo>
                      <a:pt x="4" y="0"/>
                    </a:moveTo>
                    <a:lnTo>
                      <a:pt x="19" y="16"/>
                    </a:lnTo>
                    <a:lnTo>
                      <a:pt x="34" y="6"/>
                    </a:lnTo>
                    <a:lnTo>
                      <a:pt x="28" y="23"/>
                    </a:lnTo>
                    <a:lnTo>
                      <a:pt x="47" y="42"/>
                    </a:lnTo>
                    <a:lnTo>
                      <a:pt x="59" y="33"/>
                    </a:lnTo>
                    <a:lnTo>
                      <a:pt x="52" y="49"/>
                    </a:lnTo>
                    <a:lnTo>
                      <a:pt x="71" y="69"/>
                    </a:lnTo>
                    <a:lnTo>
                      <a:pt x="85" y="59"/>
                    </a:lnTo>
                    <a:lnTo>
                      <a:pt x="77" y="75"/>
                    </a:lnTo>
                    <a:lnTo>
                      <a:pt x="94" y="94"/>
                    </a:lnTo>
                    <a:lnTo>
                      <a:pt x="108" y="80"/>
                    </a:lnTo>
                    <a:lnTo>
                      <a:pt x="97" y="98"/>
                    </a:lnTo>
                    <a:lnTo>
                      <a:pt x="116" y="119"/>
                    </a:lnTo>
                    <a:lnTo>
                      <a:pt x="131" y="102"/>
                    </a:lnTo>
                    <a:lnTo>
                      <a:pt x="122" y="122"/>
                    </a:lnTo>
                    <a:lnTo>
                      <a:pt x="139" y="144"/>
                    </a:lnTo>
                    <a:lnTo>
                      <a:pt x="153" y="130"/>
                    </a:lnTo>
                    <a:lnTo>
                      <a:pt x="147" y="149"/>
                    </a:lnTo>
                    <a:lnTo>
                      <a:pt x="164" y="170"/>
                    </a:lnTo>
                    <a:lnTo>
                      <a:pt x="175" y="156"/>
                    </a:lnTo>
                    <a:lnTo>
                      <a:pt x="169" y="173"/>
                    </a:lnTo>
                    <a:lnTo>
                      <a:pt x="184" y="194"/>
                    </a:lnTo>
                    <a:lnTo>
                      <a:pt x="199" y="185"/>
                    </a:lnTo>
                    <a:lnTo>
                      <a:pt x="192" y="200"/>
                    </a:lnTo>
                    <a:lnTo>
                      <a:pt x="208" y="221"/>
                    </a:lnTo>
                    <a:lnTo>
                      <a:pt x="219" y="215"/>
                    </a:lnTo>
                    <a:lnTo>
                      <a:pt x="214" y="228"/>
                    </a:lnTo>
                    <a:lnTo>
                      <a:pt x="229" y="250"/>
                    </a:lnTo>
                    <a:lnTo>
                      <a:pt x="238" y="241"/>
                    </a:lnTo>
                    <a:lnTo>
                      <a:pt x="232" y="254"/>
                    </a:lnTo>
                    <a:lnTo>
                      <a:pt x="248" y="273"/>
                    </a:lnTo>
                    <a:lnTo>
                      <a:pt x="257" y="268"/>
                    </a:lnTo>
                    <a:lnTo>
                      <a:pt x="253" y="278"/>
                    </a:lnTo>
                    <a:lnTo>
                      <a:pt x="281" y="317"/>
                    </a:lnTo>
                    <a:lnTo>
                      <a:pt x="256" y="295"/>
                    </a:lnTo>
                    <a:lnTo>
                      <a:pt x="245" y="302"/>
                    </a:lnTo>
                    <a:lnTo>
                      <a:pt x="250" y="291"/>
                    </a:lnTo>
                    <a:lnTo>
                      <a:pt x="235" y="276"/>
                    </a:lnTo>
                    <a:lnTo>
                      <a:pt x="221" y="287"/>
                    </a:lnTo>
                    <a:lnTo>
                      <a:pt x="231" y="270"/>
                    </a:lnTo>
                    <a:lnTo>
                      <a:pt x="215" y="251"/>
                    </a:lnTo>
                    <a:lnTo>
                      <a:pt x="200" y="261"/>
                    </a:lnTo>
                    <a:lnTo>
                      <a:pt x="209" y="245"/>
                    </a:lnTo>
                    <a:lnTo>
                      <a:pt x="193" y="228"/>
                    </a:lnTo>
                    <a:lnTo>
                      <a:pt x="175" y="239"/>
                    </a:lnTo>
                    <a:lnTo>
                      <a:pt x="188" y="219"/>
                    </a:lnTo>
                    <a:lnTo>
                      <a:pt x="172" y="204"/>
                    </a:lnTo>
                    <a:lnTo>
                      <a:pt x="151" y="216"/>
                    </a:lnTo>
                    <a:lnTo>
                      <a:pt x="165" y="196"/>
                    </a:lnTo>
                    <a:lnTo>
                      <a:pt x="147" y="174"/>
                    </a:lnTo>
                    <a:lnTo>
                      <a:pt x="128" y="182"/>
                    </a:lnTo>
                    <a:lnTo>
                      <a:pt x="143" y="168"/>
                    </a:lnTo>
                    <a:lnTo>
                      <a:pt x="128" y="147"/>
                    </a:lnTo>
                    <a:lnTo>
                      <a:pt x="103" y="156"/>
                    </a:lnTo>
                    <a:lnTo>
                      <a:pt x="121" y="140"/>
                    </a:lnTo>
                    <a:lnTo>
                      <a:pt x="101" y="119"/>
                    </a:lnTo>
                    <a:lnTo>
                      <a:pt x="86" y="130"/>
                    </a:lnTo>
                    <a:lnTo>
                      <a:pt x="98" y="116"/>
                    </a:lnTo>
                    <a:lnTo>
                      <a:pt x="79" y="93"/>
                    </a:lnTo>
                    <a:lnTo>
                      <a:pt x="59" y="102"/>
                    </a:lnTo>
                    <a:lnTo>
                      <a:pt x="72" y="87"/>
                    </a:lnTo>
                    <a:lnTo>
                      <a:pt x="56" y="66"/>
                    </a:lnTo>
                    <a:lnTo>
                      <a:pt x="39" y="82"/>
                    </a:lnTo>
                    <a:lnTo>
                      <a:pt x="51" y="65"/>
                    </a:lnTo>
                    <a:lnTo>
                      <a:pt x="33" y="40"/>
                    </a:lnTo>
                    <a:lnTo>
                      <a:pt x="17" y="54"/>
                    </a:lnTo>
                    <a:lnTo>
                      <a:pt x="26" y="38"/>
                    </a:lnTo>
                    <a:lnTo>
                      <a:pt x="0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grpSp>
          <p:nvGrpSpPr>
            <p:cNvPr id="13378" name="Group 58"/>
            <p:cNvGrpSpPr>
              <a:grpSpLocks/>
            </p:cNvGrpSpPr>
            <p:nvPr/>
          </p:nvGrpSpPr>
          <p:grpSpPr bwMode="auto">
            <a:xfrm>
              <a:off x="4121" y="1597"/>
              <a:ext cx="178" cy="107"/>
              <a:chOff x="4121" y="1597"/>
              <a:chExt cx="178" cy="107"/>
            </a:xfrm>
          </p:grpSpPr>
          <p:sp>
            <p:nvSpPr>
              <p:cNvPr id="13401" name="Freeform 55"/>
              <p:cNvSpPr>
                <a:spLocks/>
              </p:cNvSpPr>
              <p:nvPr/>
            </p:nvSpPr>
            <p:spPr bwMode="auto">
              <a:xfrm>
                <a:off x="4121" y="1597"/>
                <a:ext cx="178" cy="102"/>
              </a:xfrm>
              <a:custGeom>
                <a:avLst/>
                <a:gdLst>
                  <a:gd name="T0" fmla="*/ 0 w 354"/>
                  <a:gd name="T1" fmla="*/ 3 h 204"/>
                  <a:gd name="T2" fmla="*/ 1 w 354"/>
                  <a:gd name="T3" fmla="*/ 2 h 204"/>
                  <a:gd name="T4" fmla="*/ 2 w 354"/>
                  <a:gd name="T5" fmla="*/ 2 h 204"/>
                  <a:gd name="T6" fmla="*/ 2 w 354"/>
                  <a:gd name="T7" fmla="*/ 2 h 204"/>
                  <a:gd name="T8" fmla="*/ 2 w 354"/>
                  <a:gd name="T9" fmla="*/ 2 h 204"/>
                  <a:gd name="T10" fmla="*/ 2 w 354"/>
                  <a:gd name="T11" fmla="*/ 1 h 204"/>
                  <a:gd name="T12" fmla="*/ 2 w 354"/>
                  <a:gd name="T13" fmla="*/ 1 h 204"/>
                  <a:gd name="T14" fmla="*/ 2 w 354"/>
                  <a:gd name="T15" fmla="*/ 1 h 204"/>
                  <a:gd name="T16" fmla="*/ 3 w 354"/>
                  <a:gd name="T17" fmla="*/ 0 h 204"/>
                  <a:gd name="T18" fmla="*/ 3 w 354"/>
                  <a:gd name="T19" fmla="*/ 1 h 204"/>
                  <a:gd name="T20" fmla="*/ 3 w 354"/>
                  <a:gd name="T21" fmla="*/ 1 h 204"/>
                  <a:gd name="T22" fmla="*/ 3 w 354"/>
                  <a:gd name="T23" fmla="*/ 1 h 204"/>
                  <a:gd name="T24" fmla="*/ 3 w 354"/>
                  <a:gd name="T25" fmla="*/ 2 h 204"/>
                  <a:gd name="T26" fmla="*/ 3 w 354"/>
                  <a:gd name="T27" fmla="*/ 2 h 204"/>
                  <a:gd name="T28" fmla="*/ 3 w 354"/>
                  <a:gd name="T29" fmla="*/ 2 h 204"/>
                  <a:gd name="T30" fmla="*/ 3 w 354"/>
                  <a:gd name="T31" fmla="*/ 3 h 204"/>
                  <a:gd name="T32" fmla="*/ 4 w 354"/>
                  <a:gd name="T33" fmla="*/ 3 h 204"/>
                  <a:gd name="T34" fmla="*/ 4 w 354"/>
                  <a:gd name="T35" fmla="*/ 3 h 204"/>
                  <a:gd name="T36" fmla="*/ 5 w 354"/>
                  <a:gd name="T37" fmla="*/ 3 h 204"/>
                  <a:gd name="T38" fmla="*/ 5 w 354"/>
                  <a:gd name="T39" fmla="*/ 3 h 204"/>
                  <a:gd name="T40" fmla="*/ 6 w 354"/>
                  <a:gd name="T41" fmla="*/ 3 h 204"/>
                  <a:gd name="T42" fmla="*/ 6 w 354"/>
                  <a:gd name="T43" fmla="*/ 3 h 204"/>
                  <a:gd name="T44" fmla="*/ 6 w 354"/>
                  <a:gd name="T45" fmla="*/ 3 h 204"/>
                  <a:gd name="T46" fmla="*/ 5 w 354"/>
                  <a:gd name="T47" fmla="*/ 4 h 204"/>
                  <a:gd name="T48" fmla="*/ 5 w 354"/>
                  <a:gd name="T49" fmla="*/ 4 h 204"/>
                  <a:gd name="T50" fmla="*/ 4 w 354"/>
                  <a:gd name="T51" fmla="*/ 3 h 204"/>
                  <a:gd name="T52" fmla="*/ 4 w 354"/>
                  <a:gd name="T53" fmla="*/ 3 h 204"/>
                  <a:gd name="T54" fmla="*/ 4 w 354"/>
                  <a:gd name="T55" fmla="*/ 3 h 204"/>
                  <a:gd name="T56" fmla="*/ 4 w 354"/>
                  <a:gd name="T57" fmla="*/ 3 h 204"/>
                  <a:gd name="T58" fmla="*/ 4 w 354"/>
                  <a:gd name="T59" fmla="*/ 3 h 204"/>
                  <a:gd name="T60" fmla="*/ 3 w 354"/>
                  <a:gd name="T61" fmla="*/ 3 h 204"/>
                  <a:gd name="T62" fmla="*/ 3 w 354"/>
                  <a:gd name="T63" fmla="*/ 3 h 204"/>
                  <a:gd name="T64" fmla="*/ 3 w 354"/>
                  <a:gd name="T65" fmla="*/ 4 h 204"/>
                  <a:gd name="T66" fmla="*/ 4 w 354"/>
                  <a:gd name="T67" fmla="*/ 4 h 204"/>
                  <a:gd name="T68" fmla="*/ 4 w 354"/>
                  <a:gd name="T69" fmla="*/ 4 h 204"/>
                  <a:gd name="T70" fmla="*/ 3 w 354"/>
                  <a:gd name="T71" fmla="*/ 4 h 204"/>
                  <a:gd name="T72" fmla="*/ 3 w 354"/>
                  <a:gd name="T73" fmla="*/ 3 h 204"/>
                  <a:gd name="T74" fmla="*/ 3 w 354"/>
                  <a:gd name="T75" fmla="*/ 3 h 204"/>
                  <a:gd name="T76" fmla="*/ 3 w 354"/>
                  <a:gd name="T77" fmla="*/ 3 h 204"/>
                  <a:gd name="T78" fmla="*/ 3 w 354"/>
                  <a:gd name="T79" fmla="*/ 3 h 204"/>
                  <a:gd name="T80" fmla="*/ 2 w 354"/>
                  <a:gd name="T81" fmla="*/ 2 h 204"/>
                  <a:gd name="T82" fmla="*/ 2 w 354"/>
                  <a:gd name="T83" fmla="*/ 2 h 204"/>
                  <a:gd name="T84" fmla="*/ 3 w 354"/>
                  <a:gd name="T85" fmla="*/ 2 h 204"/>
                  <a:gd name="T86" fmla="*/ 3 w 354"/>
                  <a:gd name="T87" fmla="*/ 2 h 204"/>
                  <a:gd name="T88" fmla="*/ 3 w 354"/>
                  <a:gd name="T89" fmla="*/ 1 h 204"/>
                  <a:gd name="T90" fmla="*/ 3 w 354"/>
                  <a:gd name="T91" fmla="*/ 1 h 204"/>
                  <a:gd name="T92" fmla="*/ 3 w 354"/>
                  <a:gd name="T93" fmla="*/ 1 h 204"/>
                  <a:gd name="T94" fmla="*/ 2 w 354"/>
                  <a:gd name="T95" fmla="*/ 1 h 204"/>
                  <a:gd name="T96" fmla="*/ 2 w 354"/>
                  <a:gd name="T97" fmla="*/ 1 h 204"/>
                  <a:gd name="T98" fmla="*/ 2 w 354"/>
                  <a:gd name="T99" fmla="*/ 1 h 204"/>
                  <a:gd name="T100" fmla="*/ 2 w 354"/>
                  <a:gd name="T101" fmla="*/ 2 h 204"/>
                  <a:gd name="T102" fmla="*/ 2 w 354"/>
                  <a:gd name="T103" fmla="*/ 2 h 204"/>
                  <a:gd name="T104" fmla="*/ 2 w 354"/>
                  <a:gd name="T105" fmla="*/ 2 h 204"/>
                  <a:gd name="T106" fmla="*/ 2 w 354"/>
                  <a:gd name="T107" fmla="*/ 2 h 204"/>
                  <a:gd name="T108" fmla="*/ 2 w 354"/>
                  <a:gd name="T109" fmla="*/ 2 h 204"/>
                  <a:gd name="T110" fmla="*/ 1 w 354"/>
                  <a:gd name="T111" fmla="*/ 3 h 204"/>
                  <a:gd name="T112" fmla="*/ 1 w 354"/>
                  <a:gd name="T113" fmla="*/ 3 h 204"/>
                  <a:gd name="T114" fmla="*/ 1 w 354"/>
                  <a:gd name="T115" fmla="*/ 3 h 204"/>
                  <a:gd name="T116" fmla="*/ 0 w 354"/>
                  <a:gd name="T117" fmla="*/ 3 h 20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54"/>
                  <a:gd name="T178" fmla="*/ 0 h 204"/>
                  <a:gd name="T179" fmla="*/ 354 w 354"/>
                  <a:gd name="T180" fmla="*/ 204 h 20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54" h="204">
                    <a:moveTo>
                      <a:pt x="0" y="140"/>
                    </a:moveTo>
                    <a:lnTo>
                      <a:pt x="40" y="124"/>
                    </a:lnTo>
                    <a:lnTo>
                      <a:pt x="70" y="111"/>
                    </a:lnTo>
                    <a:lnTo>
                      <a:pt x="90" y="96"/>
                    </a:lnTo>
                    <a:lnTo>
                      <a:pt x="70" y="72"/>
                    </a:lnTo>
                    <a:lnTo>
                      <a:pt x="69" y="36"/>
                    </a:lnTo>
                    <a:lnTo>
                      <a:pt x="81" y="15"/>
                    </a:lnTo>
                    <a:lnTo>
                      <a:pt x="104" y="1"/>
                    </a:lnTo>
                    <a:lnTo>
                      <a:pt x="129" y="0"/>
                    </a:lnTo>
                    <a:lnTo>
                      <a:pt x="155" y="13"/>
                    </a:lnTo>
                    <a:lnTo>
                      <a:pt x="169" y="31"/>
                    </a:lnTo>
                    <a:lnTo>
                      <a:pt x="171" y="63"/>
                    </a:lnTo>
                    <a:lnTo>
                      <a:pt x="159" y="91"/>
                    </a:lnTo>
                    <a:lnTo>
                      <a:pt x="142" y="99"/>
                    </a:lnTo>
                    <a:lnTo>
                      <a:pt x="167" y="125"/>
                    </a:lnTo>
                    <a:lnTo>
                      <a:pt x="182" y="134"/>
                    </a:lnTo>
                    <a:lnTo>
                      <a:pt x="216" y="132"/>
                    </a:lnTo>
                    <a:lnTo>
                      <a:pt x="253" y="150"/>
                    </a:lnTo>
                    <a:lnTo>
                      <a:pt x="266" y="172"/>
                    </a:lnTo>
                    <a:lnTo>
                      <a:pt x="288" y="175"/>
                    </a:lnTo>
                    <a:lnTo>
                      <a:pt x="322" y="173"/>
                    </a:lnTo>
                    <a:lnTo>
                      <a:pt x="354" y="160"/>
                    </a:lnTo>
                    <a:lnTo>
                      <a:pt x="335" y="182"/>
                    </a:lnTo>
                    <a:lnTo>
                      <a:pt x="299" y="194"/>
                    </a:lnTo>
                    <a:lnTo>
                      <a:pt x="266" y="194"/>
                    </a:lnTo>
                    <a:lnTo>
                      <a:pt x="255" y="188"/>
                    </a:lnTo>
                    <a:lnTo>
                      <a:pt x="231" y="175"/>
                    </a:lnTo>
                    <a:lnTo>
                      <a:pt x="230" y="158"/>
                    </a:lnTo>
                    <a:lnTo>
                      <a:pt x="213" y="148"/>
                    </a:lnTo>
                    <a:lnTo>
                      <a:pt x="192" y="148"/>
                    </a:lnTo>
                    <a:lnTo>
                      <a:pt x="179" y="157"/>
                    </a:lnTo>
                    <a:lnTo>
                      <a:pt x="174" y="180"/>
                    </a:lnTo>
                    <a:lnTo>
                      <a:pt x="190" y="194"/>
                    </a:lnTo>
                    <a:lnTo>
                      <a:pt x="210" y="194"/>
                    </a:lnTo>
                    <a:lnTo>
                      <a:pt x="200" y="204"/>
                    </a:lnTo>
                    <a:lnTo>
                      <a:pt x="174" y="204"/>
                    </a:lnTo>
                    <a:lnTo>
                      <a:pt x="154" y="187"/>
                    </a:lnTo>
                    <a:lnTo>
                      <a:pt x="149" y="164"/>
                    </a:lnTo>
                    <a:lnTo>
                      <a:pt x="156" y="141"/>
                    </a:lnTo>
                    <a:lnTo>
                      <a:pt x="156" y="137"/>
                    </a:lnTo>
                    <a:lnTo>
                      <a:pt x="126" y="104"/>
                    </a:lnTo>
                    <a:lnTo>
                      <a:pt x="121" y="91"/>
                    </a:lnTo>
                    <a:lnTo>
                      <a:pt x="142" y="80"/>
                    </a:lnTo>
                    <a:lnTo>
                      <a:pt x="153" y="65"/>
                    </a:lnTo>
                    <a:lnTo>
                      <a:pt x="154" y="48"/>
                    </a:lnTo>
                    <a:lnTo>
                      <a:pt x="144" y="32"/>
                    </a:lnTo>
                    <a:lnTo>
                      <a:pt x="132" y="20"/>
                    </a:lnTo>
                    <a:lnTo>
                      <a:pt x="113" y="16"/>
                    </a:lnTo>
                    <a:lnTo>
                      <a:pt x="96" y="27"/>
                    </a:lnTo>
                    <a:lnTo>
                      <a:pt x="86" y="42"/>
                    </a:lnTo>
                    <a:lnTo>
                      <a:pt x="90" y="65"/>
                    </a:lnTo>
                    <a:lnTo>
                      <a:pt x="101" y="80"/>
                    </a:lnTo>
                    <a:lnTo>
                      <a:pt x="116" y="89"/>
                    </a:lnTo>
                    <a:lnTo>
                      <a:pt x="121" y="104"/>
                    </a:lnTo>
                    <a:lnTo>
                      <a:pt x="92" y="122"/>
                    </a:lnTo>
                    <a:lnTo>
                      <a:pt x="62" y="137"/>
                    </a:lnTo>
                    <a:lnTo>
                      <a:pt x="58" y="137"/>
                    </a:lnTo>
                    <a:lnTo>
                      <a:pt x="27" y="152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2" name="Freeform 56"/>
              <p:cNvSpPr>
                <a:spLocks/>
              </p:cNvSpPr>
              <p:nvPr/>
            </p:nvSpPr>
            <p:spPr bwMode="auto">
              <a:xfrm>
                <a:off x="4176" y="1640"/>
                <a:ext cx="17" cy="15"/>
              </a:xfrm>
              <a:custGeom>
                <a:avLst/>
                <a:gdLst>
                  <a:gd name="T0" fmla="*/ 0 w 35"/>
                  <a:gd name="T1" fmla="*/ 0 h 28"/>
                  <a:gd name="T2" fmla="*/ 0 w 35"/>
                  <a:gd name="T3" fmla="*/ 1 h 28"/>
                  <a:gd name="T4" fmla="*/ 0 w 35"/>
                  <a:gd name="T5" fmla="*/ 1 h 28"/>
                  <a:gd name="T6" fmla="*/ 0 w 35"/>
                  <a:gd name="T7" fmla="*/ 1 h 28"/>
                  <a:gd name="T8" fmla="*/ 0 w 35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8"/>
                  <a:gd name="T17" fmla="*/ 35 w 3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8">
                    <a:moveTo>
                      <a:pt x="0" y="0"/>
                    </a:moveTo>
                    <a:lnTo>
                      <a:pt x="23" y="6"/>
                    </a:lnTo>
                    <a:lnTo>
                      <a:pt x="35" y="28"/>
                    </a:lnTo>
                    <a:lnTo>
                      <a:pt x="1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3" name="Freeform 57"/>
              <p:cNvSpPr>
                <a:spLocks/>
              </p:cNvSpPr>
              <p:nvPr/>
            </p:nvSpPr>
            <p:spPr bwMode="auto">
              <a:xfrm>
                <a:off x="4205" y="1684"/>
                <a:ext cx="53" cy="20"/>
              </a:xfrm>
              <a:custGeom>
                <a:avLst/>
                <a:gdLst>
                  <a:gd name="T0" fmla="*/ 1 w 106"/>
                  <a:gd name="T1" fmla="*/ 0 h 42"/>
                  <a:gd name="T2" fmla="*/ 1 w 106"/>
                  <a:gd name="T3" fmla="*/ 0 h 42"/>
                  <a:gd name="T4" fmla="*/ 2 w 106"/>
                  <a:gd name="T5" fmla="*/ 0 h 42"/>
                  <a:gd name="T6" fmla="*/ 2 w 106"/>
                  <a:gd name="T7" fmla="*/ 0 h 42"/>
                  <a:gd name="T8" fmla="*/ 2 w 106"/>
                  <a:gd name="T9" fmla="*/ 0 h 42"/>
                  <a:gd name="T10" fmla="*/ 1 w 106"/>
                  <a:gd name="T11" fmla="*/ 0 h 42"/>
                  <a:gd name="T12" fmla="*/ 1 w 106"/>
                  <a:gd name="T13" fmla="*/ 0 h 42"/>
                  <a:gd name="T14" fmla="*/ 0 w 106"/>
                  <a:gd name="T15" fmla="*/ 0 h 42"/>
                  <a:gd name="T16" fmla="*/ 1 w 106"/>
                  <a:gd name="T17" fmla="*/ 0 h 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6"/>
                  <a:gd name="T28" fmla="*/ 0 h 42"/>
                  <a:gd name="T29" fmla="*/ 106 w 106"/>
                  <a:gd name="T30" fmla="*/ 42 h 4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6" h="42">
                    <a:moveTo>
                      <a:pt x="22" y="23"/>
                    </a:moveTo>
                    <a:lnTo>
                      <a:pt x="53" y="18"/>
                    </a:lnTo>
                    <a:lnTo>
                      <a:pt x="70" y="0"/>
                    </a:lnTo>
                    <a:lnTo>
                      <a:pt x="106" y="16"/>
                    </a:lnTo>
                    <a:lnTo>
                      <a:pt x="75" y="27"/>
                    </a:lnTo>
                    <a:lnTo>
                      <a:pt x="47" y="42"/>
                    </a:lnTo>
                    <a:lnTo>
                      <a:pt x="17" y="39"/>
                    </a:lnTo>
                    <a:lnTo>
                      <a:pt x="0" y="25"/>
                    </a:lnTo>
                    <a:lnTo>
                      <a:pt x="22" y="23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sp>
          <p:nvSpPr>
            <p:cNvPr id="13379" name="Freeform 59"/>
            <p:cNvSpPr>
              <a:spLocks/>
            </p:cNvSpPr>
            <p:nvPr/>
          </p:nvSpPr>
          <p:spPr bwMode="auto">
            <a:xfrm>
              <a:off x="3889" y="1623"/>
              <a:ext cx="219" cy="186"/>
            </a:xfrm>
            <a:custGeom>
              <a:avLst/>
              <a:gdLst>
                <a:gd name="T0" fmla="*/ 1 w 438"/>
                <a:gd name="T1" fmla="*/ 0 h 373"/>
                <a:gd name="T2" fmla="*/ 2 w 438"/>
                <a:gd name="T3" fmla="*/ 0 h 373"/>
                <a:gd name="T4" fmla="*/ 3 w 438"/>
                <a:gd name="T5" fmla="*/ 0 h 373"/>
                <a:gd name="T6" fmla="*/ 3 w 438"/>
                <a:gd name="T7" fmla="*/ 0 h 373"/>
                <a:gd name="T8" fmla="*/ 3 w 438"/>
                <a:gd name="T9" fmla="*/ 0 h 373"/>
                <a:gd name="T10" fmla="*/ 3 w 438"/>
                <a:gd name="T11" fmla="*/ 0 h 373"/>
                <a:gd name="T12" fmla="*/ 4 w 438"/>
                <a:gd name="T13" fmla="*/ 0 h 373"/>
                <a:gd name="T14" fmla="*/ 5 w 438"/>
                <a:gd name="T15" fmla="*/ 0 h 373"/>
                <a:gd name="T16" fmla="*/ 5 w 438"/>
                <a:gd name="T17" fmla="*/ 0 h 373"/>
                <a:gd name="T18" fmla="*/ 6 w 438"/>
                <a:gd name="T19" fmla="*/ 0 h 373"/>
                <a:gd name="T20" fmla="*/ 6 w 438"/>
                <a:gd name="T21" fmla="*/ 0 h 373"/>
                <a:gd name="T22" fmla="*/ 7 w 438"/>
                <a:gd name="T23" fmla="*/ 0 h 373"/>
                <a:gd name="T24" fmla="*/ 7 w 438"/>
                <a:gd name="T25" fmla="*/ 1 h 373"/>
                <a:gd name="T26" fmla="*/ 7 w 438"/>
                <a:gd name="T27" fmla="*/ 2 h 373"/>
                <a:gd name="T28" fmla="*/ 7 w 438"/>
                <a:gd name="T29" fmla="*/ 2 h 373"/>
                <a:gd name="T30" fmla="*/ 7 w 438"/>
                <a:gd name="T31" fmla="*/ 3 h 373"/>
                <a:gd name="T32" fmla="*/ 7 w 438"/>
                <a:gd name="T33" fmla="*/ 4 h 373"/>
                <a:gd name="T34" fmla="*/ 7 w 438"/>
                <a:gd name="T35" fmla="*/ 4 h 373"/>
                <a:gd name="T36" fmla="*/ 6 w 438"/>
                <a:gd name="T37" fmla="*/ 5 h 373"/>
                <a:gd name="T38" fmla="*/ 6 w 438"/>
                <a:gd name="T39" fmla="*/ 5 h 373"/>
                <a:gd name="T40" fmla="*/ 5 w 438"/>
                <a:gd name="T41" fmla="*/ 5 h 373"/>
                <a:gd name="T42" fmla="*/ 4 w 438"/>
                <a:gd name="T43" fmla="*/ 5 h 373"/>
                <a:gd name="T44" fmla="*/ 4 w 438"/>
                <a:gd name="T45" fmla="*/ 5 h 373"/>
                <a:gd name="T46" fmla="*/ 3 w 438"/>
                <a:gd name="T47" fmla="*/ 5 h 373"/>
                <a:gd name="T48" fmla="*/ 3 w 438"/>
                <a:gd name="T49" fmla="*/ 5 h 373"/>
                <a:gd name="T50" fmla="*/ 2 w 438"/>
                <a:gd name="T51" fmla="*/ 5 h 373"/>
                <a:gd name="T52" fmla="*/ 1 w 438"/>
                <a:gd name="T53" fmla="*/ 4 h 373"/>
                <a:gd name="T54" fmla="*/ 1 w 438"/>
                <a:gd name="T55" fmla="*/ 3 h 373"/>
                <a:gd name="T56" fmla="*/ 0 w 438"/>
                <a:gd name="T57" fmla="*/ 3 h 373"/>
                <a:gd name="T58" fmla="*/ 0 w 438"/>
                <a:gd name="T59" fmla="*/ 2 h 373"/>
                <a:gd name="T60" fmla="*/ 1 w 438"/>
                <a:gd name="T61" fmla="*/ 1 h 373"/>
                <a:gd name="T62" fmla="*/ 1 w 438"/>
                <a:gd name="T63" fmla="*/ 0 h 373"/>
                <a:gd name="T64" fmla="*/ 1 w 438"/>
                <a:gd name="T65" fmla="*/ 0 h 3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38"/>
                <a:gd name="T100" fmla="*/ 0 h 373"/>
                <a:gd name="T101" fmla="*/ 438 w 438"/>
                <a:gd name="T102" fmla="*/ 373 h 3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38" h="373">
                  <a:moveTo>
                    <a:pt x="51" y="13"/>
                  </a:moveTo>
                  <a:lnTo>
                    <a:pt x="82" y="2"/>
                  </a:lnTo>
                  <a:lnTo>
                    <a:pt x="135" y="0"/>
                  </a:lnTo>
                  <a:lnTo>
                    <a:pt x="131" y="2"/>
                  </a:lnTo>
                  <a:lnTo>
                    <a:pt x="162" y="11"/>
                  </a:lnTo>
                  <a:lnTo>
                    <a:pt x="158" y="11"/>
                  </a:lnTo>
                  <a:lnTo>
                    <a:pt x="214" y="2"/>
                  </a:lnTo>
                  <a:lnTo>
                    <a:pt x="270" y="27"/>
                  </a:lnTo>
                  <a:lnTo>
                    <a:pt x="290" y="4"/>
                  </a:lnTo>
                  <a:lnTo>
                    <a:pt x="335" y="5"/>
                  </a:lnTo>
                  <a:lnTo>
                    <a:pt x="380" y="26"/>
                  </a:lnTo>
                  <a:lnTo>
                    <a:pt x="409" y="59"/>
                  </a:lnTo>
                  <a:lnTo>
                    <a:pt x="428" y="104"/>
                  </a:lnTo>
                  <a:lnTo>
                    <a:pt x="438" y="164"/>
                  </a:lnTo>
                  <a:lnTo>
                    <a:pt x="438" y="167"/>
                  </a:lnTo>
                  <a:lnTo>
                    <a:pt x="435" y="207"/>
                  </a:lnTo>
                  <a:lnTo>
                    <a:pt x="433" y="266"/>
                  </a:lnTo>
                  <a:lnTo>
                    <a:pt x="413" y="309"/>
                  </a:lnTo>
                  <a:lnTo>
                    <a:pt x="381" y="338"/>
                  </a:lnTo>
                  <a:lnTo>
                    <a:pt x="344" y="357"/>
                  </a:lnTo>
                  <a:lnTo>
                    <a:pt x="284" y="369"/>
                  </a:lnTo>
                  <a:lnTo>
                    <a:pt x="235" y="373"/>
                  </a:lnTo>
                  <a:lnTo>
                    <a:pt x="198" y="369"/>
                  </a:lnTo>
                  <a:lnTo>
                    <a:pt x="140" y="356"/>
                  </a:lnTo>
                  <a:lnTo>
                    <a:pt x="135" y="356"/>
                  </a:lnTo>
                  <a:lnTo>
                    <a:pt x="74" y="328"/>
                  </a:lnTo>
                  <a:lnTo>
                    <a:pt x="34" y="288"/>
                  </a:lnTo>
                  <a:lnTo>
                    <a:pt x="13" y="253"/>
                  </a:lnTo>
                  <a:lnTo>
                    <a:pt x="0" y="205"/>
                  </a:lnTo>
                  <a:lnTo>
                    <a:pt x="0" y="156"/>
                  </a:lnTo>
                  <a:lnTo>
                    <a:pt x="6" y="99"/>
                  </a:lnTo>
                  <a:lnTo>
                    <a:pt x="29" y="45"/>
                  </a:lnTo>
                  <a:lnTo>
                    <a:pt x="51" y="13"/>
                  </a:lnTo>
                  <a:close/>
                </a:path>
              </a:pathLst>
            </a:custGeom>
            <a:solidFill>
              <a:srgbClr val="FF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grpSp>
          <p:nvGrpSpPr>
            <p:cNvPr id="13380" name="Group 65"/>
            <p:cNvGrpSpPr>
              <a:grpSpLocks/>
            </p:cNvGrpSpPr>
            <p:nvPr/>
          </p:nvGrpSpPr>
          <p:grpSpPr bwMode="auto">
            <a:xfrm>
              <a:off x="4100" y="1661"/>
              <a:ext cx="218" cy="153"/>
              <a:chOff x="4100" y="1661"/>
              <a:chExt cx="218" cy="153"/>
            </a:xfrm>
          </p:grpSpPr>
          <p:sp>
            <p:nvSpPr>
              <p:cNvPr id="13396" name="Freeform 60"/>
              <p:cNvSpPr>
                <a:spLocks/>
              </p:cNvSpPr>
              <p:nvPr/>
            </p:nvSpPr>
            <p:spPr bwMode="auto">
              <a:xfrm>
                <a:off x="4101" y="1661"/>
                <a:ext cx="217" cy="153"/>
              </a:xfrm>
              <a:custGeom>
                <a:avLst/>
                <a:gdLst>
                  <a:gd name="T0" fmla="*/ 0 w 434"/>
                  <a:gd name="T1" fmla="*/ 0 h 306"/>
                  <a:gd name="T2" fmla="*/ 1 w 434"/>
                  <a:gd name="T3" fmla="*/ 1 h 306"/>
                  <a:gd name="T4" fmla="*/ 2 w 434"/>
                  <a:gd name="T5" fmla="*/ 1 h 306"/>
                  <a:gd name="T6" fmla="*/ 4 w 434"/>
                  <a:gd name="T7" fmla="*/ 2 h 306"/>
                  <a:gd name="T8" fmla="*/ 5 w 434"/>
                  <a:gd name="T9" fmla="*/ 2 h 306"/>
                  <a:gd name="T10" fmla="*/ 6 w 434"/>
                  <a:gd name="T11" fmla="*/ 3 h 306"/>
                  <a:gd name="T12" fmla="*/ 6 w 434"/>
                  <a:gd name="T13" fmla="*/ 3 h 306"/>
                  <a:gd name="T14" fmla="*/ 7 w 434"/>
                  <a:gd name="T15" fmla="*/ 4 h 306"/>
                  <a:gd name="T16" fmla="*/ 7 w 434"/>
                  <a:gd name="T17" fmla="*/ 4 h 306"/>
                  <a:gd name="T18" fmla="*/ 7 w 434"/>
                  <a:gd name="T19" fmla="*/ 5 h 306"/>
                  <a:gd name="T20" fmla="*/ 7 w 434"/>
                  <a:gd name="T21" fmla="*/ 5 h 306"/>
                  <a:gd name="T22" fmla="*/ 7 w 434"/>
                  <a:gd name="T23" fmla="*/ 5 h 306"/>
                  <a:gd name="T24" fmla="*/ 7 w 434"/>
                  <a:gd name="T25" fmla="*/ 5 h 306"/>
                  <a:gd name="T26" fmla="*/ 6 w 434"/>
                  <a:gd name="T27" fmla="*/ 5 h 306"/>
                  <a:gd name="T28" fmla="*/ 5 w 434"/>
                  <a:gd name="T29" fmla="*/ 5 h 306"/>
                  <a:gd name="T30" fmla="*/ 3 w 434"/>
                  <a:gd name="T31" fmla="*/ 4 h 306"/>
                  <a:gd name="T32" fmla="*/ 2 w 434"/>
                  <a:gd name="T33" fmla="*/ 4 h 306"/>
                  <a:gd name="T34" fmla="*/ 1 w 434"/>
                  <a:gd name="T35" fmla="*/ 4 h 306"/>
                  <a:gd name="T36" fmla="*/ 1 w 434"/>
                  <a:gd name="T37" fmla="*/ 3 h 306"/>
                  <a:gd name="T38" fmla="*/ 1 w 434"/>
                  <a:gd name="T39" fmla="*/ 3 h 306"/>
                  <a:gd name="T40" fmla="*/ 1 w 434"/>
                  <a:gd name="T41" fmla="*/ 3 h 306"/>
                  <a:gd name="T42" fmla="*/ 2 w 434"/>
                  <a:gd name="T43" fmla="*/ 4 h 306"/>
                  <a:gd name="T44" fmla="*/ 3 w 434"/>
                  <a:gd name="T45" fmla="*/ 4 h 306"/>
                  <a:gd name="T46" fmla="*/ 4 w 434"/>
                  <a:gd name="T47" fmla="*/ 4 h 306"/>
                  <a:gd name="T48" fmla="*/ 5 w 434"/>
                  <a:gd name="T49" fmla="*/ 5 h 306"/>
                  <a:gd name="T50" fmla="*/ 6 w 434"/>
                  <a:gd name="T51" fmla="*/ 5 h 306"/>
                  <a:gd name="T52" fmla="*/ 7 w 434"/>
                  <a:gd name="T53" fmla="*/ 5 h 306"/>
                  <a:gd name="T54" fmla="*/ 7 w 434"/>
                  <a:gd name="T55" fmla="*/ 5 h 306"/>
                  <a:gd name="T56" fmla="*/ 7 w 434"/>
                  <a:gd name="T57" fmla="*/ 5 h 306"/>
                  <a:gd name="T58" fmla="*/ 7 w 434"/>
                  <a:gd name="T59" fmla="*/ 4 h 306"/>
                  <a:gd name="T60" fmla="*/ 7 w 434"/>
                  <a:gd name="T61" fmla="*/ 4 h 306"/>
                  <a:gd name="T62" fmla="*/ 6 w 434"/>
                  <a:gd name="T63" fmla="*/ 4 h 306"/>
                  <a:gd name="T64" fmla="*/ 6 w 434"/>
                  <a:gd name="T65" fmla="*/ 3 h 306"/>
                  <a:gd name="T66" fmla="*/ 5 w 434"/>
                  <a:gd name="T67" fmla="*/ 3 h 306"/>
                  <a:gd name="T68" fmla="*/ 4 w 434"/>
                  <a:gd name="T69" fmla="*/ 2 h 306"/>
                  <a:gd name="T70" fmla="*/ 3 w 434"/>
                  <a:gd name="T71" fmla="*/ 2 h 306"/>
                  <a:gd name="T72" fmla="*/ 2 w 434"/>
                  <a:gd name="T73" fmla="*/ 1 h 306"/>
                  <a:gd name="T74" fmla="*/ 2 w 434"/>
                  <a:gd name="T75" fmla="*/ 1 h 306"/>
                  <a:gd name="T76" fmla="*/ 1 w 434"/>
                  <a:gd name="T77" fmla="*/ 1 h 306"/>
                  <a:gd name="T78" fmla="*/ 1 w 434"/>
                  <a:gd name="T79" fmla="*/ 1 h 306"/>
                  <a:gd name="T80" fmla="*/ 0 w 434"/>
                  <a:gd name="T81" fmla="*/ 0 h 30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34"/>
                  <a:gd name="T124" fmla="*/ 0 h 306"/>
                  <a:gd name="T125" fmla="*/ 434 w 434"/>
                  <a:gd name="T126" fmla="*/ 306 h 30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34" h="306">
                    <a:moveTo>
                      <a:pt x="0" y="0"/>
                    </a:moveTo>
                    <a:lnTo>
                      <a:pt x="55" y="13"/>
                    </a:lnTo>
                    <a:lnTo>
                      <a:pt x="124" y="39"/>
                    </a:lnTo>
                    <a:lnTo>
                      <a:pt x="198" y="70"/>
                    </a:lnTo>
                    <a:lnTo>
                      <a:pt x="269" y="109"/>
                    </a:lnTo>
                    <a:lnTo>
                      <a:pt x="330" y="143"/>
                    </a:lnTo>
                    <a:lnTo>
                      <a:pt x="384" y="185"/>
                    </a:lnTo>
                    <a:lnTo>
                      <a:pt x="416" y="216"/>
                    </a:lnTo>
                    <a:lnTo>
                      <a:pt x="434" y="245"/>
                    </a:lnTo>
                    <a:lnTo>
                      <a:pt x="434" y="260"/>
                    </a:lnTo>
                    <a:lnTo>
                      <a:pt x="426" y="276"/>
                    </a:lnTo>
                    <a:lnTo>
                      <a:pt x="409" y="304"/>
                    </a:lnTo>
                    <a:lnTo>
                      <a:pt x="390" y="306"/>
                    </a:lnTo>
                    <a:lnTo>
                      <a:pt x="336" y="296"/>
                    </a:lnTo>
                    <a:lnTo>
                      <a:pt x="267" y="281"/>
                    </a:lnTo>
                    <a:lnTo>
                      <a:pt x="185" y="253"/>
                    </a:lnTo>
                    <a:lnTo>
                      <a:pt x="112" y="227"/>
                    </a:lnTo>
                    <a:lnTo>
                      <a:pt x="48" y="200"/>
                    </a:lnTo>
                    <a:lnTo>
                      <a:pt x="12" y="178"/>
                    </a:lnTo>
                    <a:lnTo>
                      <a:pt x="12" y="156"/>
                    </a:lnTo>
                    <a:lnTo>
                      <a:pt x="51" y="178"/>
                    </a:lnTo>
                    <a:lnTo>
                      <a:pt x="96" y="202"/>
                    </a:lnTo>
                    <a:lnTo>
                      <a:pt x="154" y="224"/>
                    </a:lnTo>
                    <a:lnTo>
                      <a:pt x="213" y="245"/>
                    </a:lnTo>
                    <a:lnTo>
                      <a:pt x="271" y="263"/>
                    </a:lnTo>
                    <a:lnTo>
                      <a:pt x="330" y="277"/>
                    </a:lnTo>
                    <a:lnTo>
                      <a:pt x="388" y="286"/>
                    </a:lnTo>
                    <a:lnTo>
                      <a:pt x="396" y="284"/>
                    </a:lnTo>
                    <a:lnTo>
                      <a:pt x="406" y="269"/>
                    </a:lnTo>
                    <a:lnTo>
                      <a:pt x="411" y="252"/>
                    </a:lnTo>
                    <a:lnTo>
                      <a:pt x="403" y="233"/>
                    </a:lnTo>
                    <a:lnTo>
                      <a:pt x="374" y="202"/>
                    </a:lnTo>
                    <a:lnTo>
                      <a:pt x="328" y="170"/>
                    </a:lnTo>
                    <a:lnTo>
                      <a:pt x="281" y="141"/>
                    </a:lnTo>
                    <a:lnTo>
                      <a:pt x="229" y="111"/>
                    </a:lnTo>
                    <a:lnTo>
                      <a:pt x="170" y="85"/>
                    </a:lnTo>
                    <a:lnTo>
                      <a:pt x="118" y="59"/>
                    </a:lnTo>
                    <a:lnTo>
                      <a:pt x="75" y="44"/>
                    </a:lnTo>
                    <a:lnTo>
                      <a:pt x="28" y="29"/>
                    </a:lnTo>
                    <a:lnTo>
                      <a:pt x="5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7" name="Freeform 61"/>
              <p:cNvSpPr>
                <a:spLocks/>
              </p:cNvSpPr>
              <p:nvPr/>
            </p:nvSpPr>
            <p:spPr bwMode="auto">
              <a:xfrm>
                <a:off x="4100" y="1668"/>
                <a:ext cx="209" cy="141"/>
              </a:xfrm>
              <a:custGeom>
                <a:avLst/>
                <a:gdLst>
                  <a:gd name="T0" fmla="*/ 0 w 419"/>
                  <a:gd name="T1" fmla="*/ 0 h 281"/>
                  <a:gd name="T2" fmla="*/ 1 w 419"/>
                  <a:gd name="T3" fmla="*/ 1 h 281"/>
                  <a:gd name="T4" fmla="*/ 2 w 419"/>
                  <a:gd name="T5" fmla="*/ 1 h 281"/>
                  <a:gd name="T6" fmla="*/ 3 w 419"/>
                  <a:gd name="T7" fmla="*/ 2 h 281"/>
                  <a:gd name="T8" fmla="*/ 5 w 419"/>
                  <a:gd name="T9" fmla="*/ 3 h 281"/>
                  <a:gd name="T10" fmla="*/ 5 w 419"/>
                  <a:gd name="T11" fmla="*/ 3 h 281"/>
                  <a:gd name="T12" fmla="*/ 6 w 419"/>
                  <a:gd name="T13" fmla="*/ 4 h 281"/>
                  <a:gd name="T14" fmla="*/ 6 w 419"/>
                  <a:gd name="T15" fmla="*/ 4 h 281"/>
                  <a:gd name="T16" fmla="*/ 6 w 419"/>
                  <a:gd name="T17" fmla="*/ 5 h 281"/>
                  <a:gd name="T18" fmla="*/ 6 w 419"/>
                  <a:gd name="T19" fmla="*/ 5 h 281"/>
                  <a:gd name="T20" fmla="*/ 5 w 419"/>
                  <a:gd name="T21" fmla="*/ 5 h 281"/>
                  <a:gd name="T22" fmla="*/ 4 w 419"/>
                  <a:gd name="T23" fmla="*/ 4 h 281"/>
                  <a:gd name="T24" fmla="*/ 2 w 419"/>
                  <a:gd name="T25" fmla="*/ 4 h 281"/>
                  <a:gd name="T26" fmla="*/ 1 w 419"/>
                  <a:gd name="T27" fmla="*/ 4 h 281"/>
                  <a:gd name="T28" fmla="*/ 1 w 419"/>
                  <a:gd name="T29" fmla="*/ 3 h 281"/>
                  <a:gd name="T30" fmla="*/ 0 w 419"/>
                  <a:gd name="T31" fmla="*/ 3 h 281"/>
                  <a:gd name="T32" fmla="*/ 0 w 419"/>
                  <a:gd name="T33" fmla="*/ 2 h 281"/>
                  <a:gd name="T34" fmla="*/ 0 w 419"/>
                  <a:gd name="T35" fmla="*/ 1 h 281"/>
                  <a:gd name="T36" fmla="*/ 0 w 419"/>
                  <a:gd name="T37" fmla="*/ 1 h 281"/>
                  <a:gd name="T38" fmla="*/ 0 w 419"/>
                  <a:gd name="T39" fmla="*/ 0 h 28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19"/>
                  <a:gd name="T61" fmla="*/ 0 h 281"/>
                  <a:gd name="T62" fmla="*/ 419 w 419"/>
                  <a:gd name="T63" fmla="*/ 281 h 28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19" h="281">
                    <a:moveTo>
                      <a:pt x="8" y="0"/>
                    </a:moveTo>
                    <a:lnTo>
                      <a:pt x="67" y="12"/>
                    </a:lnTo>
                    <a:lnTo>
                      <a:pt x="152" y="49"/>
                    </a:lnTo>
                    <a:lnTo>
                      <a:pt x="241" y="91"/>
                    </a:lnTo>
                    <a:lnTo>
                      <a:pt x="324" y="137"/>
                    </a:lnTo>
                    <a:lnTo>
                      <a:pt x="378" y="177"/>
                    </a:lnTo>
                    <a:lnTo>
                      <a:pt x="416" y="218"/>
                    </a:lnTo>
                    <a:lnTo>
                      <a:pt x="419" y="241"/>
                    </a:lnTo>
                    <a:lnTo>
                      <a:pt x="404" y="278"/>
                    </a:lnTo>
                    <a:lnTo>
                      <a:pt x="402" y="281"/>
                    </a:lnTo>
                    <a:lnTo>
                      <a:pt x="361" y="278"/>
                    </a:lnTo>
                    <a:lnTo>
                      <a:pt x="272" y="255"/>
                    </a:lnTo>
                    <a:lnTo>
                      <a:pt x="184" y="227"/>
                    </a:lnTo>
                    <a:lnTo>
                      <a:pt x="122" y="205"/>
                    </a:lnTo>
                    <a:lnTo>
                      <a:pt x="71" y="184"/>
                    </a:lnTo>
                    <a:lnTo>
                      <a:pt x="11" y="154"/>
                    </a:lnTo>
                    <a:lnTo>
                      <a:pt x="8" y="113"/>
                    </a:lnTo>
                    <a:lnTo>
                      <a:pt x="10" y="60"/>
                    </a:lnTo>
                    <a:lnTo>
                      <a:pt x="0" y="1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8" name="Freeform 62"/>
              <p:cNvSpPr>
                <a:spLocks/>
              </p:cNvSpPr>
              <p:nvPr/>
            </p:nvSpPr>
            <p:spPr bwMode="auto">
              <a:xfrm>
                <a:off x="4113" y="1677"/>
                <a:ext cx="187" cy="105"/>
              </a:xfrm>
              <a:custGeom>
                <a:avLst/>
                <a:gdLst>
                  <a:gd name="T0" fmla="*/ 0 w 376"/>
                  <a:gd name="T1" fmla="*/ 1 h 210"/>
                  <a:gd name="T2" fmla="*/ 0 w 376"/>
                  <a:gd name="T3" fmla="*/ 1 h 210"/>
                  <a:gd name="T4" fmla="*/ 0 w 376"/>
                  <a:gd name="T5" fmla="*/ 0 h 210"/>
                  <a:gd name="T6" fmla="*/ 0 w 376"/>
                  <a:gd name="T7" fmla="*/ 1 h 210"/>
                  <a:gd name="T8" fmla="*/ 0 w 376"/>
                  <a:gd name="T9" fmla="*/ 1 h 210"/>
                  <a:gd name="T10" fmla="*/ 0 w 376"/>
                  <a:gd name="T11" fmla="*/ 1 h 210"/>
                  <a:gd name="T12" fmla="*/ 0 w 376"/>
                  <a:gd name="T13" fmla="*/ 1 h 210"/>
                  <a:gd name="T14" fmla="*/ 1 w 376"/>
                  <a:gd name="T15" fmla="*/ 1 h 210"/>
                  <a:gd name="T16" fmla="*/ 1 w 376"/>
                  <a:gd name="T17" fmla="*/ 1 h 210"/>
                  <a:gd name="T18" fmla="*/ 1 w 376"/>
                  <a:gd name="T19" fmla="*/ 1 h 210"/>
                  <a:gd name="T20" fmla="*/ 1 w 376"/>
                  <a:gd name="T21" fmla="*/ 1 h 210"/>
                  <a:gd name="T22" fmla="*/ 1 w 376"/>
                  <a:gd name="T23" fmla="*/ 1 h 210"/>
                  <a:gd name="T24" fmla="*/ 1 w 376"/>
                  <a:gd name="T25" fmla="*/ 1 h 210"/>
                  <a:gd name="T26" fmla="*/ 2 w 376"/>
                  <a:gd name="T27" fmla="*/ 2 h 210"/>
                  <a:gd name="T28" fmla="*/ 2 w 376"/>
                  <a:gd name="T29" fmla="*/ 1 h 210"/>
                  <a:gd name="T30" fmla="*/ 2 w 376"/>
                  <a:gd name="T31" fmla="*/ 2 h 210"/>
                  <a:gd name="T32" fmla="*/ 2 w 376"/>
                  <a:gd name="T33" fmla="*/ 2 h 210"/>
                  <a:gd name="T34" fmla="*/ 2 w 376"/>
                  <a:gd name="T35" fmla="*/ 2 h 210"/>
                  <a:gd name="T36" fmla="*/ 2 w 376"/>
                  <a:gd name="T37" fmla="*/ 2 h 210"/>
                  <a:gd name="T38" fmla="*/ 3 w 376"/>
                  <a:gd name="T39" fmla="*/ 2 h 210"/>
                  <a:gd name="T40" fmla="*/ 3 w 376"/>
                  <a:gd name="T41" fmla="*/ 2 h 210"/>
                  <a:gd name="T42" fmla="*/ 3 w 376"/>
                  <a:gd name="T43" fmla="*/ 2 h 210"/>
                  <a:gd name="T44" fmla="*/ 3 w 376"/>
                  <a:gd name="T45" fmla="*/ 2 h 210"/>
                  <a:gd name="T46" fmla="*/ 3 w 376"/>
                  <a:gd name="T47" fmla="*/ 2 h 210"/>
                  <a:gd name="T48" fmla="*/ 3 w 376"/>
                  <a:gd name="T49" fmla="*/ 2 h 210"/>
                  <a:gd name="T50" fmla="*/ 4 w 376"/>
                  <a:gd name="T51" fmla="*/ 3 h 210"/>
                  <a:gd name="T52" fmla="*/ 4 w 376"/>
                  <a:gd name="T53" fmla="*/ 2 h 210"/>
                  <a:gd name="T54" fmla="*/ 4 w 376"/>
                  <a:gd name="T55" fmla="*/ 3 h 210"/>
                  <a:gd name="T56" fmla="*/ 4 w 376"/>
                  <a:gd name="T57" fmla="*/ 3 h 210"/>
                  <a:gd name="T58" fmla="*/ 4 w 376"/>
                  <a:gd name="T59" fmla="*/ 3 h 210"/>
                  <a:gd name="T60" fmla="*/ 4 w 376"/>
                  <a:gd name="T61" fmla="*/ 3 h 210"/>
                  <a:gd name="T62" fmla="*/ 5 w 376"/>
                  <a:gd name="T63" fmla="*/ 3 h 210"/>
                  <a:gd name="T64" fmla="*/ 5 w 376"/>
                  <a:gd name="T65" fmla="*/ 3 h 210"/>
                  <a:gd name="T66" fmla="*/ 5 w 376"/>
                  <a:gd name="T67" fmla="*/ 3 h 210"/>
                  <a:gd name="T68" fmla="*/ 5 w 376"/>
                  <a:gd name="T69" fmla="*/ 3 h 210"/>
                  <a:gd name="T70" fmla="*/ 5 w 376"/>
                  <a:gd name="T71" fmla="*/ 3 h 210"/>
                  <a:gd name="T72" fmla="*/ 5 w 376"/>
                  <a:gd name="T73" fmla="*/ 3 h 210"/>
                  <a:gd name="T74" fmla="*/ 5 w 376"/>
                  <a:gd name="T75" fmla="*/ 4 h 210"/>
                  <a:gd name="T76" fmla="*/ 5 w 376"/>
                  <a:gd name="T77" fmla="*/ 3 h 210"/>
                  <a:gd name="T78" fmla="*/ 4 w 376"/>
                  <a:gd name="T79" fmla="*/ 3 h 210"/>
                  <a:gd name="T80" fmla="*/ 4 w 376"/>
                  <a:gd name="T81" fmla="*/ 3 h 210"/>
                  <a:gd name="T82" fmla="*/ 3 w 376"/>
                  <a:gd name="T83" fmla="*/ 2 h 210"/>
                  <a:gd name="T84" fmla="*/ 2 w 376"/>
                  <a:gd name="T85" fmla="*/ 2 h 210"/>
                  <a:gd name="T86" fmla="*/ 2 w 376"/>
                  <a:gd name="T87" fmla="*/ 2 h 210"/>
                  <a:gd name="T88" fmla="*/ 1 w 376"/>
                  <a:gd name="T89" fmla="*/ 1 h 210"/>
                  <a:gd name="T90" fmla="*/ 1 w 376"/>
                  <a:gd name="T91" fmla="*/ 1 h 210"/>
                  <a:gd name="T92" fmla="*/ 0 w 376"/>
                  <a:gd name="T93" fmla="*/ 1 h 210"/>
                  <a:gd name="T94" fmla="*/ 0 w 376"/>
                  <a:gd name="T95" fmla="*/ 1 h 210"/>
                  <a:gd name="T96" fmla="*/ 0 w 376"/>
                  <a:gd name="T97" fmla="*/ 1 h 21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6"/>
                  <a:gd name="T148" fmla="*/ 0 h 210"/>
                  <a:gd name="T149" fmla="*/ 376 w 376"/>
                  <a:gd name="T150" fmla="*/ 210 h 21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6" h="210">
                    <a:moveTo>
                      <a:pt x="0" y="8"/>
                    </a:moveTo>
                    <a:lnTo>
                      <a:pt x="18" y="14"/>
                    </a:lnTo>
                    <a:lnTo>
                      <a:pt x="29" y="0"/>
                    </a:lnTo>
                    <a:lnTo>
                      <a:pt x="28" y="20"/>
                    </a:lnTo>
                    <a:lnTo>
                      <a:pt x="48" y="28"/>
                    </a:lnTo>
                    <a:lnTo>
                      <a:pt x="58" y="11"/>
                    </a:lnTo>
                    <a:lnTo>
                      <a:pt x="58" y="31"/>
                    </a:lnTo>
                    <a:lnTo>
                      <a:pt x="81" y="43"/>
                    </a:lnTo>
                    <a:lnTo>
                      <a:pt x="89" y="25"/>
                    </a:lnTo>
                    <a:lnTo>
                      <a:pt x="89" y="44"/>
                    </a:lnTo>
                    <a:lnTo>
                      <a:pt x="108" y="53"/>
                    </a:lnTo>
                    <a:lnTo>
                      <a:pt x="115" y="35"/>
                    </a:lnTo>
                    <a:lnTo>
                      <a:pt x="115" y="53"/>
                    </a:lnTo>
                    <a:lnTo>
                      <a:pt x="141" y="65"/>
                    </a:lnTo>
                    <a:lnTo>
                      <a:pt x="144" y="51"/>
                    </a:lnTo>
                    <a:lnTo>
                      <a:pt x="148" y="69"/>
                    </a:lnTo>
                    <a:lnTo>
                      <a:pt x="171" y="81"/>
                    </a:lnTo>
                    <a:lnTo>
                      <a:pt x="175" y="65"/>
                    </a:lnTo>
                    <a:lnTo>
                      <a:pt x="179" y="85"/>
                    </a:lnTo>
                    <a:lnTo>
                      <a:pt x="202" y="96"/>
                    </a:lnTo>
                    <a:lnTo>
                      <a:pt x="209" y="81"/>
                    </a:lnTo>
                    <a:lnTo>
                      <a:pt x="212" y="100"/>
                    </a:lnTo>
                    <a:lnTo>
                      <a:pt x="236" y="113"/>
                    </a:lnTo>
                    <a:lnTo>
                      <a:pt x="242" y="98"/>
                    </a:lnTo>
                    <a:lnTo>
                      <a:pt x="246" y="119"/>
                    </a:lnTo>
                    <a:lnTo>
                      <a:pt x="266" y="131"/>
                    </a:lnTo>
                    <a:lnTo>
                      <a:pt x="276" y="118"/>
                    </a:lnTo>
                    <a:lnTo>
                      <a:pt x="276" y="134"/>
                    </a:lnTo>
                    <a:lnTo>
                      <a:pt x="297" y="148"/>
                    </a:lnTo>
                    <a:lnTo>
                      <a:pt x="305" y="136"/>
                    </a:lnTo>
                    <a:lnTo>
                      <a:pt x="306" y="155"/>
                    </a:lnTo>
                    <a:lnTo>
                      <a:pt x="326" y="167"/>
                    </a:lnTo>
                    <a:lnTo>
                      <a:pt x="335" y="155"/>
                    </a:lnTo>
                    <a:lnTo>
                      <a:pt x="335" y="172"/>
                    </a:lnTo>
                    <a:lnTo>
                      <a:pt x="350" y="186"/>
                    </a:lnTo>
                    <a:lnTo>
                      <a:pt x="360" y="180"/>
                    </a:lnTo>
                    <a:lnTo>
                      <a:pt x="357" y="192"/>
                    </a:lnTo>
                    <a:lnTo>
                      <a:pt x="376" y="210"/>
                    </a:lnTo>
                    <a:lnTo>
                      <a:pt x="345" y="190"/>
                    </a:lnTo>
                    <a:lnTo>
                      <a:pt x="298" y="161"/>
                    </a:lnTo>
                    <a:lnTo>
                      <a:pt x="263" y="138"/>
                    </a:lnTo>
                    <a:lnTo>
                      <a:pt x="232" y="121"/>
                    </a:lnTo>
                    <a:lnTo>
                      <a:pt x="185" y="99"/>
                    </a:lnTo>
                    <a:lnTo>
                      <a:pt x="147" y="81"/>
                    </a:lnTo>
                    <a:lnTo>
                      <a:pt x="108" y="62"/>
                    </a:lnTo>
                    <a:lnTo>
                      <a:pt x="66" y="46"/>
                    </a:lnTo>
                    <a:lnTo>
                      <a:pt x="32" y="33"/>
                    </a:lnTo>
                    <a:lnTo>
                      <a:pt x="0" y="17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9" name="Freeform 63"/>
              <p:cNvSpPr>
                <a:spLocks/>
              </p:cNvSpPr>
              <p:nvPr/>
            </p:nvSpPr>
            <p:spPr bwMode="auto">
              <a:xfrm>
                <a:off x="4106" y="1718"/>
                <a:ext cx="198" cy="87"/>
              </a:xfrm>
              <a:custGeom>
                <a:avLst/>
                <a:gdLst>
                  <a:gd name="T0" fmla="*/ 0 w 396"/>
                  <a:gd name="T1" fmla="*/ 1 h 172"/>
                  <a:gd name="T2" fmla="*/ 1 w 396"/>
                  <a:gd name="T3" fmla="*/ 1 h 172"/>
                  <a:gd name="T4" fmla="*/ 1 w 396"/>
                  <a:gd name="T5" fmla="*/ 1 h 172"/>
                  <a:gd name="T6" fmla="*/ 1 w 396"/>
                  <a:gd name="T7" fmla="*/ 1 h 172"/>
                  <a:gd name="T8" fmla="*/ 1 w 396"/>
                  <a:gd name="T9" fmla="*/ 1 h 172"/>
                  <a:gd name="T10" fmla="*/ 1 w 396"/>
                  <a:gd name="T11" fmla="*/ 1 h 172"/>
                  <a:gd name="T12" fmla="*/ 1 w 396"/>
                  <a:gd name="T13" fmla="*/ 1 h 172"/>
                  <a:gd name="T14" fmla="*/ 2 w 396"/>
                  <a:gd name="T15" fmla="*/ 1 h 172"/>
                  <a:gd name="T16" fmla="*/ 2 w 396"/>
                  <a:gd name="T17" fmla="*/ 2 h 172"/>
                  <a:gd name="T18" fmla="*/ 2 w 396"/>
                  <a:gd name="T19" fmla="*/ 1 h 172"/>
                  <a:gd name="T20" fmla="*/ 2 w 396"/>
                  <a:gd name="T21" fmla="*/ 1 h 172"/>
                  <a:gd name="T22" fmla="*/ 2 w 396"/>
                  <a:gd name="T23" fmla="*/ 2 h 172"/>
                  <a:gd name="T24" fmla="*/ 2 w 396"/>
                  <a:gd name="T25" fmla="*/ 2 h 172"/>
                  <a:gd name="T26" fmla="*/ 3 w 396"/>
                  <a:gd name="T27" fmla="*/ 2 h 172"/>
                  <a:gd name="T28" fmla="*/ 2 w 396"/>
                  <a:gd name="T29" fmla="*/ 2 h 172"/>
                  <a:gd name="T30" fmla="*/ 3 w 396"/>
                  <a:gd name="T31" fmla="*/ 2 h 172"/>
                  <a:gd name="T32" fmla="*/ 3 w 396"/>
                  <a:gd name="T33" fmla="*/ 2 h 172"/>
                  <a:gd name="T34" fmla="*/ 3 w 396"/>
                  <a:gd name="T35" fmla="*/ 2 h 172"/>
                  <a:gd name="T36" fmla="*/ 3 w 396"/>
                  <a:gd name="T37" fmla="*/ 2 h 172"/>
                  <a:gd name="T38" fmla="*/ 4 w 396"/>
                  <a:gd name="T39" fmla="*/ 2 h 172"/>
                  <a:gd name="T40" fmla="*/ 3 w 396"/>
                  <a:gd name="T41" fmla="*/ 2 h 172"/>
                  <a:gd name="T42" fmla="*/ 4 w 396"/>
                  <a:gd name="T43" fmla="*/ 2 h 172"/>
                  <a:gd name="T44" fmla="*/ 4 w 396"/>
                  <a:gd name="T45" fmla="*/ 2 h 172"/>
                  <a:gd name="T46" fmla="*/ 4 w 396"/>
                  <a:gd name="T47" fmla="*/ 3 h 172"/>
                  <a:gd name="T48" fmla="*/ 4 w 396"/>
                  <a:gd name="T49" fmla="*/ 2 h 172"/>
                  <a:gd name="T50" fmla="*/ 5 w 396"/>
                  <a:gd name="T51" fmla="*/ 3 h 172"/>
                  <a:gd name="T52" fmla="*/ 5 w 396"/>
                  <a:gd name="T53" fmla="*/ 3 h 172"/>
                  <a:gd name="T54" fmla="*/ 5 w 396"/>
                  <a:gd name="T55" fmla="*/ 3 h 172"/>
                  <a:gd name="T56" fmla="*/ 5 w 396"/>
                  <a:gd name="T57" fmla="*/ 3 h 172"/>
                  <a:gd name="T58" fmla="*/ 5 w 396"/>
                  <a:gd name="T59" fmla="*/ 3 h 172"/>
                  <a:gd name="T60" fmla="*/ 5 w 396"/>
                  <a:gd name="T61" fmla="*/ 3 h 172"/>
                  <a:gd name="T62" fmla="*/ 6 w 396"/>
                  <a:gd name="T63" fmla="*/ 3 h 172"/>
                  <a:gd name="T64" fmla="*/ 6 w 396"/>
                  <a:gd name="T65" fmla="*/ 3 h 172"/>
                  <a:gd name="T66" fmla="*/ 6 w 396"/>
                  <a:gd name="T67" fmla="*/ 3 h 172"/>
                  <a:gd name="T68" fmla="*/ 6 w 396"/>
                  <a:gd name="T69" fmla="*/ 3 h 172"/>
                  <a:gd name="T70" fmla="*/ 6 w 396"/>
                  <a:gd name="T71" fmla="*/ 3 h 172"/>
                  <a:gd name="T72" fmla="*/ 6 w 396"/>
                  <a:gd name="T73" fmla="*/ 3 h 172"/>
                  <a:gd name="T74" fmla="*/ 7 w 396"/>
                  <a:gd name="T75" fmla="*/ 3 h 172"/>
                  <a:gd name="T76" fmla="*/ 6 w 396"/>
                  <a:gd name="T77" fmla="*/ 3 h 172"/>
                  <a:gd name="T78" fmla="*/ 5 w 396"/>
                  <a:gd name="T79" fmla="*/ 3 h 172"/>
                  <a:gd name="T80" fmla="*/ 5 w 396"/>
                  <a:gd name="T81" fmla="*/ 2 h 172"/>
                  <a:gd name="T82" fmla="*/ 4 w 396"/>
                  <a:gd name="T83" fmla="*/ 2 h 172"/>
                  <a:gd name="T84" fmla="*/ 3 w 396"/>
                  <a:gd name="T85" fmla="*/ 2 h 172"/>
                  <a:gd name="T86" fmla="*/ 3 w 396"/>
                  <a:gd name="T87" fmla="*/ 2 h 172"/>
                  <a:gd name="T88" fmla="*/ 2 w 396"/>
                  <a:gd name="T89" fmla="*/ 1 h 172"/>
                  <a:gd name="T90" fmla="*/ 2 w 396"/>
                  <a:gd name="T91" fmla="*/ 1 h 172"/>
                  <a:gd name="T92" fmla="*/ 1 w 396"/>
                  <a:gd name="T93" fmla="*/ 1 h 172"/>
                  <a:gd name="T94" fmla="*/ 1 w 396"/>
                  <a:gd name="T95" fmla="*/ 0 h 172"/>
                  <a:gd name="T96" fmla="*/ 0 w 396"/>
                  <a:gd name="T97" fmla="*/ 1 h 1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96"/>
                  <a:gd name="T148" fmla="*/ 0 h 172"/>
                  <a:gd name="T149" fmla="*/ 396 w 396"/>
                  <a:gd name="T150" fmla="*/ 172 h 1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96" h="172">
                    <a:moveTo>
                      <a:pt x="0" y="8"/>
                    </a:moveTo>
                    <a:lnTo>
                      <a:pt x="17" y="16"/>
                    </a:lnTo>
                    <a:lnTo>
                      <a:pt x="11" y="35"/>
                    </a:lnTo>
                    <a:lnTo>
                      <a:pt x="27" y="21"/>
                    </a:lnTo>
                    <a:lnTo>
                      <a:pt x="46" y="30"/>
                    </a:lnTo>
                    <a:lnTo>
                      <a:pt x="39" y="50"/>
                    </a:lnTo>
                    <a:lnTo>
                      <a:pt x="55" y="37"/>
                    </a:lnTo>
                    <a:lnTo>
                      <a:pt x="78" y="47"/>
                    </a:lnTo>
                    <a:lnTo>
                      <a:pt x="70" y="65"/>
                    </a:lnTo>
                    <a:lnTo>
                      <a:pt x="84" y="53"/>
                    </a:lnTo>
                    <a:lnTo>
                      <a:pt x="105" y="61"/>
                    </a:lnTo>
                    <a:lnTo>
                      <a:pt x="94" y="77"/>
                    </a:lnTo>
                    <a:lnTo>
                      <a:pt x="108" y="65"/>
                    </a:lnTo>
                    <a:lnTo>
                      <a:pt x="136" y="78"/>
                    </a:lnTo>
                    <a:lnTo>
                      <a:pt x="126" y="90"/>
                    </a:lnTo>
                    <a:lnTo>
                      <a:pt x="141" y="81"/>
                    </a:lnTo>
                    <a:lnTo>
                      <a:pt x="165" y="91"/>
                    </a:lnTo>
                    <a:lnTo>
                      <a:pt x="155" y="105"/>
                    </a:lnTo>
                    <a:lnTo>
                      <a:pt x="175" y="95"/>
                    </a:lnTo>
                    <a:lnTo>
                      <a:pt x="198" y="105"/>
                    </a:lnTo>
                    <a:lnTo>
                      <a:pt x="189" y="121"/>
                    </a:lnTo>
                    <a:lnTo>
                      <a:pt x="208" y="111"/>
                    </a:lnTo>
                    <a:lnTo>
                      <a:pt x="234" y="120"/>
                    </a:lnTo>
                    <a:lnTo>
                      <a:pt x="224" y="134"/>
                    </a:lnTo>
                    <a:lnTo>
                      <a:pt x="244" y="124"/>
                    </a:lnTo>
                    <a:lnTo>
                      <a:pt x="265" y="132"/>
                    </a:lnTo>
                    <a:lnTo>
                      <a:pt x="263" y="148"/>
                    </a:lnTo>
                    <a:lnTo>
                      <a:pt x="274" y="137"/>
                    </a:lnTo>
                    <a:lnTo>
                      <a:pt x="298" y="144"/>
                    </a:lnTo>
                    <a:lnTo>
                      <a:pt x="294" y="158"/>
                    </a:lnTo>
                    <a:lnTo>
                      <a:pt x="309" y="148"/>
                    </a:lnTo>
                    <a:lnTo>
                      <a:pt x="331" y="154"/>
                    </a:lnTo>
                    <a:lnTo>
                      <a:pt x="328" y="170"/>
                    </a:lnTo>
                    <a:lnTo>
                      <a:pt x="342" y="158"/>
                    </a:lnTo>
                    <a:lnTo>
                      <a:pt x="360" y="160"/>
                    </a:lnTo>
                    <a:lnTo>
                      <a:pt x="364" y="172"/>
                    </a:lnTo>
                    <a:lnTo>
                      <a:pt x="371" y="162"/>
                    </a:lnTo>
                    <a:lnTo>
                      <a:pt x="396" y="165"/>
                    </a:lnTo>
                    <a:lnTo>
                      <a:pt x="361" y="155"/>
                    </a:lnTo>
                    <a:lnTo>
                      <a:pt x="309" y="137"/>
                    </a:lnTo>
                    <a:lnTo>
                      <a:pt x="270" y="125"/>
                    </a:lnTo>
                    <a:lnTo>
                      <a:pt x="235" y="111"/>
                    </a:lnTo>
                    <a:lnTo>
                      <a:pt x="188" y="90"/>
                    </a:lnTo>
                    <a:lnTo>
                      <a:pt x="150" y="73"/>
                    </a:lnTo>
                    <a:lnTo>
                      <a:pt x="112" y="54"/>
                    </a:lnTo>
                    <a:lnTo>
                      <a:pt x="71" y="34"/>
                    </a:lnTo>
                    <a:lnTo>
                      <a:pt x="39" y="15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400" name="Freeform 64"/>
              <p:cNvSpPr>
                <a:spLocks/>
              </p:cNvSpPr>
              <p:nvPr/>
            </p:nvSpPr>
            <p:spPr bwMode="auto">
              <a:xfrm>
                <a:off x="4112" y="1696"/>
                <a:ext cx="189" cy="95"/>
              </a:xfrm>
              <a:custGeom>
                <a:avLst/>
                <a:gdLst>
                  <a:gd name="T0" fmla="*/ 0 w 379"/>
                  <a:gd name="T1" fmla="*/ 0 h 191"/>
                  <a:gd name="T2" fmla="*/ 0 w 379"/>
                  <a:gd name="T3" fmla="*/ 0 h 191"/>
                  <a:gd name="T4" fmla="*/ 1 w 379"/>
                  <a:gd name="T5" fmla="*/ 0 h 191"/>
                  <a:gd name="T6" fmla="*/ 1 w 379"/>
                  <a:gd name="T7" fmla="*/ 0 h 191"/>
                  <a:gd name="T8" fmla="*/ 1 w 379"/>
                  <a:gd name="T9" fmla="*/ 0 h 191"/>
                  <a:gd name="T10" fmla="*/ 1 w 379"/>
                  <a:gd name="T11" fmla="*/ 0 h 191"/>
                  <a:gd name="T12" fmla="*/ 2 w 379"/>
                  <a:gd name="T13" fmla="*/ 1 h 191"/>
                  <a:gd name="T14" fmla="*/ 2 w 379"/>
                  <a:gd name="T15" fmla="*/ 1 h 191"/>
                  <a:gd name="T16" fmla="*/ 2 w 379"/>
                  <a:gd name="T17" fmla="*/ 1 h 191"/>
                  <a:gd name="T18" fmla="*/ 3 w 379"/>
                  <a:gd name="T19" fmla="*/ 1 h 191"/>
                  <a:gd name="T20" fmla="*/ 3 w 379"/>
                  <a:gd name="T21" fmla="*/ 1 h 191"/>
                  <a:gd name="T22" fmla="*/ 3 w 379"/>
                  <a:gd name="T23" fmla="*/ 1 h 191"/>
                  <a:gd name="T24" fmla="*/ 4 w 379"/>
                  <a:gd name="T25" fmla="*/ 2 h 191"/>
                  <a:gd name="T26" fmla="*/ 4 w 379"/>
                  <a:gd name="T27" fmla="*/ 2 h 191"/>
                  <a:gd name="T28" fmla="*/ 4 w 379"/>
                  <a:gd name="T29" fmla="*/ 2 h 191"/>
                  <a:gd name="T30" fmla="*/ 5 w 379"/>
                  <a:gd name="T31" fmla="*/ 2 h 191"/>
                  <a:gd name="T32" fmla="*/ 5 w 379"/>
                  <a:gd name="T33" fmla="*/ 2 h 191"/>
                  <a:gd name="T34" fmla="*/ 5 w 379"/>
                  <a:gd name="T35" fmla="*/ 2 h 191"/>
                  <a:gd name="T36" fmla="*/ 5 w 379"/>
                  <a:gd name="T37" fmla="*/ 2 h 191"/>
                  <a:gd name="T38" fmla="*/ 4 w 379"/>
                  <a:gd name="T39" fmla="*/ 2 h 191"/>
                  <a:gd name="T40" fmla="*/ 4 w 379"/>
                  <a:gd name="T41" fmla="*/ 2 h 191"/>
                  <a:gd name="T42" fmla="*/ 4 w 379"/>
                  <a:gd name="T43" fmla="*/ 2 h 191"/>
                  <a:gd name="T44" fmla="*/ 3 w 379"/>
                  <a:gd name="T45" fmla="*/ 2 h 191"/>
                  <a:gd name="T46" fmla="*/ 3 w 379"/>
                  <a:gd name="T47" fmla="*/ 2 h 191"/>
                  <a:gd name="T48" fmla="*/ 3 w 379"/>
                  <a:gd name="T49" fmla="*/ 1 h 191"/>
                  <a:gd name="T50" fmla="*/ 2 w 379"/>
                  <a:gd name="T51" fmla="*/ 2 h 191"/>
                  <a:gd name="T52" fmla="*/ 2 w 379"/>
                  <a:gd name="T53" fmla="*/ 1 h 191"/>
                  <a:gd name="T54" fmla="*/ 2 w 379"/>
                  <a:gd name="T55" fmla="*/ 1 h 191"/>
                  <a:gd name="T56" fmla="*/ 1 w 379"/>
                  <a:gd name="T57" fmla="*/ 1 h 191"/>
                  <a:gd name="T58" fmla="*/ 1 w 379"/>
                  <a:gd name="T59" fmla="*/ 0 h 191"/>
                  <a:gd name="T60" fmla="*/ 1 w 379"/>
                  <a:gd name="T61" fmla="*/ 0 h 191"/>
                  <a:gd name="T62" fmla="*/ 1 w 379"/>
                  <a:gd name="T63" fmla="*/ 1 h 191"/>
                  <a:gd name="T64" fmla="*/ 0 w 379"/>
                  <a:gd name="T65" fmla="*/ 0 h 191"/>
                  <a:gd name="T66" fmla="*/ 0 w 379"/>
                  <a:gd name="T67" fmla="*/ 0 h 191"/>
                  <a:gd name="T68" fmla="*/ 0 w 379"/>
                  <a:gd name="T69" fmla="*/ 0 h 19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79"/>
                  <a:gd name="T106" fmla="*/ 0 h 191"/>
                  <a:gd name="T107" fmla="*/ 379 w 379"/>
                  <a:gd name="T108" fmla="*/ 191 h 19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79" h="191">
                    <a:moveTo>
                      <a:pt x="0" y="6"/>
                    </a:moveTo>
                    <a:lnTo>
                      <a:pt x="20" y="15"/>
                    </a:lnTo>
                    <a:lnTo>
                      <a:pt x="30" y="0"/>
                    </a:lnTo>
                    <a:lnTo>
                      <a:pt x="31" y="18"/>
                    </a:lnTo>
                    <a:lnTo>
                      <a:pt x="55" y="29"/>
                    </a:lnTo>
                    <a:lnTo>
                      <a:pt x="64" y="15"/>
                    </a:lnTo>
                    <a:lnTo>
                      <a:pt x="64" y="32"/>
                    </a:lnTo>
                    <a:lnTo>
                      <a:pt x="89" y="44"/>
                    </a:lnTo>
                    <a:lnTo>
                      <a:pt x="96" y="29"/>
                    </a:lnTo>
                    <a:lnTo>
                      <a:pt x="96" y="47"/>
                    </a:lnTo>
                    <a:lnTo>
                      <a:pt x="119" y="58"/>
                    </a:lnTo>
                    <a:lnTo>
                      <a:pt x="127" y="38"/>
                    </a:lnTo>
                    <a:lnTo>
                      <a:pt x="125" y="60"/>
                    </a:lnTo>
                    <a:lnTo>
                      <a:pt x="150" y="71"/>
                    </a:lnTo>
                    <a:lnTo>
                      <a:pt x="157" y="51"/>
                    </a:lnTo>
                    <a:lnTo>
                      <a:pt x="157" y="73"/>
                    </a:lnTo>
                    <a:lnTo>
                      <a:pt x="180" y="85"/>
                    </a:lnTo>
                    <a:lnTo>
                      <a:pt x="187" y="68"/>
                    </a:lnTo>
                    <a:lnTo>
                      <a:pt x="190" y="88"/>
                    </a:lnTo>
                    <a:lnTo>
                      <a:pt x="213" y="100"/>
                    </a:lnTo>
                    <a:lnTo>
                      <a:pt x="217" y="83"/>
                    </a:lnTo>
                    <a:lnTo>
                      <a:pt x="221" y="102"/>
                    </a:lnTo>
                    <a:lnTo>
                      <a:pt x="241" y="115"/>
                    </a:lnTo>
                    <a:lnTo>
                      <a:pt x="251" y="100"/>
                    </a:lnTo>
                    <a:lnTo>
                      <a:pt x="251" y="117"/>
                    </a:lnTo>
                    <a:lnTo>
                      <a:pt x="274" y="131"/>
                    </a:lnTo>
                    <a:lnTo>
                      <a:pt x="282" y="120"/>
                    </a:lnTo>
                    <a:lnTo>
                      <a:pt x="282" y="135"/>
                    </a:lnTo>
                    <a:lnTo>
                      <a:pt x="305" y="150"/>
                    </a:lnTo>
                    <a:lnTo>
                      <a:pt x="309" y="138"/>
                    </a:lnTo>
                    <a:lnTo>
                      <a:pt x="309" y="152"/>
                    </a:lnTo>
                    <a:lnTo>
                      <a:pt x="330" y="163"/>
                    </a:lnTo>
                    <a:lnTo>
                      <a:pt x="338" y="155"/>
                    </a:lnTo>
                    <a:lnTo>
                      <a:pt x="337" y="166"/>
                    </a:lnTo>
                    <a:lnTo>
                      <a:pt x="379" y="191"/>
                    </a:lnTo>
                    <a:lnTo>
                      <a:pt x="347" y="181"/>
                    </a:lnTo>
                    <a:lnTo>
                      <a:pt x="340" y="191"/>
                    </a:lnTo>
                    <a:lnTo>
                      <a:pt x="340" y="178"/>
                    </a:lnTo>
                    <a:lnTo>
                      <a:pt x="320" y="170"/>
                    </a:lnTo>
                    <a:lnTo>
                      <a:pt x="312" y="186"/>
                    </a:lnTo>
                    <a:lnTo>
                      <a:pt x="314" y="167"/>
                    </a:lnTo>
                    <a:lnTo>
                      <a:pt x="292" y="155"/>
                    </a:lnTo>
                    <a:lnTo>
                      <a:pt x="282" y="170"/>
                    </a:lnTo>
                    <a:lnTo>
                      <a:pt x="285" y="153"/>
                    </a:lnTo>
                    <a:lnTo>
                      <a:pt x="263" y="143"/>
                    </a:lnTo>
                    <a:lnTo>
                      <a:pt x="251" y="160"/>
                    </a:lnTo>
                    <a:lnTo>
                      <a:pt x="254" y="138"/>
                    </a:lnTo>
                    <a:lnTo>
                      <a:pt x="234" y="129"/>
                    </a:lnTo>
                    <a:lnTo>
                      <a:pt x="218" y="147"/>
                    </a:lnTo>
                    <a:lnTo>
                      <a:pt x="224" y="124"/>
                    </a:lnTo>
                    <a:lnTo>
                      <a:pt x="200" y="112"/>
                    </a:lnTo>
                    <a:lnTo>
                      <a:pt x="185" y="128"/>
                    </a:lnTo>
                    <a:lnTo>
                      <a:pt x="192" y="107"/>
                    </a:lnTo>
                    <a:lnTo>
                      <a:pt x="170" y="93"/>
                    </a:lnTo>
                    <a:lnTo>
                      <a:pt x="152" y="112"/>
                    </a:lnTo>
                    <a:lnTo>
                      <a:pt x="162" y="90"/>
                    </a:lnTo>
                    <a:lnTo>
                      <a:pt x="137" y="78"/>
                    </a:lnTo>
                    <a:lnTo>
                      <a:pt x="127" y="94"/>
                    </a:lnTo>
                    <a:lnTo>
                      <a:pt x="131" y="76"/>
                    </a:lnTo>
                    <a:lnTo>
                      <a:pt x="104" y="62"/>
                    </a:lnTo>
                    <a:lnTo>
                      <a:pt x="91" y="79"/>
                    </a:lnTo>
                    <a:lnTo>
                      <a:pt x="96" y="60"/>
                    </a:lnTo>
                    <a:lnTo>
                      <a:pt x="73" y="48"/>
                    </a:lnTo>
                    <a:lnTo>
                      <a:pt x="64" y="68"/>
                    </a:lnTo>
                    <a:lnTo>
                      <a:pt x="68" y="47"/>
                    </a:lnTo>
                    <a:lnTo>
                      <a:pt x="43" y="32"/>
                    </a:lnTo>
                    <a:lnTo>
                      <a:pt x="32" y="51"/>
                    </a:lnTo>
                    <a:lnTo>
                      <a:pt x="35" y="32"/>
                    </a:lnTo>
                    <a:lnTo>
                      <a:pt x="0" y="17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sp>
          <p:nvSpPr>
            <p:cNvPr id="13381" name="Freeform 66"/>
            <p:cNvSpPr>
              <a:spLocks/>
            </p:cNvSpPr>
            <p:nvPr/>
          </p:nvSpPr>
          <p:spPr bwMode="auto">
            <a:xfrm>
              <a:off x="3929" y="1800"/>
              <a:ext cx="148" cy="102"/>
            </a:xfrm>
            <a:custGeom>
              <a:avLst/>
              <a:gdLst>
                <a:gd name="T0" fmla="*/ 1 w 296"/>
                <a:gd name="T1" fmla="*/ 0 h 205"/>
                <a:gd name="T2" fmla="*/ 1 w 296"/>
                <a:gd name="T3" fmla="*/ 0 h 205"/>
                <a:gd name="T4" fmla="*/ 1 w 296"/>
                <a:gd name="T5" fmla="*/ 0 h 205"/>
                <a:gd name="T6" fmla="*/ 0 w 296"/>
                <a:gd name="T7" fmla="*/ 0 h 205"/>
                <a:gd name="T8" fmla="*/ 1 w 296"/>
                <a:gd name="T9" fmla="*/ 1 h 205"/>
                <a:gd name="T10" fmla="*/ 1 w 296"/>
                <a:gd name="T11" fmla="*/ 1 h 205"/>
                <a:gd name="T12" fmla="*/ 2 w 296"/>
                <a:gd name="T13" fmla="*/ 1 h 205"/>
                <a:gd name="T14" fmla="*/ 2 w 296"/>
                <a:gd name="T15" fmla="*/ 1 h 205"/>
                <a:gd name="T16" fmla="*/ 2 w 296"/>
                <a:gd name="T17" fmla="*/ 1 h 205"/>
                <a:gd name="T18" fmla="*/ 2 w 296"/>
                <a:gd name="T19" fmla="*/ 1 h 205"/>
                <a:gd name="T20" fmla="*/ 2 w 296"/>
                <a:gd name="T21" fmla="*/ 1 h 205"/>
                <a:gd name="T22" fmla="*/ 2 w 296"/>
                <a:gd name="T23" fmla="*/ 2 h 205"/>
                <a:gd name="T24" fmla="*/ 3 w 296"/>
                <a:gd name="T25" fmla="*/ 2 h 205"/>
                <a:gd name="T26" fmla="*/ 3 w 296"/>
                <a:gd name="T27" fmla="*/ 2 h 205"/>
                <a:gd name="T28" fmla="*/ 3 w 296"/>
                <a:gd name="T29" fmla="*/ 2 h 205"/>
                <a:gd name="T30" fmla="*/ 3 w 296"/>
                <a:gd name="T31" fmla="*/ 2 h 205"/>
                <a:gd name="T32" fmla="*/ 4 w 296"/>
                <a:gd name="T33" fmla="*/ 3 h 205"/>
                <a:gd name="T34" fmla="*/ 4 w 296"/>
                <a:gd name="T35" fmla="*/ 2 h 205"/>
                <a:gd name="T36" fmla="*/ 4 w 296"/>
                <a:gd name="T37" fmla="*/ 2 h 205"/>
                <a:gd name="T38" fmla="*/ 4 w 296"/>
                <a:gd name="T39" fmla="*/ 2 h 205"/>
                <a:gd name="T40" fmla="*/ 4 w 296"/>
                <a:gd name="T41" fmla="*/ 1 h 205"/>
                <a:gd name="T42" fmla="*/ 4 w 296"/>
                <a:gd name="T43" fmla="*/ 1 h 205"/>
                <a:gd name="T44" fmla="*/ 4 w 296"/>
                <a:gd name="T45" fmla="*/ 1 h 205"/>
                <a:gd name="T46" fmla="*/ 4 w 296"/>
                <a:gd name="T47" fmla="*/ 1 h 205"/>
                <a:gd name="T48" fmla="*/ 4 w 296"/>
                <a:gd name="T49" fmla="*/ 1 h 205"/>
                <a:gd name="T50" fmla="*/ 4 w 296"/>
                <a:gd name="T51" fmla="*/ 1 h 205"/>
                <a:gd name="T52" fmla="*/ 5 w 296"/>
                <a:gd name="T53" fmla="*/ 1 h 205"/>
                <a:gd name="T54" fmla="*/ 5 w 296"/>
                <a:gd name="T55" fmla="*/ 0 h 205"/>
                <a:gd name="T56" fmla="*/ 5 w 296"/>
                <a:gd name="T57" fmla="*/ 0 h 205"/>
                <a:gd name="T58" fmla="*/ 5 w 296"/>
                <a:gd name="T59" fmla="*/ 0 h 205"/>
                <a:gd name="T60" fmla="*/ 4 w 296"/>
                <a:gd name="T61" fmla="*/ 0 h 205"/>
                <a:gd name="T62" fmla="*/ 3 w 296"/>
                <a:gd name="T63" fmla="*/ 0 h 205"/>
                <a:gd name="T64" fmla="*/ 3 w 296"/>
                <a:gd name="T65" fmla="*/ 0 h 205"/>
                <a:gd name="T66" fmla="*/ 2 w 296"/>
                <a:gd name="T67" fmla="*/ 0 h 205"/>
                <a:gd name="T68" fmla="*/ 2 w 296"/>
                <a:gd name="T69" fmla="*/ 0 h 205"/>
                <a:gd name="T70" fmla="*/ 1 w 296"/>
                <a:gd name="T71" fmla="*/ 0 h 20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96"/>
                <a:gd name="T109" fmla="*/ 0 h 205"/>
                <a:gd name="T110" fmla="*/ 296 w 296"/>
                <a:gd name="T111" fmla="*/ 205 h 20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96" h="205">
                  <a:moveTo>
                    <a:pt x="52" y="0"/>
                  </a:moveTo>
                  <a:lnTo>
                    <a:pt x="20" y="28"/>
                  </a:lnTo>
                  <a:lnTo>
                    <a:pt x="33" y="43"/>
                  </a:lnTo>
                  <a:lnTo>
                    <a:pt x="0" y="63"/>
                  </a:lnTo>
                  <a:lnTo>
                    <a:pt x="25" y="79"/>
                  </a:lnTo>
                  <a:lnTo>
                    <a:pt x="17" y="114"/>
                  </a:lnTo>
                  <a:lnTo>
                    <a:pt x="73" y="97"/>
                  </a:lnTo>
                  <a:lnTo>
                    <a:pt x="86" y="114"/>
                  </a:lnTo>
                  <a:lnTo>
                    <a:pt x="101" y="91"/>
                  </a:lnTo>
                  <a:lnTo>
                    <a:pt x="116" y="115"/>
                  </a:lnTo>
                  <a:lnTo>
                    <a:pt x="113" y="119"/>
                  </a:lnTo>
                  <a:lnTo>
                    <a:pt x="123" y="151"/>
                  </a:lnTo>
                  <a:lnTo>
                    <a:pt x="140" y="145"/>
                  </a:lnTo>
                  <a:lnTo>
                    <a:pt x="138" y="150"/>
                  </a:lnTo>
                  <a:lnTo>
                    <a:pt x="157" y="190"/>
                  </a:lnTo>
                  <a:lnTo>
                    <a:pt x="172" y="176"/>
                  </a:lnTo>
                  <a:lnTo>
                    <a:pt x="203" y="205"/>
                  </a:lnTo>
                  <a:lnTo>
                    <a:pt x="206" y="169"/>
                  </a:lnTo>
                  <a:lnTo>
                    <a:pt x="224" y="167"/>
                  </a:lnTo>
                  <a:lnTo>
                    <a:pt x="206" y="128"/>
                  </a:lnTo>
                  <a:lnTo>
                    <a:pt x="216" y="116"/>
                  </a:lnTo>
                  <a:lnTo>
                    <a:pt x="200" y="92"/>
                  </a:lnTo>
                  <a:lnTo>
                    <a:pt x="201" y="84"/>
                  </a:lnTo>
                  <a:lnTo>
                    <a:pt x="214" y="91"/>
                  </a:lnTo>
                  <a:lnTo>
                    <a:pt x="245" y="117"/>
                  </a:lnTo>
                  <a:lnTo>
                    <a:pt x="248" y="87"/>
                  </a:lnTo>
                  <a:lnTo>
                    <a:pt x="296" y="102"/>
                  </a:lnTo>
                  <a:lnTo>
                    <a:pt x="280" y="48"/>
                  </a:lnTo>
                  <a:lnTo>
                    <a:pt x="265" y="33"/>
                  </a:lnTo>
                  <a:lnTo>
                    <a:pt x="274" y="22"/>
                  </a:lnTo>
                  <a:lnTo>
                    <a:pt x="248" y="6"/>
                  </a:lnTo>
                  <a:lnTo>
                    <a:pt x="198" y="10"/>
                  </a:lnTo>
                  <a:lnTo>
                    <a:pt x="149" y="12"/>
                  </a:lnTo>
                  <a:lnTo>
                    <a:pt x="111" y="12"/>
                  </a:lnTo>
                  <a:lnTo>
                    <a:pt x="69" y="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82" name="Freeform 67"/>
            <p:cNvSpPr>
              <a:spLocks/>
            </p:cNvSpPr>
            <p:nvPr/>
          </p:nvSpPr>
          <p:spPr bwMode="auto">
            <a:xfrm>
              <a:off x="3940" y="1805"/>
              <a:ext cx="131" cy="87"/>
            </a:xfrm>
            <a:custGeom>
              <a:avLst/>
              <a:gdLst>
                <a:gd name="T0" fmla="*/ 4 w 261"/>
                <a:gd name="T1" fmla="*/ 0 h 176"/>
                <a:gd name="T2" fmla="*/ 4 w 261"/>
                <a:gd name="T3" fmla="*/ 0 h 176"/>
                <a:gd name="T4" fmla="*/ 4 w 261"/>
                <a:gd name="T5" fmla="*/ 0 h 176"/>
                <a:gd name="T6" fmla="*/ 4 w 261"/>
                <a:gd name="T7" fmla="*/ 0 h 176"/>
                <a:gd name="T8" fmla="*/ 5 w 261"/>
                <a:gd name="T9" fmla="*/ 1 h 176"/>
                <a:gd name="T10" fmla="*/ 4 w 261"/>
                <a:gd name="T11" fmla="*/ 1 h 176"/>
                <a:gd name="T12" fmla="*/ 4 w 261"/>
                <a:gd name="T13" fmla="*/ 1 h 176"/>
                <a:gd name="T14" fmla="*/ 4 w 261"/>
                <a:gd name="T15" fmla="*/ 1 h 176"/>
                <a:gd name="T16" fmla="*/ 3 w 261"/>
                <a:gd name="T17" fmla="*/ 1 h 176"/>
                <a:gd name="T18" fmla="*/ 3 w 261"/>
                <a:gd name="T19" fmla="*/ 1 h 176"/>
                <a:gd name="T20" fmla="*/ 3 w 261"/>
                <a:gd name="T21" fmla="*/ 1 h 176"/>
                <a:gd name="T22" fmla="*/ 3 w 261"/>
                <a:gd name="T23" fmla="*/ 1 h 176"/>
                <a:gd name="T24" fmla="*/ 3 w 261"/>
                <a:gd name="T25" fmla="*/ 1 h 176"/>
                <a:gd name="T26" fmla="*/ 3 w 261"/>
                <a:gd name="T27" fmla="*/ 2 h 176"/>
                <a:gd name="T28" fmla="*/ 3 w 261"/>
                <a:gd name="T29" fmla="*/ 2 h 176"/>
                <a:gd name="T30" fmla="*/ 3 w 261"/>
                <a:gd name="T31" fmla="*/ 2 h 176"/>
                <a:gd name="T32" fmla="*/ 3 w 261"/>
                <a:gd name="T33" fmla="*/ 2 h 176"/>
                <a:gd name="T34" fmla="*/ 3 w 261"/>
                <a:gd name="T35" fmla="*/ 2 h 176"/>
                <a:gd name="T36" fmla="*/ 3 w 261"/>
                <a:gd name="T37" fmla="*/ 2 h 176"/>
                <a:gd name="T38" fmla="*/ 2 w 261"/>
                <a:gd name="T39" fmla="*/ 1 h 176"/>
                <a:gd name="T40" fmla="*/ 2 w 261"/>
                <a:gd name="T41" fmla="*/ 1 h 176"/>
                <a:gd name="T42" fmla="*/ 2 w 261"/>
                <a:gd name="T43" fmla="*/ 1 h 176"/>
                <a:gd name="T44" fmla="*/ 2 w 261"/>
                <a:gd name="T45" fmla="*/ 1 h 176"/>
                <a:gd name="T46" fmla="*/ 2 w 261"/>
                <a:gd name="T47" fmla="*/ 1 h 176"/>
                <a:gd name="T48" fmla="*/ 1 w 261"/>
                <a:gd name="T49" fmla="*/ 1 h 176"/>
                <a:gd name="T50" fmla="*/ 1 w 261"/>
                <a:gd name="T51" fmla="*/ 1 h 176"/>
                <a:gd name="T52" fmla="*/ 1 w 261"/>
                <a:gd name="T53" fmla="*/ 1 h 176"/>
                <a:gd name="T54" fmla="*/ 1 w 261"/>
                <a:gd name="T55" fmla="*/ 1 h 176"/>
                <a:gd name="T56" fmla="*/ 1 w 261"/>
                <a:gd name="T57" fmla="*/ 1 h 176"/>
                <a:gd name="T58" fmla="*/ 1 w 261"/>
                <a:gd name="T59" fmla="*/ 1 h 176"/>
                <a:gd name="T60" fmla="*/ 0 w 261"/>
                <a:gd name="T61" fmla="*/ 0 h 176"/>
                <a:gd name="T62" fmla="*/ 1 w 261"/>
                <a:gd name="T63" fmla="*/ 0 h 176"/>
                <a:gd name="T64" fmla="*/ 1 w 261"/>
                <a:gd name="T65" fmla="*/ 0 h 176"/>
                <a:gd name="T66" fmla="*/ 1 w 261"/>
                <a:gd name="T67" fmla="*/ 0 h 176"/>
                <a:gd name="T68" fmla="*/ 2 w 261"/>
                <a:gd name="T69" fmla="*/ 0 h 176"/>
                <a:gd name="T70" fmla="*/ 3 w 261"/>
                <a:gd name="T71" fmla="*/ 0 h 176"/>
                <a:gd name="T72" fmla="*/ 4 w 261"/>
                <a:gd name="T73" fmla="*/ 0 h 176"/>
                <a:gd name="T74" fmla="*/ 4 w 261"/>
                <a:gd name="T75" fmla="*/ 0 h 1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61"/>
                <a:gd name="T115" fmla="*/ 0 h 176"/>
                <a:gd name="T116" fmla="*/ 261 w 261"/>
                <a:gd name="T117" fmla="*/ 176 h 17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61" h="176">
                  <a:moveTo>
                    <a:pt x="209" y="5"/>
                  </a:moveTo>
                  <a:lnTo>
                    <a:pt x="233" y="17"/>
                  </a:lnTo>
                  <a:lnTo>
                    <a:pt x="223" y="24"/>
                  </a:lnTo>
                  <a:lnTo>
                    <a:pt x="236" y="42"/>
                  </a:lnTo>
                  <a:lnTo>
                    <a:pt x="261" y="74"/>
                  </a:lnTo>
                  <a:lnTo>
                    <a:pt x="239" y="68"/>
                  </a:lnTo>
                  <a:lnTo>
                    <a:pt x="217" y="67"/>
                  </a:lnTo>
                  <a:lnTo>
                    <a:pt x="218" y="86"/>
                  </a:lnTo>
                  <a:lnTo>
                    <a:pt x="192" y="68"/>
                  </a:lnTo>
                  <a:lnTo>
                    <a:pt x="169" y="65"/>
                  </a:lnTo>
                  <a:lnTo>
                    <a:pt x="169" y="87"/>
                  </a:lnTo>
                  <a:lnTo>
                    <a:pt x="182" y="105"/>
                  </a:lnTo>
                  <a:lnTo>
                    <a:pt x="171" y="110"/>
                  </a:lnTo>
                  <a:lnTo>
                    <a:pt x="186" y="144"/>
                  </a:lnTo>
                  <a:lnTo>
                    <a:pt x="174" y="145"/>
                  </a:lnTo>
                  <a:lnTo>
                    <a:pt x="174" y="176"/>
                  </a:lnTo>
                  <a:lnTo>
                    <a:pt x="152" y="151"/>
                  </a:lnTo>
                  <a:lnTo>
                    <a:pt x="140" y="157"/>
                  </a:lnTo>
                  <a:lnTo>
                    <a:pt x="137" y="159"/>
                  </a:lnTo>
                  <a:lnTo>
                    <a:pt x="123" y="121"/>
                  </a:lnTo>
                  <a:lnTo>
                    <a:pt x="112" y="128"/>
                  </a:lnTo>
                  <a:lnTo>
                    <a:pt x="102" y="93"/>
                  </a:lnTo>
                  <a:lnTo>
                    <a:pt x="84" y="68"/>
                  </a:lnTo>
                  <a:lnTo>
                    <a:pt x="69" y="77"/>
                  </a:lnTo>
                  <a:lnTo>
                    <a:pt x="64" y="92"/>
                  </a:lnTo>
                  <a:lnTo>
                    <a:pt x="61" y="70"/>
                  </a:lnTo>
                  <a:lnTo>
                    <a:pt x="32" y="79"/>
                  </a:lnTo>
                  <a:lnTo>
                    <a:pt x="7" y="90"/>
                  </a:lnTo>
                  <a:lnTo>
                    <a:pt x="23" y="67"/>
                  </a:lnTo>
                  <a:lnTo>
                    <a:pt x="18" y="67"/>
                  </a:lnTo>
                  <a:lnTo>
                    <a:pt x="0" y="53"/>
                  </a:lnTo>
                  <a:lnTo>
                    <a:pt x="36" y="35"/>
                  </a:lnTo>
                  <a:lnTo>
                    <a:pt x="17" y="20"/>
                  </a:lnTo>
                  <a:lnTo>
                    <a:pt x="52" y="0"/>
                  </a:lnTo>
                  <a:lnTo>
                    <a:pt x="99" y="5"/>
                  </a:lnTo>
                  <a:lnTo>
                    <a:pt x="158" y="7"/>
                  </a:lnTo>
                  <a:lnTo>
                    <a:pt x="194" y="1"/>
                  </a:lnTo>
                  <a:lnTo>
                    <a:pt x="209" y="5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83" name="Freeform 68"/>
            <p:cNvSpPr>
              <a:spLocks/>
            </p:cNvSpPr>
            <p:nvPr/>
          </p:nvSpPr>
          <p:spPr bwMode="auto">
            <a:xfrm>
              <a:off x="3887" y="1596"/>
              <a:ext cx="226" cy="215"/>
            </a:xfrm>
            <a:custGeom>
              <a:avLst/>
              <a:gdLst>
                <a:gd name="T0" fmla="*/ 1 w 451"/>
                <a:gd name="T1" fmla="*/ 3 h 430"/>
                <a:gd name="T2" fmla="*/ 1 w 451"/>
                <a:gd name="T3" fmla="*/ 5 h 430"/>
                <a:gd name="T4" fmla="*/ 1 w 451"/>
                <a:gd name="T5" fmla="*/ 6 h 430"/>
                <a:gd name="T6" fmla="*/ 3 w 451"/>
                <a:gd name="T7" fmla="*/ 7 h 430"/>
                <a:gd name="T8" fmla="*/ 5 w 451"/>
                <a:gd name="T9" fmla="*/ 7 h 430"/>
                <a:gd name="T10" fmla="*/ 7 w 451"/>
                <a:gd name="T11" fmla="*/ 6 h 430"/>
                <a:gd name="T12" fmla="*/ 7 w 451"/>
                <a:gd name="T13" fmla="*/ 5 h 430"/>
                <a:gd name="T14" fmla="*/ 8 w 451"/>
                <a:gd name="T15" fmla="*/ 4 h 430"/>
                <a:gd name="T16" fmla="*/ 7 w 451"/>
                <a:gd name="T17" fmla="*/ 2 h 430"/>
                <a:gd name="T18" fmla="*/ 6 w 451"/>
                <a:gd name="T19" fmla="*/ 1 h 430"/>
                <a:gd name="T20" fmla="*/ 7 w 451"/>
                <a:gd name="T21" fmla="*/ 3 h 430"/>
                <a:gd name="T22" fmla="*/ 7 w 451"/>
                <a:gd name="T23" fmla="*/ 5 h 430"/>
                <a:gd name="T24" fmla="*/ 7 w 451"/>
                <a:gd name="T25" fmla="*/ 6 h 430"/>
                <a:gd name="T26" fmla="*/ 6 w 451"/>
                <a:gd name="T27" fmla="*/ 6 h 430"/>
                <a:gd name="T28" fmla="*/ 6 w 451"/>
                <a:gd name="T29" fmla="*/ 4 h 430"/>
                <a:gd name="T30" fmla="*/ 6 w 451"/>
                <a:gd name="T31" fmla="*/ 3 h 430"/>
                <a:gd name="T32" fmla="*/ 6 w 451"/>
                <a:gd name="T33" fmla="*/ 5 h 430"/>
                <a:gd name="T34" fmla="*/ 5 w 451"/>
                <a:gd name="T35" fmla="*/ 7 h 430"/>
                <a:gd name="T36" fmla="*/ 5 w 451"/>
                <a:gd name="T37" fmla="*/ 6 h 430"/>
                <a:gd name="T38" fmla="*/ 5 w 451"/>
                <a:gd name="T39" fmla="*/ 3 h 430"/>
                <a:gd name="T40" fmla="*/ 5 w 451"/>
                <a:gd name="T41" fmla="*/ 3 h 430"/>
                <a:gd name="T42" fmla="*/ 5 w 451"/>
                <a:gd name="T43" fmla="*/ 6 h 430"/>
                <a:gd name="T44" fmla="*/ 4 w 451"/>
                <a:gd name="T45" fmla="*/ 7 h 430"/>
                <a:gd name="T46" fmla="*/ 4 w 451"/>
                <a:gd name="T47" fmla="*/ 6 h 430"/>
                <a:gd name="T48" fmla="*/ 3 w 451"/>
                <a:gd name="T49" fmla="*/ 4 h 430"/>
                <a:gd name="T50" fmla="*/ 4 w 451"/>
                <a:gd name="T51" fmla="*/ 2 h 430"/>
                <a:gd name="T52" fmla="*/ 3 w 451"/>
                <a:gd name="T53" fmla="*/ 3 h 430"/>
                <a:gd name="T54" fmla="*/ 3 w 451"/>
                <a:gd name="T55" fmla="*/ 5 h 430"/>
                <a:gd name="T56" fmla="*/ 4 w 451"/>
                <a:gd name="T57" fmla="*/ 7 h 430"/>
                <a:gd name="T58" fmla="*/ 3 w 451"/>
                <a:gd name="T59" fmla="*/ 7 h 430"/>
                <a:gd name="T60" fmla="*/ 2 w 451"/>
                <a:gd name="T61" fmla="*/ 5 h 430"/>
                <a:gd name="T62" fmla="*/ 2 w 451"/>
                <a:gd name="T63" fmla="*/ 3 h 430"/>
                <a:gd name="T64" fmla="*/ 3 w 451"/>
                <a:gd name="T65" fmla="*/ 2 h 430"/>
                <a:gd name="T66" fmla="*/ 4 w 451"/>
                <a:gd name="T67" fmla="*/ 2 h 430"/>
                <a:gd name="T68" fmla="*/ 5 w 451"/>
                <a:gd name="T69" fmla="*/ 2 h 430"/>
                <a:gd name="T70" fmla="*/ 4 w 451"/>
                <a:gd name="T71" fmla="*/ 1 h 430"/>
                <a:gd name="T72" fmla="*/ 3 w 451"/>
                <a:gd name="T73" fmla="*/ 0 h 430"/>
                <a:gd name="T74" fmla="*/ 2 w 451"/>
                <a:gd name="T75" fmla="*/ 2 h 430"/>
                <a:gd name="T76" fmla="*/ 2 w 451"/>
                <a:gd name="T77" fmla="*/ 3 h 430"/>
                <a:gd name="T78" fmla="*/ 2 w 451"/>
                <a:gd name="T79" fmla="*/ 4 h 430"/>
                <a:gd name="T80" fmla="*/ 2 w 451"/>
                <a:gd name="T81" fmla="*/ 6 h 430"/>
                <a:gd name="T82" fmla="*/ 1 w 451"/>
                <a:gd name="T83" fmla="*/ 6 h 430"/>
                <a:gd name="T84" fmla="*/ 1 w 451"/>
                <a:gd name="T85" fmla="*/ 4 h 430"/>
                <a:gd name="T86" fmla="*/ 1 w 451"/>
                <a:gd name="T87" fmla="*/ 2 h 430"/>
                <a:gd name="T88" fmla="*/ 1 w 451"/>
                <a:gd name="T89" fmla="*/ 1 h 43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1"/>
                <a:gd name="T136" fmla="*/ 0 h 430"/>
                <a:gd name="T137" fmla="*/ 451 w 451"/>
                <a:gd name="T138" fmla="*/ 430 h 43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1" h="430">
                  <a:moveTo>
                    <a:pt x="54" y="63"/>
                  </a:moveTo>
                  <a:lnTo>
                    <a:pt x="24" y="90"/>
                  </a:lnTo>
                  <a:lnTo>
                    <a:pt x="6" y="134"/>
                  </a:lnTo>
                  <a:lnTo>
                    <a:pt x="0" y="176"/>
                  </a:lnTo>
                  <a:lnTo>
                    <a:pt x="0" y="227"/>
                  </a:lnTo>
                  <a:lnTo>
                    <a:pt x="3" y="272"/>
                  </a:lnTo>
                  <a:lnTo>
                    <a:pt x="11" y="308"/>
                  </a:lnTo>
                  <a:lnTo>
                    <a:pt x="28" y="339"/>
                  </a:lnTo>
                  <a:lnTo>
                    <a:pt x="53" y="366"/>
                  </a:lnTo>
                  <a:lnTo>
                    <a:pt x="82" y="389"/>
                  </a:lnTo>
                  <a:lnTo>
                    <a:pt x="115" y="410"/>
                  </a:lnTo>
                  <a:lnTo>
                    <a:pt x="168" y="425"/>
                  </a:lnTo>
                  <a:lnTo>
                    <a:pt x="216" y="430"/>
                  </a:lnTo>
                  <a:lnTo>
                    <a:pt x="257" y="430"/>
                  </a:lnTo>
                  <a:lnTo>
                    <a:pt x="313" y="426"/>
                  </a:lnTo>
                  <a:lnTo>
                    <a:pt x="353" y="419"/>
                  </a:lnTo>
                  <a:lnTo>
                    <a:pt x="388" y="403"/>
                  </a:lnTo>
                  <a:lnTo>
                    <a:pt x="413" y="381"/>
                  </a:lnTo>
                  <a:lnTo>
                    <a:pt x="432" y="348"/>
                  </a:lnTo>
                  <a:lnTo>
                    <a:pt x="444" y="324"/>
                  </a:lnTo>
                  <a:lnTo>
                    <a:pt x="447" y="295"/>
                  </a:lnTo>
                  <a:lnTo>
                    <a:pt x="445" y="270"/>
                  </a:lnTo>
                  <a:lnTo>
                    <a:pt x="449" y="243"/>
                  </a:lnTo>
                  <a:lnTo>
                    <a:pt x="451" y="217"/>
                  </a:lnTo>
                  <a:lnTo>
                    <a:pt x="447" y="185"/>
                  </a:lnTo>
                  <a:lnTo>
                    <a:pt x="441" y="147"/>
                  </a:lnTo>
                  <a:lnTo>
                    <a:pt x="430" y="114"/>
                  </a:lnTo>
                  <a:lnTo>
                    <a:pt x="397" y="89"/>
                  </a:lnTo>
                  <a:lnTo>
                    <a:pt x="353" y="68"/>
                  </a:lnTo>
                  <a:lnTo>
                    <a:pt x="327" y="63"/>
                  </a:lnTo>
                  <a:lnTo>
                    <a:pt x="384" y="95"/>
                  </a:lnTo>
                  <a:lnTo>
                    <a:pt x="406" y="121"/>
                  </a:lnTo>
                  <a:lnTo>
                    <a:pt x="420" y="147"/>
                  </a:lnTo>
                  <a:lnTo>
                    <a:pt x="430" y="191"/>
                  </a:lnTo>
                  <a:lnTo>
                    <a:pt x="433" y="230"/>
                  </a:lnTo>
                  <a:lnTo>
                    <a:pt x="430" y="264"/>
                  </a:lnTo>
                  <a:lnTo>
                    <a:pt x="432" y="296"/>
                  </a:lnTo>
                  <a:lnTo>
                    <a:pt x="420" y="336"/>
                  </a:lnTo>
                  <a:lnTo>
                    <a:pt x="398" y="365"/>
                  </a:lnTo>
                  <a:lnTo>
                    <a:pt x="366" y="392"/>
                  </a:lnTo>
                  <a:lnTo>
                    <a:pt x="321" y="404"/>
                  </a:lnTo>
                  <a:lnTo>
                    <a:pt x="353" y="374"/>
                  </a:lnTo>
                  <a:lnTo>
                    <a:pt x="372" y="334"/>
                  </a:lnTo>
                  <a:lnTo>
                    <a:pt x="382" y="287"/>
                  </a:lnTo>
                  <a:lnTo>
                    <a:pt x="384" y="246"/>
                  </a:lnTo>
                  <a:lnTo>
                    <a:pt x="381" y="205"/>
                  </a:lnTo>
                  <a:lnTo>
                    <a:pt x="369" y="164"/>
                  </a:lnTo>
                  <a:lnTo>
                    <a:pt x="353" y="139"/>
                  </a:lnTo>
                  <a:lnTo>
                    <a:pt x="372" y="187"/>
                  </a:lnTo>
                  <a:lnTo>
                    <a:pt x="376" y="243"/>
                  </a:lnTo>
                  <a:lnTo>
                    <a:pt x="371" y="298"/>
                  </a:lnTo>
                  <a:lnTo>
                    <a:pt x="348" y="351"/>
                  </a:lnTo>
                  <a:lnTo>
                    <a:pt x="323" y="389"/>
                  </a:lnTo>
                  <a:lnTo>
                    <a:pt x="301" y="407"/>
                  </a:lnTo>
                  <a:lnTo>
                    <a:pt x="265" y="415"/>
                  </a:lnTo>
                  <a:lnTo>
                    <a:pt x="283" y="379"/>
                  </a:lnTo>
                  <a:lnTo>
                    <a:pt x="292" y="333"/>
                  </a:lnTo>
                  <a:lnTo>
                    <a:pt x="301" y="276"/>
                  </a:lnTo>
                  <a:lnTo>
                    <a:pt x="299" y="232"/>
                  </a:lnTo>
                  <a:lnTo>
                    <a:pt x="298" y="175"/>
                  </a:lnTo>
                  <a:lnTo>
                    <a:pt x="283" y="126"/>
                  </a:lnTo>
                  <a:lnTo>
                    <a:pt x="286" y="170"/>
                  </a:lnTo>
                  <a:lnTo>
                    <a:pt x="285" y="174"/>
                  </a:lnTo>
                  <a:lnTo>
                    <a:pt x="288" y="227"/>
                  </a:lnTo>
                  <a:lnTo>
                    <a:pt x="288" y="281"/>
                  </a:lnTo>
                  <a:lnTo>
                    <a:pt x="283" y="329"/>
                  </a:lnTo>
                  <a:lnTo>
                    <a:pt x="273" y="370"/>
                  </a:lnTo>
                  <a:lnTo>
                    <a:pt x="259" y="392"/>
                  </a:lnTo>
                  <a:lnTo>
                    <a:pt x="246" y="413"/>
                  </a:lnTo>
                  <a:lnTo>
                    <a:pt x="225" y="415"/>
                  </a:lnTo>
                  <a:lnTo>
                    <a:pt x="206" y="377"/>
                  </a:lnTo>
                  <a:lnTo>
                    <a:pt x="193" y="336"/>
                  </a:lnTo>
                  <a:lnTo>
                    <a:pt x="184" y="285"/>
                  </a:lnTo>
                  <a:lnTo>
                    <a:pt x="183" y="237"/>
                  </a:lnTo>
                  <a:lnTo>
                    <a:pt x="189" y="200"/>
                  </a:lnTo>
                  <a:lnTo>
                    <a:pt x="199" y="160"/>
                  </a:lnTo>
                  <a:lnTo>
                    <a:pt x="213" y="123"/>
                  </a:lnTo>
                  <a:lnTo>
                    <a:pt x="227" y="101"/>
                  </a:lnTo>
                  <a:lnTo>
                    <a:pt x="223" y="95"/>
                  </a:lnTo>
                  <a:lnTo>
                    <a:pt x="202" y="118"/>
                  </a:lnTo>
                  <a:lnTo>
                    <a:pt x="177" y="164"/>
                  </a:lnTo>
                  <a:lnTo>
                    <a:pt x="168" y="207"/>
                  </a:lnTo>
                  <a:lnTo>
                    <a:pt x="167" y="247"/>
                  </a:lnTo>
                  <a:lnTo>
                    <a:pt x="173" y="296"/>
                  </a:lnTo>
                  <a:lnTo>
                    <a:pt x="182" y="342"/>
                  </a:lnTo>
                  <a:lnTo>
                    <a:pt x="198" y="387"/>
                  </a:lnTo>
                  <a:lnTo>
                    <a:pt x="215" y="417"/>
                  </a:lnTo>
                  <a:lnTo>
                    <a:pt x="211" y="415"/>
                  </a:lnTo>
                  <a:lnTo>
                    <a:pt x="175" y="407"/>
                  </a:lnTo>
                  <a:lnTo>
                    <a:pt x="143" y="394"/>
                  </a:lnTo>
                  <a:lnTo>
                    <a:pt x="108" y="357"/>
                  </a:lnTo>
                  <a:lnTo>
                    <a:pt x="89" y="306"/>
                  </a:lnTo>
                  <a:lnTo>
                    <a:pt x="83" y="264"/>
                  </a:lnTo>
                  <a:lnTo>
                    <a:pt x="84" y="227"/>
                  </a:lnTo>
                  <a:lnTo>
                    <a:pt x="90" y="190"/>
                  </a:lnTo>
                  <a:lnTo>
                    <a:pt x="99" y="159"/>
                  </a:lnTo>
                  <a:lnTo>
                    <a:pt x="118" y="124"/>
                  </a:lnTo>
                  <a:lnTo>
                    <a:pt x="141" y="98"/>
                  </a:lnTo>
                  <a:lnTo>
                    <a:pt x="166" y="78"/>
                  </a:lnTo>
                  <a:lnTo>
                    <a:pt x="182" y="70"/>
                  </a:lnTo>
                  <a:lnTo>
                    <a:pt x="197" y="73"/>
                  </a:lnTo>
                  <a:lnTo>
                    <a:pt x="216" y="68"/>
                  </a:lnTo>
                  <a:lnTo>
                    <a:pt x="235" y="78"/>
                  </a:lnTo>
                  <a:lnTo>
                    <a:pt x="250" y="89"/>
                  </a:lnTo>
                  <a:lnTo>
                    <a:pt x="269" y="86"/>
                  </a:lnTo>
                  <a:lnTo>
                    <a:pt x="242" y="57"/>
                  </a:lnTo>
                  <a:lnTo>
                    <a:pt x="219" y="53"/>
                  </a:lnTo>
                  <a:lnTo>
                    <a:pt x="215" y="55"/>
                  </a:lnTo>
                  <a:lnTo>
                    <a:pt x="199" y="52"/>
                  </a:lnTo>
                  <a:lnTo>
                    <a:pt x="174" y="20"/>
                  </a:lnTo>
                  <a:lnTo>
                    <a:pt x="158" y="0"/>
                  </a:lnTo>
                  <a:lnTo>
                    <a:pt x="120" y="47"/>
                  </a:lnTo>
                  <a:lnTo>
                    <a:pt x="85" y="65"/>
                  </a:lnTo>
                  <a:lnTo>
                    <a:pt x="121" y="70"/>
                  </a:lnTo>
                  <a:lnTo>
                    <a:pt x="137" y="78"/>
                  </a:lnTo>
                  <a:lnTo>
                    <a:pt x="102" y="116"/>
                  </a:lnTo>
                  <a:lnTo>
                    <a:pt x="82" y="160"/>
                  </a:lnTo>
                  <a:lnTo>
                    <a:pt x="79" y="164"/>
                  </a:lnTo>
                  <a:lnTo>
                    <a:pt x="69" y="210"/>
                  </a:lnTo>
                  <a:lnTo>
                    <a:pt x="67" y="256"/>
                  </a:lnTo>
                  <a:lnTo>
                    <a:pt x="72" y="303"/>
                  </a:lnTo>
                  <a:lnTo>
                    <a:pt x="79" y="339"/>
                  </a:lnTo>
                  <a:lnTo>
                    <a:pt x="90" y="358"/>
                  </a:lnTo>
                  <a:lnTo>
                    <a:pt x="83" y="362"/>
                  </a:lnTo>
                  <a:lnTo>
                    <a:pt x="64" y="351"/>
                  </a:lnTo>
                  <a:lnTo>
                    <a:pt x="61" y="351"/>
                  </a:lnTo>
                  <a:lnTo>
                    <a:pt x="39" y="321"/>
                  </a:lnTo>
                  <a:lnTo>
                    <a:pt x="23" y="286"/>
                  </a:lnTo>
                  <a:lnTo>
                    <a:pt x="15" y="243"/>
                  </a:lnTo>
                  <a:lnTo>
                    <a:pt x="15" y="200"/>
                  </a:lnTo>
                  <a:lnTo>
                    <a:pt x="23" y="153"/>
                  </a:lnTo>
                  <a:lnTo>
                    <a:pt x="34" y="121"/>
                  </a:lnTo>
                  <a:lnTo>
                    <a:pt x="57" y="81"/>
                  </a:lnTo>
                  <a:lnTo>
                    <a:pt x="72" y="65"/>
                  </a:lnTo>
                  <a:lnTo>
                    <a:pt x="5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84" name="Freeform 69"/>
            <p:cNvSpPr>
              <a:spLocks/>
            </p:cNvSpPr>
            <p:nvPr/>
          </p:nvSpPr>
          <p:spPr bwMode="auto">
            <a:xfrm>
              <a:off x="3751" y="1608"/>
              <a:ext cx="164" cy="262"/>
            </a:xfrm>
            <a:custGeom>
              <a:avLst/>
              <a:gdLst>
                <a:gd name="T0" fmla="*/ 2 w 327"/>
                <a:gd name="T1" fmla="*/ 5 h 523"/>
                <a:gd name="T2" fmla="*/ 1 w 327"/>
                <a:gd name="T3" fmla="*/ 5 h 523"/>
                <a:gd name="T4" fmla="*/ 1 w 327"/>
                <a:gd name="T5" fmla="*/ 6 h 523"/>
                <a:gd name="T6" fmla="*/ 1 w 327"/>
                <a:gd name="T7" fmla="*/ 6 h 523"/>
                <a:gd name="T8" fmla="*/ 1 w 327"/>
                <a:gd name="T9" fmla="*/ 6 h 523"/>
                <a:gd name="T10" fmla="*/ 1 w 327"/>
                <a:gd name="T11" fmla="*/ 6 h 523"/>
                <a:gd name="T12" fmla="*/ 0 w 327"/>
                <a:gd name="T13" fmla="*/ 7 h 523"/>
                <a:gd name="T14" fmla="*/ 0 w 327"/>
                <a:gd name="T15" fmla="*/ 7 h 523"/>
                <a:gd name="T16" fmla="*/ 1 w 327"/>
                <a:gd name="T17" fmla="*/ 7 h 523"/>
                <a:gd name="T18" fmla="*/ 1 w 327"/>
                <a:gd name="T19" fmla="*/ 7 h 523"/>
                <a:gd name="T20" fmla="*/ 1 w 327"/>
                <a:gd name="T21" fmla="*/ 7 h 523"/>
                <a:gd name="T22" fmla="*/ 1 w 327"/>
                <a:gd name="T23" fmla="*/ 8 h 523"/>
                <a:gd name="T24" fmla="*/ 1 w 327"/>
                <a:gd name="T25" fmla="*/ 8 h 523"/>
                <a:gd name="T26" fmla="*/ 1 w 327"/>
                <a:gd name="T27" fmla="*/ 8 h 523"/>
                <a:gd name="T28" fmla="*/ 1 w 327"/>
                <a:gd name="T29" fmla="*/ 9 h 523"/>
                <a:gd name="T30" fmla="*/ 2 w 327"/>
                <a:gd name="T31" fmla="*/ 9 h 523"/>
                <a:gd name="T32" fmla="*/ 2 w 327"/>
                <a:gd name="T33" fmla="*/ 9 h 523"/>
                <a:gd name="T34" fmla="*/ 3 w 327"/>
                <a:gd name="T35" fmla="*/ 8 h 523"/>
                <a:gd name="T36" fmla="*/ 3 w 327"/>
                <a:gd name="T37" fmla="*/ 8 h 523"/>
                <a:gd name="T38" fmla="*/ 3 w 327"/>
                <a:gd name="T39" fmla="*/ 8 h 523"/>
                <a:gd name="T40" fmla="*/ 3 w 327"/>
                <a:gd name="T41" fmla="*/ 8 h 523"/>
                <a:gd name="T42" fmla="*/ 4 w 327"/>
                <a:gd name="T43" fmla="*/ 8 h 523"/>
                <a:gd name="T44" fmla="*/ 4 w 327"/>
                <a:gd name="T45" fmla="*/ 7 h 523"/>
                <a:gd name="T46" fmla="*/ 4 w 327"/>
                <a:gd name="T47" fmla="*/ 7 h 523"/>
                <a:gd name="T48" fmla="*/ 4 w 327"/>
                <a:gd name="T49" fmla="*/ 7 h 523"/>
                <a:gd name="T50" fmla="*/ 5 w 327"/>
                <a:gd name="T51" fmla="*/ 7 h 523"/>
                <a:gd name="T52" fmla="*/ 5 w 327"/>
                <a:gd name="T53" fmla="*/ 7 h 523"/>
                <a:gd name="T54" fmla="*/ 5 w 327"/>
                <a:gd name="T55" fmla="*/ 6 h 523"/>
                <a:gd name="T56" fmla="*/ 5 w 327"/>
                <a:gd name="T57" fmla="*/ 6 h 523"/>
                <a:gd name="T58" fmla="*/ 6 w 327"/>
                <a:gd name="T59" fmla="*/ 6 h 523"/>
                <a:gd name="T60" fmla="*/ 5 w 327"/>
                <a:gd name="T61" fmla="*/ 5 h 523"/>
                <a:gd name="T62" fmla="*/ 5 w 327"/>
                <a:gd name="T63" fmla="*/ 4 h 523"/>
                <a:gd name="T64" fmla="*/ 5 w 327"/>
                <a:gd name="T65" fmla="*/ 4 h 523"/>
                <a:gd name="T66" fmla="*/ 5 w 327"/>
                <a:gd name="T67" fmla="*/ 3 h 523"/>
                <a:gd name="T68" fmla="*/ 5 w 327"/>
                <a:gd name="T69" fmla="*/ 2 h 523"/>
                <a:gd name="T70" fmla="*/ 5 w 327"/>
                <a:gd name="T71" fmla="*/ 2 h 523"/>
                <a:gd name="T72" fmla="*/ 6 w 327"/>
                <a:gd name="T73" fmla="*/ 1 h 523"/>
                <a:gd name="T74" fmla="*/ 5 w 327"/>
                <a:gd name="T75" fmla="*/ 1 h 523"/>
                <a:gd name="T76" fmla="*/ 4 w 327"/>
                <a:gd name="T77" fmla="*/ 0 h 523"/>
                <a:gd name="T78" fmla="*/ 4 w 327"/>
                <a:gd name="T79" fmla="*/ 1 h 523"/>
                <a:gd name="T80" fmla="*/ 4 w 327"/>
                <a:gd name="T81" fmla="*/ 2 h 523"/>
                <a:gd name="T82" fmla="*/ 4 w 327"/>
                <a:gd name="T83" fmla="*/ 2 h 523"/>
                <a:gd name="T84" fmla="*/ 4 w 327"/>
                <a:gd name="T85" fmla="*/ 2 h 523"/>
                <a:gd name="T86" fmla="*/ 4 w 327"/>
                <a:gd name="T87" fmla="*/ 2 h 523"/>
                <a:gd name="T88" fmla="*/ 4 w 327"/>
                <a:gd name="T89" fmla="*/ 3 h 523"/>
                <a:gd name="T90" fmla="*/ 3 w 327"/>
                <a:gd name="T91" fmla="*/ 2 h 523"/>
                <a:gd name="T92" fmla="*/ 3 w 327"/>
                <a:gd name="T93" fmla="*/ 2 h 523"/>
                <a:gd name="T94" fmla="*/ 3 w 327"/>
                <a:gd name="T95" fmla="*/ 2 h 523"/>
                <a:gd name="T96" fmla="*/ 3 w 327"/>
                <a:gd name="T97" fmla="*/ 3 h 523"/>
                <a:gd name="T98" fmla="*/ 2 w 327"/>
                <a:gd name="T99" fmla="*/ 3 h 523"/>
                <a:gd name="T100" fmla="*/ 2 w 327"/>
                <a:gd name="T101" fmla="*/ 3 h 523"/>
                <a:gd name="T102" fmla="*/ 2 w 327"/>
                <a:gd name="T103" fmla="*/ 3 h 523"/>
                <a:gd name="T104" fmla="*/ 1 w 327"/>
                <a:gd name="T105" fmla="*/ 4 h 523"/>
                <a:gd name="T106" fmla="*/ 1 w 327"/>
                <a:gd name="T107" fmla="*/ 4 h 523"/>
                <a:gd name="T108" fmla="*/ 2 w 327"/>
                <a:gd name="T109" fmla="*/ 4 h 523"/>
                <a:gd name="T110" fmla="*/ 2 w 327"/>
                <a:gd name="T111" fmla="*/ 5 h 523"/>
                <a:gd name="T112" fmla="*/ 2 w 327"/>
                <a:gd name="T113" fmla="*/ 5 h 52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27"/>
                <a:gd name="T172" fmla="*/ 0 h 523"/>
                <a:gd name="T173" fmla="*/ 327 w 327"/>
                <a:gd name="T174" fmla="*/ 523 h 52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27" h="523">
                  <a:moveTo>
                    <a:pt x="73" y="279"/>
                  </a:moveTo>
                  <a:lnTo>
                    <a:pt x="54" y="305"/>
                  </a:lnTo>
                  <a:lnTo>
                    <a:pt x="48" y="326"/>
                  </a:lnTo>
                  <a:lnTo>
                    <a:pt x="48" y="338"/>
                  </a:lnTo>
                  <a:lnTo>
                    <a:pt x="29" y="351"/>
                  </a:lnTo>
                  <a:lnTo>
                    <a:pt x="9" y="368"/>
                  </a:lnTo>
                  <a:lnTo>
                    <a:pt x="0" y="389"/>
                  </a:lnTo>
                  <a:lnTo>
                    <a:pt x="0" y="411"/>
                  </a:lnTo>
                  <a:lnTo>
                    <a:pt x="9" y="429"/>
                  </a:lnTo>
                  <a:lnTo>
                    <a:pt x="29" y="443"/>
                  </a:lnTo>
                  <a:lnTo>
                    <a:pt x="47" y="447"/>
                  </a:lnTo>
                  <a:lnTo>
                    <a:pt x="34" y="472"/>
                  </a:lnTo>
                  <a:lnTo>
                    <a:pt x="36" y="492"/>
                  </a:lnTo>
                  <a:lnTo>
                    <a:pt x="47" y="512"/>
                  </a:lnTo>
                  <a:lnTo>
                    <a:pt x="61" y="523"/>
                  </a:lnTo>
                  <a:lnTo>
                    <a:pt x="92" y="521"/>
                  </a:lnTo>
                  <a:lnTo>
                    <a:pt x="111" y="518"/>
                  </a:lnTo>
                  <a:lnTo>
                    <a:pt x="134" y="506"/>
                  </a:lnTo>
                  <a:lnTo>
                    <a:pt x="143" y="483"/>
                  </a:lnTo>
                  <a:lnTo>
                    <a:pt x="150" y="463"/>
                  </a:lnTo>
                  <a:lnTo>
                    <a:pt x="177" y="459"/>
                  </a:lnTo>
                  <a:lnTo>
                    <a:pt x="195" y="449"/>
                  </a:lnTo>
                  <a:lnTo>
                    <a:pt x="214" y="434"/>
                  </a:lnTo>
                  <a:lnTo>
                    <a:pt x="224" y="422"/>
                  </a:lnTo>
                  <a:lnTo>
                    <a:pt x="248" y="417"/>
                  </a:lnTo>
                  <a:lnTo>
                    <a:pt x="274" y="411"/>
                  </a:lnTo>
                  <a:lnTo>
                    <a:pt x="294" y="391"/>
                  </a:lnTo>
                  <a:lnTo>
                    <a:pt x="301" y="368"/>
                  </a:lnTo>
                  <a:lnTo>
                    <a:pt x="309" y="347"/>
                  </a:lnTo>
                  <a:lnTo>
                    <a:pt x="327" y="334"/>
                  </a:lnTo>
                  <a:lnTo>
                    <a:pt x="296" y="297"/>
                  </a:lnTo>
                  <a:lnTo>
                    <a:pt x="284" y="249"/>
                  </a:lnTo>
                  <a:lnTo>
                    <a:pt x="279" y="202"/>
                  </a:lnTo>
                  <a:lnTo>
                    <a:pt x="281" y="161"/>
                  </a:lnTo>
                  <a:lnTo>
                    <a:pt x="286" y="122"/>
                  </a:lnTo>
                  <a:lnTo>
                    <a:pt x="299" y="79"/>
                  </a:lnTo>
                  <a:lnTo>
                    <a:pt x="326" y="41"/>
                  </a:lnTo>
                  <a:lnTo>
                    <a:pt x="288" y="31"/>
                  </a:lnTo>
                  <a:lnTo>
                    <a:pt x="247" y="0"/>
                  </a:lnTo>
                  <a:lnTo>
                    <a:pt x="255" y="41"/>
                  </a:lnTo>
                  <a:lnTo>
                    <a:pt x="248" y="79"/>
                  </a:lnTo>
                  <a:lnTo>
                    <a:pt x="248" y="84"/>
                  </a:lnTo>
                  <a:lnTo>
                    <a:pt x="225" y="117"/>
                  </a:lnTo>
                  <a:lnTo>
                    <a:pt x="201" y="127"/>
                  </a:lnTo>
                  <a:lnTo>
                    <a:pt x="198" y="129"/>
                  </a:lnTo>
                  <a:lnTo>
                    <a:pt x="162" y="124"/>
                  </a:lnTo>
                  <a:lnTo>
                    <a:pt x="157" y="125"/>
                  </a:lnTo>
                  <a:lnTo>
                    <a:pt x="134" y="121"/>
                  </a:lnTo>
                  <a:lnTo>
                    <a:pt x="132" y="132"/>
                  </a:lnTo>
                  <a:lnTo>
                    <a:pt x="109" y="138"/>
                  </a:lnTo>
                  <a:lnTo>
                    <a:pt x="87" y="150"/>
                  </a:lnTo>
                  <a:lnTo>
                    <a:pt x="71" y="171"/>
                  </a:lnTo>
                  <a:lnTo>
                    <a:pt x="61" y="196"/>
                  </a:lnTo>
                  <a:lnTo>
                    <a:pt x="59" y="214"/>
                  </a:lnTo>
                  <a:lnTo>
                    <a:pt x="66" y="244"/>
                  </a:lnTo>
                  <a:lnTo>
                    <a:pt x="81" y="274"/>
                  </a:lnTo>
                  <a:lnTo>
                    <a:pt x="73" y="2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grpSp>
          <p:nvGrpSpPr>
            <p:cNvPr id="13385" name="Group 80"/>
            <p:cNvGrpSpPr>
              <a:grpSpLocks/>
            </p:cNvGrpSpPr>
            <p:nvPr/>
          </p:nvGrpSpPr>
          <p:grpSpPr bwMode="auto">
            <a:xfrm>
              <a:off x="3755" y="1634"/>
              <a:ext cx="146" cy="229"/>
              <a:chOff x="3755" y="1634"/>
              <a:chExt cx="146" cy="229"/>
            </a:xfrm>
          </p:grpSpPr>
          <p:sp>
            <p:nvSpPr>
              <p:cNvPr id="13386" name="Freeform 70"/>
              <p:cNvSpPr>
                <a:spLocks/>
              </p:cNvSpPr>
              <p:nvPr/>
            </p:nvSpPr>
            <p:spPr bwMode="auto">
              <a:xfrm>
                <a:off x="3866" y="1634"/>
                <a:ext cx="35" cy="48"/>
              </a:xfrm>
              <a:custGeom>
                <a:avLst/>
                <a:gdLst>
                  <a:gd name="T0" fmla="*/ 2 w 70"/>
                  <a:gd name="T1" fmla="*/ 1 h 96"/>
                  <a:gd name="T2" fmla="*/ 1 w 70"/>
                  <a:gd name="T3" fmla="*/ 0 h 96"/>
                  <a:gd name="T4" fmla="*/ 1 w 70"/>
                  <a:gd name="T5" fmla="*/ 0 h 96"/>
                  <a:gd name="T6" fmla="*/ 1 w 70"/>
                  <a:gd name="T7" fmla="*/ 1 h 96"/>
                  <a:gd name="T8" fmla="*/ 0 w 70"/>
                  <a:gd name="T9" fmla="*/ 2 h 96"/>
                  <a:gd name="T10" fmla="*/ 1 w 70"/>
                  <a:gd name="T11" fmla="*/ 2 h 96"/>
                  <a:gd name="T12" fmla="*/ 1 w 70"/>
                  <a:gd name="T13" fmla="*/ 2 h 96"/>
                  <a:gd name="T14" fmla="*/ 1 w 70"/>
                  <a:gd name="T15" fmla="*/ 1 h 96"/>
                  <a:gd name="T16" fmla="*/ 2 w 70"/>
                  <a:gd name="T17" fmla="*/ 1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96"/>
                  <a:gd name="T29" fmla="*/ 70 w 70"/>
                  <a:gd name="T30" fmla="*/ 96 h 9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96">
                    <a:moveTo>
                      <a:pt x="70" y="12"/>
                    </a:moveTo>
                    <a:lnTo>
                      <a:pt x="49" y="0"/>
                    </a:lnTo>
                    <a:lnTo>
                      <a:pt x="27" y="0"/>
                    </a:lnTo>
                    <a:lnTo>
                      <a:pt x="18" y="41"/>
                    </a:lnTo>
                    <a:lnTo>
                      <a:pt x="0" y="65"/>
                    </a:lnTo>
                    <a:lnTo>
                      <a:pt x="16" y="86"/>
                    </a:lnTo>
                    <a:lnTo>
                      <a:pt x="46" y="96"/>
                    </a:lnTo>
                    <a:lnTo>
                      <a:pt x="55" y="46"/>
                    </a:lnTo>
                    <a:lnTo>
                      <a:pt x="70" y="12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87" name="Freeform 71"/>
              <p:cNvSpPr>
                <a:spLocks/>
              </p:cNvSpPr>
              <p:nvPr/>
            </p:nvSpPr>
            <p:spPr bwMode="auto">
              <a:xfrm>
                <a:off x="3836" y="1676"/>
                <a:ext cx="45" cy="44"/>
              </a:xfrm>
              <a:custGeom>
                <a:avLst/>
                <a:gdLst>
                  <a:gd name="T0" fmla="*/ 0 w 91"/>
                  <a:gd name="T1" fmla="*/ 1 h 87"/>
                  <a:gd name="T2" fmla="*/ 0 w 91"/>
                  <a:gd name="T3" fmla="*/ 1 h 87"/>
                  <a:gd name="T4" fmla="*/ 0 w 91"/>
                  <a:gd name="T5" fmla="*/ 0 h 87"/>
                  <a:gd name="T6" fmla="*/ 1 w 91"/>
                  <a:gd name="T7" fmla="*/ 1 h 87"/>
                  <a:gd name="T8" fmla="*/ 1 w 91"/>
                  <a:gd name="T9" fmla="*/ 1 h 87"/>
                  <a:gd name="T10" fmla="*/ 1 w 91"/>
                  <a:gd name="T11" fmla="*/ 1 h 87"/>
                  <a:gd name="T12" fmla="*/ 0 w 91"/>
                  <a:gd name="T13" fmla="*/ 2 h 87"/>
                  <a:gd name="T14" fmla="*/ 0 w 91"/>
                  <a:gd name="T15" fmla="*/ 2 h 87"/>
                  <a:gd name="T16" fmla="*/ 0 w 91"/>
                  <a:gd name="T17" fmla="*/ 1 h 87"/>
                  <a:gd name="T18" fmla="*/ 0 w 91"/>
                  <a:gd name="T19" fmla="*/ 1 h 87"/>
                  <a:gd name="T20" fmla="*/ 0 w 91"/>
                  <a:gd name="T21" fmla="*/ 1 h 87"/>
                  <a:gd name="T22" fmla="*/ 0 w 91"/>
                  <a:gd name="T23" fmla="*/ 1 h 87"/>
                  <a:gd name="T24" fmla="*/ 0 w 91"/>
                  <a:gd name="T25" fmla="*/ 1 h 8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1"/>
                  <a:gd name="T40" fmla="*/ 0 h 87"/>
                  <a:gd name="T41" fmla="*/ 91 w 91"/>
                  <a:gd name="T42" fmla="*/ 87 h 8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1" h="87">
                    <a:moveTo>
                      <a:pt x="20" y="10"/>
                    </a:moveTo>
                    <a:lnTo>
                      <a:pt x="50" y="6"/>
                    </a:lnTo>
                    <a:lnTo>
                      <a:pt x="61" y="0"/>
                    </a:lnTo>
                    <a:lnTo>
                      <a:pt x="81" y="16"/>
                    </a:lnTo>
                    <a:lnTo>
                      <a:pt x="91" y="25"/>
                    </a:lnTo>
                    <a:lnTo>
                      <a:pt x="84" y="62"/>
                    </a:lnTo>
                    <a:lnTo>
                      <a:pt x="60" y="73"/>
                    </a:lnTo>
                    <a:lnTo>
                      <a:pt x="31" y="87"/>
                    </a:lnTo>
                    <a:lnTo>
                      <a:pt x="8" y="64"/>
                    </a:lnTo>
                    <a:lnTo>
                      <a:pt x="0" y="37"/>
                    </a:lnTo>
                    <a:lnTo>
                      <a:pt x="2" y="17"/>
                    </a:lnTo>
                    <a:lnTo>
                      <a:pt x="14" y="12"/>
                    </a:ln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88" name="Freeform 72"/>
              <p:cNvSpPr>
                <a:spLocks/>
              </p:cNvSpPr>
              <p:nvPr/>
            </p:nvSpPr>
            <p:spPr bwMode="auto">
              <a:xfrm>
                <a:off x="3793" y="1683"/>
                <a:ext cx="48" cy="58"/>
              </a:xfrm>
              <a:custGeom>
                <a:avLst/>
                <a:gdLst>
                  <a:gd name="T0" fmla="*/ 2 w 96"/>
                  <a:gd name="T1" fmla="*/ 0 h 117"/>
                  <a:gd name="T2" fmla="*/ 1 w 96"/>
                  <a:gd name="T3" fmla="*/ 0 h 117"/>
                  <a:gd name="T4" fmla="*/ 1 w 96"/>
                  <a:gd name="T5" fmla="*/ 0 h 117"/>
                  <a:gd name="T6" fmla="*/ 1 w 96"/>
                  <a:gd name="T7" fmla="*/ 0 h 117"/>
                  <a:gd name="T8" fmla="*/ 0 w 96"/>
                  <a:gd name="T9" fmla="*/ 0 h 117"/>
                  <a:gd name="T10" fmla="*/ 1 w 96"/>
                  <a:gd name="T11" fmla="*/ 1 h 117"/>
                  <a:gd name="T12" fmla="*/ 1 w 96"/>
                  <a:gd name="T13" fmla="*/ 1 h 117"/>
                  <a:gd name="T14" fmla="*/ 1 w 96"/>
                  <a:gd name="T15" fmla="*/ 1 h 117"/>
                  <a:gd name="T16" fmla="*/ 2 w 96"/>
                  <a:gd name="T17" fmla="*/ 1 h 117"/>
                  <a:gd name="T18" fmla="*/ 2 w 96"/>
                  <a:gd name="T19" fmla="*/ 1 h 117"/>
                  <a:gd name="T20" fmla="*/ 2 w 96"/>
                  <a:gd name="T21" fmla="*/ 1 h 117"/>
                  <a:gd name="T22" fmla="*/ 2 w 96"/>
                  <a:gd name="T23" fmla="*/ 1 h 117"/>
                  <a:gd name="T24" fmla="*/ 2 w 96"/>
                  <a:gd name="T25" fmla="*/ 0 h 117"/>
                  <a:gd name="T26" fmla="*/ 2 w 96"/>
                  <a:gd name="T27" fmla="*/ 0 h 117"/>
                  <a:gd name="T28" fmla="*/ 2 w 96"/>
                  <a:gd name="T29" fmla="*/ 0 h 1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6"/>
                  <a:gd name="T46" fmla="*/ 0 h 117"/>
                  <a:gd name="T47" fmla="*/ 96 w 96"/>
                  <a:gd name="T48" fmla="*/ 117 h 1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6" h="117">
                    <a:moveTo>
                      <a:pt x="65" y="5"/>
                    </a:moveTo>
                    <a:lnTo>
                      <a:pt x="46" y="0"/>
                    </a:lnTo>
                    <a:lnTo>
                      <a:pt x="23" y="8"/>
                    </a:lnTo>
                    <a:lnTo>
                      <a:pt x="6" y="28"/>
                    </a:lnTo>
                    <a:lnTo>
                      <a:pt x="0" y="52"/>
                    </a:lnTo>
                    <a:lnTo>
                      <a:pt x="3" y="79"/>
                    </a:lnTo>
                    <a:lnTo>
                      <a:pt x="18" y="94"/>
                    </a:lnTo>
                    <a:lnTo>
                      <a:pt x="42" y="109"/>
                    </a:lnTo>
                    <a:lnTo>
                      <a:pt x="69" y="113"/>
                    </a:lnTo>
                    <a:lnTo>
                      <a:pt x="83" y="117"/>
                    </a:lnTo>
                    <a:lnTo>
                      <a:pt x="96" y="89"/>
                    </a:lnTo>
                    <a:lnTo>
                      <a:pt x="80" y="68"/>
                    </a:lnTo>
                    <a:lnTo>
                      <a:pt x="73" y="40"/>
                    </a:lnTo>
                    <a:lnTo>
                      <a:pt x="69" y="17"/>
                    </a:lnTo>
                    <a:lnTo>
                      <a:pt x="65" y="5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89" name="Freeform 73"/>
              <p:cNvSpPr>
                <a:spLocks/>
              </p:cNvSpPr>
              <p:nvPr/>
            </p:nvSpPr>
            <p:spPr bwMode="auto">
              <a:xfrm>
                <a:off x="3843" y="1717"/>
                <a:ext cx="43" cy="42"/>
              </a:xfrm>
              <a:custGeom>
                <a:avLst/>
                <a:gdLst>
                  <a:gd name="T0" fmla="*/ 0 w 87"/>
                  <a:gd name="T1" fmla="*/ 0 h 85"/>
                  <a:gd name="T2" fmla="*/ 0 w 87"/>
                  <a:gd name="T3" fmla="*/ 0 h 85"/>
                  <a:gd name="T4" fmla="*/ 1 w 87"/>
                  <a:gd name="T5" fmla="*/ 0 h 85"/>
                  <a:gd name="T6" fmla="*/ 1 w 87"/>
                  <a:gd name="T7" fmla="*/ 0 h 85"/>
                  <a:gd name="T8" fmla="*/ 1 w 87"/>
                  <a:gd name="T9" fmla="*/ 0 h 85"/>
                  <a:gd name="T10" fmla="*/ 1 w 87"/>
                  <a:gd name="T11" fmla="*/ 1 h 85"/>
                  <a:gd name="T12" fmla="*/ 1 w 87"/>
                  <a:gd name="T13" fmla="*/ 1 h 85"/>
                  <a:gd name="T14" fmla="*/ 0 w 87"/>
                  <a:gd name="T15" fmla="*/ 1 h 85"/>
                  <a:gd name="T16" fmla="*/ 0 w 87"/>
                  <a:gd name="T17" fmla="*/ 1 h 85"/>
                  <a:gd name="T18" fmla="*/ 0 w 87"/>
                  <a:gd name="T19" fmla="*/ 1 h 85"/>
                  <a:gd name="T20" fmla="*/ 0 w 87"/>
                  <a:gd name="T21" fmla="*/ 1 h 85"/>
                  <a:gd name="T22" fmla="*/ 0 w 87"/>
                  <a:gd name="T23" fmla="*/ 1 h 85"/>
                  <a:gd name="T24" fmla="*/ 0 w 87"/>
                  <a:gd name="T25" fmla="*/ 0 h 85"/>
                  <a:gd name="T26" fmla="*/ 0 w 87"/>
                  <a:gd name="T27" fmla="*/ 0 h 85"/>
                  <a:gd name="T28" fmla="*/ 0 w 87"/>
                  <a:gd name="T29" fmla="*/ 0 h 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7"/>
                  <a:gd name="T46" fmla="*/ 0 h 85"/>
                  <a:gd name="T47" fmla="*/ 87 w 87"/>
                  <a:gd name="T48" fmla="*/ 85 h 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7" h="85">
                    <a:moveTo>
                      <a:pt x="20" y="22"/>
                    </a:moveTo>
                    <a:lnTo>
                      <a:pt x="51" y="9"/>
                    </a:lnTo>
                    <a:lnTo>
                      <a:pt x="76" y="0"/>
                    </a:lnTo>
                    <a:lnTo>
                      <a:pt x="79" y="29"/>
                    </a:lnTo>
                    <a:lnTo>
                      <a:pt x="84" y="62"/>
                    </a:lnTo>
                    <a:lnTo>
                      <a:pt x="87" y="74"/>
                    </a:lnTo>
                    <a:lnTo>
                      <a:pt x="68" y="82"/>
                    </a:lnTo>
                    <a:lnTo>
                      <a:pt x="46" y="84"/>
                    </a:lnTo>
                    <a:lnTo>
                      <a:pt x="43" y="85"/>
                    </a:lnTo>
                    <a:lnTo>
                      <a:pt x="26" y="79"/>
                    </a:lnTo>
                    <a:lnTo>
                      <a:pt x="21" y="79"/>
                    </a:lnTo>
                    <a:lnTo>
                      <a:pt x="5" y="66"/>
                    </a:lnTo>
                    <a:lnTo>
                      <a:pt x="0" y="53"/>
                    </a:lnTo>
                    <a:lnTo>
                      <a:pt x="12" y="26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0" name="Freeform 74"/>
              <p:cNvSpPr>
                <a:spLocks/>
              </p:cNvSpPr>
              <p:nvPr/>
            </p:nvSpPr>
            <p:spPr bwMode="auto">
              <a:xfrm>
                <a:off x="3821" y="1759"/>
                <a:ext cx="38" cy="37"/>
              </a:xfrm>
              <a:custGeom>
                <a:avLst/>
                <a:gdLst>
                  <a:gd name="T0" fmla="*/ 1 w 76"/>
                  <a:gd name="T1" fmla="*/ 0 h 75"/>
                  <a:gd name="T2" fmla="*/ 1 w 76"/>
                  <a:gd name="T3" fmla="*/ 0 h 75"/>
                  <a:gd name="T4" fmla="*/ 2 w 76"/>
                  <a:gd name="T5" fmla="*/ 0 h 75"/>
                  <a:gd name="T6" fmla="*/ 1 w 76"/>
                  <a:gd name="T7" fmla="*/ 0 h 75"/>
                  <a:gd name="T8" fmla="*/ 1 w 76"/>
                  <a:gd name="T9" fmla="*/ 1 h 75"/>
                  <a:gd name="T10" fmla="*/ 1 w 76"/>
                  <a:gd name="T11" fmla="*/ 1 h 75"/>
                  <a:gd name="T12" fmla="*/ 0 w 76"/>
                  <a:gd name="T13" fmla="*/ 1 h 75"/>
                  <a:gd name="T14" fmla="*/ 1 w 76"/>
                  <a:gd name="T15" fmla="*/ 0 h 75"/>
                  <a:gd name="T16" fmla="*/ 1 w 76"/>
                  <a:gd name="T17" fmla="*/ 0 h 75"/>
                  <a:gd name="T18" fmla="*/ 1 w 76"/>
                  <a:gd name="T19" fmla="*/ 0 h 75"/>
                  <a:gd name="T20" fmla="*/ 1 w 76"/>
                  <a:gd name="T21" fmla="*/ 0 h 7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6"/>
                  <a:gd name="T34" fmla="*/ 0 h 75"/>
                  <a:gd name="T35" fmla="*/ 76 w 76"/>
                  <a:gd name="T36" fmla="*/ 75 h 7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6" h="75">
                    <a:moveTo>
                      <a:pt x="38" y="0"/>
                    </a:moveTo>
                    <a:lnTo>
                      <a:pt x="58" y="15"/>
                    </a:lnTo>
                    <a:lnTo>
                      <a:pt x="76" y="22"/>
                    </a:lnTo>
                    <a:lnTo>
                      <a:pt x="55" y="38"/>
                    </a:lnTo>
                    <a:lnTo>
                      <a:pt x="43" y="69"/>
                    </a:lnTo>
                    <a:lnTo>
                      <a:pt x="15" y="75"/>
                    </a:lnTo>
                    <a:lnTo>
                      <a:pt x="0" y="74"/>
                    </a:lnTo>
                    <a:lnTo>
                      <a:pt x="7" y="58"/>
                    </a:lnTo>
                    <a:lnTo>
                      <a:pt x="30" y="38"/>
                    </a:lnTo>
                    <a:lnTo>
                      <a:pt x="33" y="1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1" name="Freeform 75"/>
              <p:cNvSpPr>
                <a:spLocks/>
              </p:cNvSpPr>
              <p:nvPr/>
            </p:nvSpPr>
            <p:spPr bwMode="auto">
              <a:xfrm>
                <a:off x="3783" y="1744"/>
                <a:ext cx="51" cy="48"/>
              </a:xfrm>
              <a:custGeom>
                <a:avLst/>
                <a:gdLst>
                  <a:gd name="T0" fmla="*/ 0 w 103"/>
                  <a:gd name="T1" fmla="*/ 1 h 96"/>
                  <a:gd name="T2" fmla="*/ 1 w 103"/>
                  <a:gd name="T3" fmla="*/ 1 h 96"/>
                  <a:gd name="T4" fmla="*/ 1 w 103"/>
                  <a:gd name="T5" fmla="*/ 1 h 96"/>
                  <a:gd name="T6" fmla="*/ 1 w 103"/>
                  <a:gd name="T7" fmla="*/ 1 h 96"/>
                  <a:gd name="T8" fmla="*/ 1 w 103"/>
                  <a:gd name="T9" fmla="*/ 2 h 96"/>
                  <a:gd name="T10" fmla="*/ 0 w 103"/>
                  <a:gd name="T11" fmla="*/ 2 h 96"/>
                  <a:gd name="T12" fmla="*/ 0 w 103"/>
                  <a:gd name="T13" fmla="*/ 2 h 96"/>
                  <a:gd name="T14" fmla="*/ 0 w 103"/>
                  <a:gd name="T15" fmla="*/ 2 h 96"/>
                  <a:gd name="T16" fmla="*/ 0 w 103"/>
                  <a:gd name="T17" fmla="*/ 2 h 96"/>
                  <a:gd name="T18" fmla="*/ 0 w 103"/>
                  <a:gd name="T19" fmla="*/ 2 h 96"/>
                  <a:gd name="T20" fmla="*/ 0 w 103"/>
                  <a:gd name="T21" fmla="*/ 1 h 96"/>
                  <a:gd name="T22" fmla="*/ 0 w 103"/>
                  <a:gd name="T23" fmla="*/ 1 h 96"/>
                  <a:gd name="T24" fmla="*/ 0 w 103"/>
                  <a:gd name="T25" fmla="*/ 1 h 96"/>
                  <a:gd name="T26" fmla="*/ 0 w 103"/>
                  <a:gd name="T27" fmla="*/ 1 h 96"/>
                  <a:gd name="T28" fmla="*/ 0 w 103"/>
                  <a:gd name="T29" fmla="*/ 0 h 96"/>
                  <a:gd name="T30" fmla="*/ 0 w 103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"/>
                  <a:gd name="T49" fmla="*/ 0 h 96"/>
                  <a:gd name="T50" fmla="*/ 103 w 103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" h="96">
                    <a:moveTo>
                      <a:pt x="56" y="6"/>
                    </a:moveTo>
                    <a:lnTo>
                      <a:pt x="83" y="11"/>
                    </a:lnTo>
                    <a:lnTo>
                      <a:pt x="103" y="16"/>
                    </a:lnTo>
                    <a:lnTo>
                      <a:pt x="94" y="54"/>
                    </a:lnTo>
                    <a:lnTo>
                      <a:pt x="87" y="66"/>
                    </a:lnTo>
                    <a:lnTo>
                      <a:pt x="62" y="91"/>
                    </a:lnTo>
                    <a:lnTo>
                      <a:pt x="43" y="96"/>
                    </a:lnTo>
                    <a:lnTo>
                      <a:pt x="23" y="96"/>
                    </a:lnTo>
                    <a:lnTo>
                      <a:pt x="11" y="88"/>
                    </a:lnTo>
                    <a:lnTo>
                      <a:pt x="4" y="75"/>
                    </a:lnTo>
                    <a:lnTo>
                      <a:pt x="0" y="54"/>
                    </a:lnTo>
                    <a:lnTo>
                      <a:pt x="10" y="36"/>
                    </a:lnTo>
                    <a:lnTo>
                      <a:pt x="26" y="23"/>
                    </a:lnTo>
                    <a:lnTo>
                      <a:pt x="42" y="9"/>
                    </a:lnTo>
                    <a:lnTo>
                      <a:pt x="48" y="0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2" name="Freeform 76"/>
              <p:cNvSpPr>
                <a:spLocks/>
              </p:cNvSpPr>
              <p:nvPr/>
            </p:nvSpPr>
            <p:spPr bwMode="auto">
              <a:xfrm>
                <a:off x="3755" y="1782"/>
                <a:ext cx="51" cy="45"/>
              </a:xfrm>
              <a:custGeom>
                <a:avLst/>
                <a:gdLst>
                  <a:gd name="T0" fmla="*/ 1 w 100"/>
                  <a:gd name="T1" fmla="*/ 0 h 91"/>
                  <a:gd name="T2" fmla="*/ 1 w 100"/>
                  <a:gd name="T3" fmla="*/ 0 h 91"/>
                  <a:gd name="T4" fmla="*/ 2 w 100"/>
                  <a:gd name="T5" fmla="*/ 0 h 91"/>
                  <a:gd name="T6" fmla="*/ 2 w 100"/>
                  <a:gd name="T7" fmla="*/ 0 h 91"/>
                  <a:gd name="T8" fmla="*/ 2 w 100"/>
                  <a:gd name="T9" fmla="*/ 0 h 91"/>
                  <a:gd name="T10" fmla="*/ 2 w 100"/>
                  <a:gd name="T11" fmla="*/ 1 h 91"/>
                  <a:gd name="T12" fmla="*/ 2 w 100"/>
                  <a:gd name="T13" fmla="*/ 1 h 91"/>
                  <a:gd name="T14" fmla="*/ 2 w 100"/>
                  <a:gd name="T15" fmla="*/ 1 h 91"/>
                  <a:gd name="T16" fmla="*/ 1 w 100"/>
                  <a:gd name="T17" fmla="*/ 1 h 91"/>
                  <a:gd name="T18" fmla="*/ 1 w 100"/>
                  <a:gd name="T19" fmla="*/ 1 h 91"/>
                  <a:gd name="T20" fmla="*/ 1 w 100"/>
                  <a:gd name="T21" fmla="*/ 1 h 91"/>
                  <a:gd name="T22" fmla="*/ 1 w 100"/>
                  <a:gd name="T23" fmla="*/ 1 h 91"/>
                  <a:gd name="T24" fmla="*/ 0 w 100"/>
                  <a:gd name="T25" fmla="*/ 0 h 91"/>
                  <a:gd name="T26" fmla="*/ 1 w 100"/>
                  <a:gd name="T27" fmla="*/ 0 h 91"/>
                  <a:gd name="T28" fmla="*/ 1 w 100"/>
                  <a:gd name="T29" fmla="*/ 0 h 91"/>
                  <a:gd name="T30" fmla="*/ 1 w 100"/>
                  <a:gd name="T31" fmla="*/ 0 h 9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0"/>
                  <a:gd name="T49" fmla="*/ 0 h 91"/>
                  <a:gd name="T50" fmla="*/ 100 w 100"/>
                  <a:gd name="T51" fmla="*/ 91 h 9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0" h="91">
                    <a:moveTo>
                      <a:pt x="45" y="0"/>
                    </a:moveTo>
                    <a:lnTo>
                      <a:pt x="56" y="25"/>
                    </a:lnTo>
                    <a:lnTo>
                      <a:pt x="65" y="36"/>
                    </a:lnTo>
                    <a:lnTo>
                      <a:pt x="84" y="42"/>
                    </a:lnTo>
                    <a:lnTo>
                      <a:pt x="100" y="41"/>
                    </a:lnTo>
                    <a:lnTo>
                      <a:pt x="92" y="64"/>
                    </a:lnTo>
                    <a:lnTo>
                      <a:pt x="92" y="72"/>
                    </a:lnTo>
                    <a:lnTo>
                      <a:pt x="68" y="80"/>
                    </a:lnTo>
                    <a:lnTo>
                      <a:pt x="51" y="91"/>
                    </a:lnTo>
                    <a:lnTo>
                      <a:pt x="34" y="85"/>
                    </a:lnTo>
                    <a:lnTo>
                      <a:pt x="15" y="82"/>
                    </a:lnTo>
                    <a:lnTo>
                      <a:pt x="4" y="69"/>
                    </a:lnTo>
                    <a:lnTo>
                      <a:pt x="0" y="48"/>
                    </a:lnTo>
                    <a:lnTo>
                      <a:pt x="11" y="25"/>
                    </a:lnTo>
                    <a:lnTo>
                      <a:pt x="26" y="1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3" name="Freeform 77"/>
              <p:cNvSpPr>
                <a:spLocks/>
              </p:cNvSpPr>
              <p:nvPr/>
            </p:nvSpPr>
            <p:spPr bwMode="auto">
              <a:xfrm>
                <a:off x="3808" y="1800"/>
                <a:ext cx="45" cy="34"/>
              </a:xfrm>
              <a:custGeom>
                <a:avLst/>
                <a:gdLst>
                  <a:gd name="T0" fmla="*/ 1 w 90"/>
                  <a:gd name="T1" fmla="*/ 0 h 69"/>
                  <a:gd name="T2" fmla="*/ 1 w 90"/>
                  <a:gd name="T3" fmla="*/ 0 h 69"/>
                  <a:gd name="T4" fmla="*/ 2 w 90"/>
                  <a:gd name="T5" fmla="*/ 0 h 69"/>
                  <a:gd name="T6" fmla="*/ 2 w 90"/>
                  <a:gd name="T7" fmla="*/ 0 h 69"/>
                  <a:gd name="T8" fmla="*/ 2 w 90"/>
                  <a:gd name="T9" fmla="*/ 0 h 69"/>
                  <a:gd name="T10" fmla="*/ 2 w 90"/>
                  <a:gd name="T11" fmla="*/ 0 h 69"/>
                  <a:gd name="T12" fmla="*/ 1 w 90"/>
                  <a:gd name="T13" fmla="*/ 1 h 69"/>
                  <a:gd name="T14" fmla="*/ 1 w 90"/>
                  <a:gd name="T15" fmla="*/ 1 h 69"/>
                  <a:gd name="T16" fmla="*/ 1 w 90"/>
                  <a:gd name="T17" fmla="*/ 1 h 69"/>
                  <a:gd name="T18" fmla="*/ 1 w 90"/>
                  <a:gd name="T19" fmla="*/ 0 h 69"/>
                  <a:gd name="T20" fmla="*/ 0 w 90"/>
                  <a:gd name="T21" fmla="*/ 0 h 69"/>
                  <a:gd name="T22" fmla="*/ 1 w 90"/>
                  <a:gd name="T23" fmla="*/ 0 h 69"/>
                  <a:gd name="T24" fmla="*/ 1 w 90"/>
                  <a:gd name="T25" fmla="*/ 0 h 6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0"/>
                  <a:gd name="T40" fmla="*/ 0 h 69"/>
                  <a:gd name="T41" fmla="*/ 90 w 90"/>
                  <a:gd name="T42" fmla="*/ 69 h 6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0" h="69">
                    <a:moveTo>
                      <a:pt x="14" y="6"/>
                    </a:moveTo>
                    <a:lnTo>
                      <a:pt x="47" y="6"/>
                    </a:lnTo>
                    <a:lnTo>
                      <a:pt x="73" y="0"/>
                    </a:lnTo>
                    <a:lnTo>
                      <a:pt x="84" y="27"/>
                    </a:lnTo>
                    <a:lnTo>
                      <a:pt x="90" y="39"/>
                    </a:lnTo>
                    <a:lnTo>
                      <a:pt x="77" y="57"/>
                    </a:lnTo>
                    <a:lnTo>
                      <a:pt x="57" y="67"/>
                    </a:lnTo>
                    <a:lnTo>
                      <a:pt x="35" y="67"/>
                    </a:lnTo>
                    <a:lnTo>
                      <a:pt x="30" y="69"/>
                    </a:lnTo>
                    <a:lnTo>
                      <a:pt x="12" y="56"/>
                    </a:lnTo>
                    <a:lnTo>
                      <a:pt x="0" y="40"/>
                    </a:lnTo>
                    <a:lnTo>
                      <a:pt x="6" y="18"/>
                    </a:lnTo>
                    <a:lnTo>
                      <a:pt x="14" y="6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4" name="Freeform 78"/>
              <p:cNvSpPr>
                <a:spLocks/>
              </p:cNvSpPr>
              <p:nvPr/>
            </p:nvSpPr>
            <p:spPr bwMode="auto">
              <a:xfrm>
                <a:off x="3776" y="1822"/>
                <a:ext cx="42" cy="41"/>
              </a:xfrm>
              <a:custGeom>
                <a:avLst/>
                <a:gdLst>
                  <a:gd name="T0" fmla="*/ 1 w 83"/>
                  <a:gd name="T1" fmla="*/ 0 h 83"/>
                  <a:gd name="T2" fmla="*/ 1 w 83"/>
                  <a:gd name="T3" fmla="*/ 0 h 83"/>
                  <a:gd name="T4" fmla="*/ 1 w 83"/>
                  <a:gd name="T5" fmla="*/ 0 h 83"/>
                  <a:gd name="T6" fmla="*/ 2 w 83"/>
                  <a:gd name="T7" fmla="*/ 0 h 83"/>
                  <a:gd name="T8" fmla="*/ 2 w 83"/>
                  <a:gd name="T9" fmla="*/ 0 h 83"/>
                  <a:gd name="T10" fmla="*/ 2 w 83"/>
                  <a:gd name="T11" fmla="*/ 0 h 83"/>
                  <a:gd name="T12" fmla="*/ 2 w 83"/>
                  <a:gd name="T13" fmla="*/ 1 h 83"/>
                  <a:gd name="T14" fmla="*/ 1 w 83"/>
                  <a:gd name="T15" fmla="*/ 1 h 83"/>
                  <a:gd name="T16" fmla="*/ 1 w 83"/>
                  <a:gd name="T17" fmla="*/ 1 h 83"/>
                  <a:gd name="T18" fmla="*/ 1 w 83"/>
                  <a:gd name="T19" fmla="*/ 1 h 83"/>
                  <a:gd name="T20" fmla="*/ 0 w 83"/>
                  <a:gd name="T21" fmla="*/ 0 h 83"/>
                  <a:gd name="T22" fmla="*/ 1 w 83"/>
                  <a:gd name="T23" fmla="*/ 0 h 83"/>
                  <a:gd name="T24" fmla="*/ 1 w 83"/>
                  <a:gd name="T25" fmla="*/ 0 h 83"/>
                  <a:gd name="T26" fmla="*/ 1 w 83"/>
                  <a:gd name="T27" fmla="*/ 0 h 8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3"/>
                  <a:gd name="T43" fmla="*/ 0 h 83"/>
                  <a:gd name="T44" fmla="*/ 83 w 83"/>
                  <a:gd name="T45" fmla="*/ 83 h 8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3" h="83">
                    <a:moveTo>
                      <a:pt x="20" y="15"/>
                    </a:moveTo>
                    <a:lnTo>
                      <a:pt x="47" y="4"/>
                    </a:lnTo>
                    <a:lnTo>
                      <a:pt x="55" y="0"/>
                    </a:lnTo>
                    <a:lnTo>
                      <a:pt x="66" y="16"/>
                    </a:lnTo>
                    <a:lnTo>
                      <a:pt x="83" y="32"/>
                    </a:lnTo>
                    <a:lnTo>
                      <a:pt x="80" y="52"/>
                    </a:lnTo>
                    <a:lnTo>
                      <a:pt x="68" y="75"/>
                    </a:lnTo>
                    <a:lnTo>
                      <a:pt x="47" y="83"/>
                    </a:lnTo>
                    <a:lnTo>
                      <a:pt x="21" y="83"/>
                    </a:lnTo>
                    <a:lnTo>
                      <a:pt x="7" y="73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1" y="19"/>
                    </a:lnTo>
                    <a:lnTo>
                      <a:pt x="20" y="15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95" name="Freeform 79"/>
              <p:cNvSpPr>
                <a:spLocks/>
              </p:cNvSpPr>
              <p:nvPr/>
            </p:nvSpPr>
            <p:spPr bwMode="auto">
              <a:xfrm>
                <a:off x="3851" y="1764"/>
                <a:ext cx="50" cy="47"/>
              </a:xfrm>
              <a:custGeom>
                <a:avLst/>
                <a:gdLst>
                  <a:gd name="T0" fmla="*/ 0 w 99"/>
                  <a:gd name="T1" fmla="*/ 0 h 95"/>
                  <a:gd name="T2" fmla="*/ 1 w 99"/>
                  <a:gd name="T3" fmla="*/ 0 h 95"/>
                  <a:gd name="T4" fmla="*/ 1 w 99"/>
                  <a:gd name="T5" fmla="*/ 0 h 95"/>
                  <a:gd name="T6" fmla="*/ 1 w 99"/>
                  <a:gd name="T7" fmla="*/ 0 h 95"/>
                  <a:gd name="T8" fmla="*/ 1 w 99"/>
                  <a:gd name="T9" fmla="*/ 0 h 95"/>
                  <a:gd name="T10" fmla="*/ 2 w 99"/>
                  <a:gd name="T11" fmla="*/ 0 h 95"/>
                  <a:gd name="T12" fmla="*/ 2 w 99"/>
                  <a:gd name="T13" fmla="*/ 0 h 95"/>
                  <a:gd name="T14" fmla="*/ 2 w 99"/>
                  <a:gd name="T15" fmla="*/ 0 h 95"/>
                  <a:gd name="T16" fmla="*/ 2 w 99"/>
                  <a:gd name="T17" fmla="*/ 0 h 95"/>
                  <a:gd name="T18" fmla="*/ 2 w 99"/>
                  <a:gd name="T19" fmla="*/ 0 h 95"/>
                  <a:gd name="T20" fmla="*/ 2 w 99"/>
                  <a:gd name="T21" fmla="*/ 1 h 95"/>
                  <a:gd name="T22" fmla="*/ 1 w 99"/>
                  <a:gd name="T23" fmla="*/ 1 h 95"/>
                  <a:gd name="T24" fmla="*/ 1 w 99"/>
                  <a:gd name="T25" fmla="*/ 1 h 95"/>
                  <a:gd name="T26" fmla="*/ 1 w 99"/>
                  <a:gd name="T27" fmla="*/ 1 h 95"/>
                  <a:gd name="T28" fmla="*/ 1 w 99"/>
                  <a:gd name="T29" fmla="*/ 1 h 95"/>
                  <a:gd name="T30" fmla="*/ 0 w 99"/>
                  <a:gd name="T31" fmla="*/ 0 h 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9"/>
                  <a:gd name="T49" fmla="*/ 0 h 95"/>
                  <a:gd name="T50" fmla="*/ 99 w 99"/>
                  <a:gd name="T51" fmla="*/ 95 h 9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9" h="95">
                    <a:moveTo>
                      <a:pt x="0" y="60"/>
                    </a:moveTo>
                    <a:lnTo>
                      <a:pt x="3" y="37"/>
                    </a:lnTo>
                    <a:lnTo>
                      <a:pt x="15" y="28"/>
                    </a:lnTo>
                    <a:lnTo>
                      <a:pt x="29" y="15"/>
                    </a:lnTo>
                    <a:lnTo>
                      <a:pt x="37" y="8"/>
                    </a:lnTo>
                    <a:lnTo>
                      <a:pt x="65" y="3"/>
                    </a:lnTo>
                    <a:lnTo>
                      <a:pt x="74" y="0"/>
                    </a:lnTo>
                    <a:lnTo>
                      <a:pt x="88" y="12"/>
                    </a:lnTo>
                    <a:lnTo>
                      <a:pt x="99" y="32"/>
                    </a:lnTo>
                    <a:lnTo>
                      <a:pt x="95" y="58"/>
                    </a:lnTo>
                    <a:lnTo>
                      <a:pt x="78" y="82"/>
                    </a:lnTo>
                    <a:lnTo>
                      <a:pt x="59" y="93"/>
                    </a:lnTo>
                    <a:lnTo>
                      <a:pt x="39" y="95"/>
                    </a:lnTo>
                    <a:lnTo>
                      <a:pt x="16" y="95"/>
                    </a:lnTo>
                    <a:lnTo>
                      <a:pt x="6" y="89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99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</p:grpSp>
      <p:graphicFrame>
        <p:nvGraphicFramePr>
          <p:cNvPr id="13321" name="Object 2"/>
          <p:cNvGraphicFramePr>
            <a:graphicFrameLocks noChangeAspect="1"/>
          </p:cNvGraphicFramePr>
          <p:nvPr/>
        </p:nvGraphicFramePr>
        <p:xfrm>
          <a:off x="2128545" y="2185040"/>
          <a:ext cx="2644970" cy="1369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3656010" imgH="2522154" progId="">
                  <p:embed/>
                </p:oleObj>
              </mc:Choice>
              <mc:Fallback>
                <p:oleObj name="Imagen" r:id="rId2" imgW="3656010" imgH="2522154" progId="">
                  <p:embed/>
                  <p:pic>
                    <p:nvPicPr>
                      <p:cNvPr id="1332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8545" y="2185040"/>
                        <a:ext cx="2644970" cy="13693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2" name="Group 118"/>
          <p:cNvGrpSpPr>
            <a:grpSpLocks/>
          </p:cNvGrpSpPr>
          <p:nvPr/>
        </p:nvGrpSpPr>
        <p:grpSpPr bwMode="auto">
          <a:xfrm>
            <a:off x="7242155" y="4156366"/>
            <a:ext cx="1686168" cy="1191615"/>
            <a:chOff x="3552" y="2688"/>
            <a:chExt cx="881" cy="865"/>
          </a:xfrm>
        </p:grpSpPr>
        <p:grpSp>
          <p:nvGrpSpPr>
            <p:cNvPr id="13343" name="Group 90"/>
            <p:cNvGrpSpPr>
              <a:grpSpLocks/>
            </p:cNvGrpSpPr>
            <p:nvPr/>
          </p:nvGrpSpPr>
          <p:grpSpPr bwMode="auto">
            <a:xfrm>
              <a:off x="3552" y="2851"/>
              <a:ext cx="368" cy="702"/>
              <a:chOff x="3552" y="2851"/>
              <a:chExt cx="368" cy="702"/>
            </a:xfrm>
          </p:grpSpPr>
          <p:sp>
            <p:nvSpPr>
              <p:cNvPr id="13351" name="Freeform 82"/>
              <p:cNvSpPr>
                <a:spLocks/>
              </p:cNvSpPr>
              <p:nvPr/>
            </p:nvSpPr>
            <p:spPr bwMode="auto">
              <a:xfrm>
                <a:off x="3552" y="3084"/>
                <a:ext cx="368" cy="469"/>
              </a:xfrm>
              <a:custGeom>
                <a:avLst/>
                <a:gdLst>
                  <a:gd name="T0" fmla="*/ 1 w 1105"/>
                  <a:gd name="T1" fmla="*/ 0 h 1405"/>
                  <a:gd name="T2" fmla="*/ 1 w 1105"/>
                  <a:gd name="T3" fmla="*/ 0 h 1405"/>
                  <a:gd name="T4" fmla="*/ 0 w 1105"/>
                  <a:gd name="T5" fmla="*/ 0 h 1405"/>
                  <a:gd name="T6" fmla="*/ 1 w 1105"/>
                  <a:gd name="T7" fmla="*/ 0 h 1405"/>
                  <a:gd name="T8" fmla="*/ 0 w 1105"/>
                  <a:gd name="T9" fmla="*/ 1 h 1405"/>
                  <a:gd name="T10" fmla="*/ 0 w 1105"/>
                  <a:gd name="T11" fmla="*/ 1 h 1405"/>
                  <a:gd name="T12" fmla="*/ 0 w 1105"/>
                  <a:gd name="T13" fmla="*/ 1 h 1405"/>
                  <a:gd name="T14" fmla="*/ 0 w 1105"/>
                  <a:gd name="T15" fmla="*/ 1 h 1405"/>
                  <a:gd name="T16" fmla="*/ 0 w 1105"/>
                  <a:gd name="T17" fmla="*/ 2 h 1405"/>
                  <a:gd name="T18" fmla="*/ 0 w 1105"/>
                  <a:gd name="T19" fmla="*/ 2 h 1405"/>
                  <a:gd name="T20" fmla="*/ 1 w 1105"/>
                  <a:gd name="T21" fmla="*/ 2 h 1405"/>
                  <a:gd name="T22" fmla="*/ 1 w 1105"/>
                  <a:gd name="T23" fmla="*/ 2 h 1405"/>
                  <a:gd name="T24" fmla="*/ 1 w 1105"/>
                  <a:gd name="T25" fmla="*/ 2 h 1405"/>
                  <a:gd name="T26" fmla="*/ 1 w 1105"/>
                  <a:gd name="T27" fmla="*/ 2 h 1405"/>
                  <a:gd name="T28" fmla="*/ 2 w 1105"/>
                  <a:gd name="T29" fmla="*/ 1 h 1405"/>
                  <a:gd name="T30" fmla="*/ 1 w 1105"/>
                  <a:gd name="T31" fmla="*/ 1 h 1405"/>
                  <a:gd name="T32" fmla="*/ 1 w 1105"/>
                  <a:gd name="T33" fmla="*/ 1 h 1405"/>
                  <a:gd name="T34" fmla="*/ 1 w 1105"/>
                  <a:gd name="T35" fmla="*/ 1 h 1405"/>
                  <a:gd name="T36" fmla="*/ 1 w 1105"/>
                  <a:gd name="T37" fmla="*/ 0 h 1405"/>
                  <a:gd name="T38" fmla="*/ 1 w 1105"/>
                  <a:gd name="T39" fmla="*/ 1 h 1405"/>
                  <a:gd name="T40" fmla="*/ 1 w 1105"/>
                  <a:gd name="T41" fmla="*/ 1 h 1405"/>
                  <a:gd name="T42" fmla="*/ 1 w 1105"/>
                  <a:gd name="T43" fmla="*/ 1 h 1405"/>
                  <a:gd name="T44" fmla="*/ 1 w 1105"/>
                  <a:gd name="T45" fmla="*/ 1 h 1405"/>
                  <a:gd name="T46" fmla="*/ 1 w 1105"/>
                  <a:gd name="T47" fmla="*/ 1 h 1405"/>
                  <a:gd name="T48" fmla="*/ 1 w 1105"/>
                  <a:gd name="T49" fmla="*/ 1 h 1405"/>
                  <a:gd name="T50" fmla="*/ 1 w 1105"/>
                  <a:gd name="T51" fmla="*/ 2 h 1405"/>
                  <a:gd name="T52" fmla="*/ 1 w 1105"/>
                  <a:gd name="T53" fmla="*/ 2 h 1405"/>
                  <a:gd name="T54" fmla="*/ 1 w 1105"/>
                  <a:gd name="T55" fmla="*/ 2 h 1405"/>
                  <a:gd name="T56" fmla="*/ 1 w 1105"/>
                  <a:gd name="T57" fmla="*/ 2 h 1405"/>
                  <a:gd name="T58" fmla="*/ 1 w 1105"/>
                  <a:gd name="T59" fmla="*/ 2 h 1405"/>
                  <a:gd name="T60" fmla="*/ 0 w 1105"/>
                  <a:gd name="T61" fmla="*/ 2 h 1405"/>
                  <a:gd name="T62" fmla="*/ 0 w 1105"/>
                  <a:gd name="T63" fmla="*/ 2 h 1405"/>
                  <a:gd name="T64" fmla="*/ 0 w 1105"/>
                  <a:gd name="T65" fmla="*/ 1 h 1405"/>
                  <a:gd name="T66" fmla="*/ 0 w 1105"/>
                  <a:gd name="T67" fmla="*/ 1 h 1405"/>
                  <a:gd name="T68" fmla="*/ 0 w 1105"/>
                  <a:gd name="T69" fmla="*/ 1 h 1405"/>
                  <a:gd name="T70" fmla="*/ 0 w 1105"/>
                  <a:gd name="T71" fmla="*/ 1 h 1405"/>
                  <a:gd name="T72" fmla="*/ 0 w 1105"/>
                  <a:gd name="T73" fmla="*/ 1 h 1405"/>
                  <a:gd name="T74" fmla="*/ 1 w 1105"/>
                  <a:gd name="T75" fmla="*/ 0 h 1405"/>
                  <a:gd name="T76" fmla="*/ 1 w 1105"/>
                  <a:gd name="T77" fmla="*/ 0 h 1405"/>
                  <a:gd name="T78" fmla="*/ 1 w 1105"/>
                  <a:gd name="T79" fmla="*/ 0 h 1405"/>
                  <a:gd name="T80" fmla="*/ 1 w 1105"/>
                  <a:gd name="T81" fmla="*/ 0 h 1405"/>
                  <a:gd name="T82" fmla="*/ 1 w 1105"/>
                  <a:gd name="T83" fmla="*/ 0 h 1405"/>
                  <a:gd name="T84" fmla="*/ 1 w 1105"/>
                  <a:gd name="T85" fmla="*/ 1 h 1405"/>
                  <a:gd name="T86" fmla="*/ 1 w 1105"/>
                  <a:gd name="T87" fmla="*/ 1 h 14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05"/>
                  <a:gd name="T133" fmla="*/ 0 h 1405"/>
                  <a:gd name="T134" fmla="*/ 1105 w 1105"/>
                  <a:gd name="T135" fmla="*/ 1405 h 14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05" h="1405">
                    <a:moveTo>
                      <a:pt x="635" y="480"/>
                    </a:moveTo>
                    <a:lnTo>
                      <a:pt x="620" y="0"/>
                    </a:lnTo>
                    <a:lnTo>
                      <a:pt x="556" y="11"/>
                    </a:lnTo>
                    <a:lnTo>
                      <a:pt x="430" y="43"/>
                    </a:lnTo>
                    <a:lnTo>
                      <a:pt x="355" y="82"/>
                    </a:lnTo>
                    <a:lnTo>
                      <a:pt x="330" y="139"/>
                    </a:lnTo>
                    <a:lnTo>
                      <a:pt x="374" y="265"/>
                    </a:lnTo>
                    <a:lnTo>
                      <a:pt x="377" y="300"/>
                    </a:lnTo>
                    <a:lnTo>
                      <a:pt x="291" y="343"/>
                    </a:lnTo>
                    <a:lnTo>
                      <a:pt x="216" y="398"/>
                    </a:lnTo>
                    <a:lnTo>
                      <a:pt x="158" y="458"/>
                    </a:lnTo>
                    <a:lnTo>
                      <a:pt x="83" y="537"/>
                    </a:lnTo>
                    <a:lnTo>
                      <a:pt x="32" y="624"/>
                    </a:lnTo>
                    <a:lnTo>
                      <a:pt x="7" y="727"/>
                    </a:lnTo>
                    <a:lnTo>
                      <a:pt x="0" y="813"/>
                    </a:lnTo>
                    <a:lnTo>
                      <a:pt x="0" y="935"/>
                    </a:lnTo>
                    <a:lnTo>
                      <a:pt x="28" y="1061"/>
                    </a:lnTo>
                    <a:lnTo>
                      <a:pt x="75" y="1129"/>
                    </a:lnTo>
                    <a:lnTo>
                      <a:pt x="161" y="1215"/>
                    </a:lnTo>
                    <a:lnTo>
                      <a:pt x="269" y="1300"/>
                    </a:lnTo>
                    <a:lnTo>
                      <a:pt x="394" y="1361"/>
                    </a:lnTo>
                    <a:lnTo>
                      <a:pt x="549" y="1398"/>
                    </a:lnTo>
                    <a:lnTo>
                      <a:pt x="696" y="1405"/>
                    </a:lnTo>
                    <a:lnTo>
                      <a:pt x="782" y="1393"/>
                    </a:lnTo>
                    <a:lnTo>
                      <a:pt x="857" y="1351"/>
                    </a:lnTo>
                    <a:lnTo>
                      <a:pt x="944" y="1279"/>
                    </a:lnTo>
                    <a:lnTo>
                      <a:pt x="990" y="1204"/>
                    </a:lnTo>
                    <a:lnTo>
                      <a:pt x="1062" y="1107"/>
                    </a:lnTo>
                    <a:lnTo>
                      <a:pt x="1087" y="1017"/>
                    </a:lnTo>
                    <a:lnTo>
                      <a:pt x="1105" y="910"/>
                    </a:lnTo>
                    <a:lnTo>
                      <a:pt x="1094" y="802"/>
                    </a:lnTo>
                    <a:lnTo>
                      <a:pt x="1065" y="699"/>
                    </a:lnTo>
                    <a:lnTo>
                      <a:pt x="1012" y="591"/>
                    </a:lnTo>
                    <a:lnTo>
                      <a:pt x="932" y="491"/>
                    </a:lnTo>
                    <a:lnTo>
                      <a:pt x="868" y="426"/>
                    </a:lnTo>
                    <a:lnTo>
                      <a:pt x="796" y="394"/>
                    </a:lnTo>
                    <a:lnTo>
                      <a:pt x="700" y="355"/>
                    </a:lnTo>
                    <a:lnTo>
                      <a:pt x="631" y="340"/>
                    </a:lnTo>
                    <a:lnTo>
                      <a:pt x="631" y="383"/>
                    </a:lnTo>
                    <a:lnTo>
                      <a:pt x="706" y="405"/>
                    </a:lnTo>
                    <a:lnTo>
                      <a:pt x="771" y="419"/>
                    </a:lnTo>
                    <a:lnTo>
                      <a:pt x="829" y="451"/>
                    </a:lnTo>
                    <a:lnTo>
                      <a:pt x="894" y="516"/>
                    </a:lnTo>
                    <a:lnTo>
                      <a:pt x="944" y="587"/>
                    </a:lnTo>
                    <a:lnTo>
                      <a:pt x="976" y="634"/>
                    </a:lnTo>
                    <a:lnTo>
                      <a:pt x="1012" y="699"/>
                    </a:lnTo>
                    <a:lnTo>
                      <a:pt x="1040" y="792"/>
                    </a:lnTo>
                    <a:lnTo>
                      <a:pt x="1055" y="878"/>
                    </a:lnTo>
                    <a:lnTo>
                      <a:pt x="1055" y="953"/>
                    </a:lnTo>
                    <a:lnTo>
                      <a:pt x="1033" y="1032"/>
                    </a:lnTo>
                    <a:lnTo>
                      <a:pt x="1008" y="1107"/>
                    </a:lnTo>
                    <a:lnTo>
                      <a:pt x="957" y="1179"/>
                    </a:lnTo>
                    <a:lnTo>
                      <a:pt x="911" y="1236"/>
                    </a:lnTo>
                    <a:lnTo>
                      <a:pt x="861" y="1286"/>
                    </a:lnTo>
                    <a:lnTo>
                      <a:pt x="796" y="1318"/>
                    </a:lnTo>
                    <a:lnTo>
                      <a:pt x="743" y="1351"/>
                    </a:lnTo>
                    <a:lnTo>
                      <a:pt x="688" y="1361"/>
                    </a:lnTo>
                    <a:lnTo>
                      <a:pt x="600" y="1355"/>
                    </a:lnTo>
                    <a:lnTo>
                      <a:pt x="492" y="1340"/>
                    </a:lnTo>
                    <a:lnTo>
                      <a:pt x="387" y="1300"/>
                    </a:lnTo>
                    <a:lnTo>
                      <a:pt x="301" y="1257"/>
                    </a:lnTo>
                    <a:lnTo>
                      <a:pt x="223" y="1204"/>
                    </a:lnTo>
                    <a:lnTo>
                      <a:pt x="158" y="1147"/>
                    </a:lnTo>
                    <a:lnTo>
                      <a:pt x="115" y="1092"/>
                    </a:lnTo>
                    <a:lnTo>
                      <a:pt x="72" y="1028"/>
                    </a:lnTo>
                    <a:lnTo>
                      <a:pt x="53" y="946"/>
                    </a:lnTo>
                    <a:lnTo>
                      <a:pt x="50" y="835"/>
                    </a:lnTo>
                    <a:lnTo>
                      <a:pt x="53" y="742"/>
                    </a:lnTo>
                    <a:lnTo>
                      <a:pt x="75" y="662"/>
                    </a:lnTo>
                    <a:lnTo>
                      <a:pt x="104" y="581"/>
                    </a:lnTo>
                    <a:lnTo>
                      <a:pt x="161" y="512"/>
                    </a:lnTo>
                    <a:lnTo>
                      <a:pt x="226" y="451"/>
                    </a:lnTo>
                    <a:lnTo>
                      <a:pt x="291" y="408"/>
                    </a:lnTo>
                    <a:lnTo>
                      <a:pt x="362" y="373"/>
                    </a:lnTo>
                    <a:lnTo>
                      <a:pt x="416" y="343"/>
                    </a:lnTo>
                    <a:lnTo>
                      <a:pt x="459" y="333"/>
                    </a:lnTo>
                    <a:lnTo>
                      <a:pt x="459" y="318"/>
                    </a:lnTo>
                    <a:lnTo>
                      <a:pt x="405" y="157"/>
                    </a:lnTo>
                    <a:lnTo>
                      <a:pt x="405" y="129"/>
                    </a:lnTo>
                    <a:lnTo>
                      <a:pt x="442" y="107"/>
                    </a:lnTo>
                    <a:lnTo>
                      <a:pt x="492" y="75"/>
                    </a:lnTo>
                    <a:lnTo>
                      <a:pt x="556" y="61"/>
                    </a:lnTo>
                    <a:lnTo>
                      <a:pt x="581" y="61"/>
                    </a:lnTo>
                    <a:lnTo>
                      <a:pt x="588" y="169"/>
                    </a:lnTo>
                    <a:lnTo>
                      <a:pt x="570" y="318"/>
                    </a:lnTo>
                    <a:lnTo>
                      <a:pt x="549" y="419"/>
                    </a:lnTo>
                    <a:lnTo>
                      <a:pt x="588" y="458"/>
                    </a:lnTo>
                    <a:lnTo>
                      <a:pt x="635" y="48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2" name="Freeform 83"/>
              <p:cNvSpPr>
                <a:spLocks/>
              </p:cNvSpPr>
              <p:nvPr/>
            </p:nvSpPr>
            <p:spPr bwMode="auto">
              <a:xfrm>
                <a:off x="3666" y="2970"/>
                <a:ext cx="59" cy="140"/>
              </a:xfrm>
              <a:custGeom>
                <a:avLst/>
                <a:gdLst>
                  <a:gd name="T0" fmla="*/ 0 w 176"/>
                  <a:gd name="T1" fmla="*/ 0 h 420"/>
                  <a:gd name="T2" fmla="*/ 0 w 176"/>
                  <a:gd name="T3" fmla="*/ 0 h 420"/>
                  <a:gd name="T4" fmla="*/ 0 w 176"/>
                  <a:gd name="T5" fmla="*/ 0 h 420"/>
                  <a:gd name="T6" fmla="*/ 0 w 176"/>
                  <a:gd name="T7" fmla="*/ 0 h 420"/>
                  <a:gd name="T8" fmla="*/ 0 w 176"/>
                  <a:gd name="T9" fmla="*/ 0 h 420"/>
                  <a:gd name="T10" fmla="*/ 0 w 176"/>
                  <a:gd name="T11" fmla="*/ 0 h 420"/>
                  <a:gd name="T12" fmla="*/ 0 w 176"/>
                  <a:gd name="T13" fmla="*/ 0 h 420"/>
                  <a:gd name="T14" fmla="*/ 0 w 176"/>
                  <a:gd name="T15" fmla="*/ 0 h 420"/>
                  <a:gd name="T16" fmla="*/ 0 w 176"/>
                  <a:gd name="T17" fmla="*/ 0 h 420"/>
                  <a:gd name="T18" fmla="*/ 0 w 176"/>
                  <a:gd name="T19" fmla="*/ 0 h 420"/>
                  <a:gd name="T20" fmla="*/ 0 w 176"/>
                  <a:gd name="T21" fmla="*/ 0 h 420"/>
                  <a:gd name="T22" fmla="*/ 0 w 176"/>
                  <a:gd name="T23" fmla="*/ 0 h 420"/>
                  <a:gd name="T24" fmla="*/ 0 w 176"/>
                  <a:gd name="T25" fmla="*/ 1 h 420"/>
                  <a:gd name="T26" fmla="*/ 0 w 176"/>
                  <a:gd name="T27" fmla="*/ 1 h 420"/>
                  <a:gd name="T28" fmla="*/ 0 w 176"/>
                  <a:gd name="T29" fmla="*/ 1 h 420"/>
                  <a:gd name="T30" fmla="*/ 0 w 176"/>
                  <a:gd name="T31" fmla="*/ 0 h 4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6"/>
                  <a:gd name="T49" fmla="*/ 0 h 420"/>
                  <a:gd name="T50" fmla="*/ 176 w 176"/>
                  <a:gd name="T51" fmla="*/ 420 h 4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6" h="420">
                    <a:moveTo>
                      <a:pt x="161" y="356"/>
                    </a:moveTo>
                    <a:lnTo>
                      <a:pt x="161" y="294"/>
                    </a:lnTo>
                    <a:lnTo>
                      <a:pt x="143" y="198"/>
                    </a:lnTo>
                    <a:lnTo>
                      <a:pt x="108" y="140"/>
                    </a:lnTo>
                    <a:lnTo>
                      <a:pt x="58" y="33"/>
                    </a:lnTo>
                    <a:lnTo>
                      <a:pt x="36" y="0"/>
                    </a:lnTo>
                    <a:lnTo>
                      <a:pt x="0" y="22"/>
                    </a:lnTo>
                    <a:lnTo>
                      <a:pt x="0" y="47"/>
                    </a:lnTo>
                    <a:lnTo>
                      <a:pt x="25" y="90"/>
                    </a:lnTo>
                    <a:lnTo>
                      <a:pt x="64" y="176"/>
                    </a:lnTo>
                    <a:lnTo>
                      <a:pt x="96" y="241"/>
                    </a:lnTo>
                    <a:lnTo>
                      <a:pt x="101" y="301"/>
                    </a:lnTo>
                    <a:lnTo>
                      <a:pt x="111" y="399"/>
                    </a:lnTo>
                    <a:lnTo>
                      <a:pt x="143" y="420"/>
                    </a:lnTo>
                    <a:lnTo>
                      <a:pt x="176" y="391"/>
                    </a:lnTo>
                    <a:lnTo>
                      <a:pt x="161" y="35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3" name="Freeform 84"/>
              <p:cNvSpPr>
                <a:spLocks/>
              </p:cNvSpPr>
              <p:nvPr/>
            </p:nvSpPr>
            <p:spPr bwMode="auto">
              <a:xfrm>
                <a:off x="3717" y="2973"/>
                <a:ext cx="64" cy="32"/>
              </a:xfrm>
              <a:custGeom>
                <a:avLst/>
                <a:gdLst>
                  <a:gd name="T0" fmla="*/ 0 w 190"/>
                  <a:gd name="T1" fmla="*/ 0 h 96"/>
                  <a:gd name="T2" fmla="*/ 0 w 190"/>
                  <a:gd name="T3" fmla="*/ 0 h 96"/>
                  <a:gd name="T4" fmla="*/ 0 w 190"/>
                  <a:gd name="T5" fmla="*/ 0 h 96"/>
                  <a:gd name="T6" fmla="*/ 0 w 190"/>
                  <a:gd name="T7" fmla="*/ 0 h 96"/>
                  <a:gd name="T8" fmla="*/ 0 w 190"/>
                  <a:gd name="T9" fmla="*/ 0 h 96"/>
                  <a:gd name="T10" fmla="*/ 0 w 190"/>
                  <a:gd name="T11" fmla="*/ 0 h 96"/>
                  <a:gd name="T12" fmla="*/ 0 w 190"/>
                  <a:gd name="T13" fmla="*/ 0 h 96"/>
                  <a:gd name="T14" fmla="*/ 0 w 190"/>
                  <a:gd name="T15" fmla="*/ 0 h 96"/>
                  <a:gd name="T16" fmla="*/ 0 w 190"/>
                  <a:gd name="T17" fmla="*/ 0 h 96"/>
                  <a:gd name="T18" fmla="*/ 0 w 190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0"/>
                  <a:gd name="T31" fmla="*/ 0 h 96"/>
                  <a:gd name="T32" fmla="*/ 190 w 190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0" h="96">
                    <a:moveTo>
                      <a:pt x="190" y="88"/>
                    </a:moveTo>
                    <a:lnTo>
                      <a:pt x="179" y="63"/>
                    </a:lnTo>
                    <a:lnTo>
                      <a:pt x="118" y="25"/>
                    </a:lnTo>
                    <a:lnTo>
                      <a:pt x="53" y="0"/>
                    </a:lnTo>
                    <a:lnTo>
                      <a:pt x="18" y="0"/>
                    </a:lnTo>
                    <a:lnTo>
                      <a:pt x="0" y="20"/>
                    </a:lnTo>
                    <a:lnTo>
                      <a:pt x="10" y="53"/>
                    </a:lnTo>
                    <a:lnTo>
                      <a:pt x="71" y="74"/>
                    </a:lnTo>
                    <a:lnTo>
                      <a:pt x="158" y="96"/>
                    </a:lnTo>
                    <a:lnTo>
                      <a:pt x="190" y="8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4" name="Freeform 85"/>
              <p:cNvSpPr>
                <a:spLocks/>
              </p:cNvSpPr>
              <p:nvPr/>
            </p:nvSpPr>
            <p:spPr bwMode="auto">
              <a:xfrm>
                <a:off x="3702" y="2876"/>
                <a:ext cx="45" cy="59"/>
              </a:xfrm>
              <a:custGeom>
                <a:avLst/>
                <a:gdLst>
                  <a:gd name="T0" fmla="*/ 0 w 135"/>
                  <a:gd name="T1" fmla="*/ 0 h 176"/>
                  <a:gd name="T2" fmla="*/ 0 w 135"/>
                  <a:gd name="T3" fmla="*/ 0 h 176"/>
                  <a:gd name="T4" fmla="*/ 0 w 135"/>
                  <a:gd name="T5" fmla="*/ 0 h 176"/>
                  <a:gd name="T6" fmla="*/ 0 w 135"/>
                  <a:gd name="T7" fmla="*/ 0 h 176"/>
                  <a:gd name="T8" fmla="*/ 0 w 135"/>
                  <a:gd name="T9" fmla="*/ 0 h 176"/>
                  <a:gd name="T10" fmla="*/ 0 w 135"/>
                  <a:gd name="T11" fmla="*/ 0 h 176"/>
                  <a:gd name="T12" fmla="*/ 0 w 135"/>
                  <a:gd name="T13" fmla="*/ 0 h 176"/>
                  <a:gd name="T14" fmla="*/ 0 w 135"/>
                  <a:gd name="T15" fmla="*/ 0 h 176"/>
                  <a:gd name="T16" fmla="*/ 0 w 135"/>
                  <a:gd name="T17" fmla="*/ 0 h 176"/>
                  <a:gd name="T18" fmla="*/ 0 w 135"/>
                  <a:gd name="T19" fmla="*/ 0 h 1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5"/>
                  <a:gd name="T31" fmla="*/ 0 h 176"/>
                  <a:gd name="T32" fmla="*/ 135 w 135"/>
                  <a:gd name="T33" fmla="*/ 176 h 1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5" h="176">
                    <a:moveTo>
                      <a:pt x="129" y="0"/>
                    </a:moveTo>
                    <a:lnTo>
                      <a:pt x="135" y="25"/>
                    </a:lnTo>
                    <a:lnTo>
                      <a:pt x="96" y="111"/>
                    </a:lnTo>
                    <a:lnTo>
                      <a:pt x="65" y="154"/>
                    </a:lnTo>
                    <a:lnTo>
                      <a:pt x="40" y="176"/>
                    </a:lnTo>
                    <a:lnTo>
                      <a:pt x="11" y="176"/>
                    </a:lnTo>
                    <a:lnTo>
                      <a:pt x="0" y="154"/>
                    </a:lnTo>
                    <a:lnTo>
                      <a:pt x="7" y="121"/>
                    </a:lnTo>
                    <a:lnTo>
                      <a:pt x="83" y="46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5" name="Freeform 86"/>
              <p:cNvSpPr>
                <a:spLocks/>
              </p:cNvSpPr>
              <p:nvPr/>
            </p:nvSpPr>
            <p:spPr bwMode="auto">
              <a:xfrm>
                <a:off x="3656" y="2851"/>
                <a:ext cx="24" cy="65"/>
              </a:xfrm>
              <a:custGeom>
                <a:avLst/>
                <a:gdLst>
                  <a:gd name="T0" fmla="*/ 0 w 71"/>
                  <a:gd name="T1" fmla="*/ 0 h 196"/>
                  <a:gd name="T2" fmla="*/ 0 w 71"/>
                  <a:gd name="T3" fmla="*/ 0 h 196"/>
                  <a:gd name="T4" fmla="*/ 0 w 71"/>
                  <a:gd name="T5" fmla="*/ 0 h 196"/>
                  <a:gd name="T6" fmla="*/ 0 w 71"/>
                  <a:gd name="T7" fmla="*/ 0 h 196"/>
                  <a:gd name="T8" fmla="*/ 0 w 71"/>
                  <a:gd name="T9" fmla="*/ 0 h 196"/>
                  <a:gd name="T10" fmla="*/ 0 w 71"/>
                  <a:gd name="T11" fmla="*/ 0 h 196"/>
                  <a:gd name="T12" fmla="*/ 0 w 71"/>
                  <a:gd name="T13" fmla="*/ 0 h 196"/>
                  <a:gd name="T14" fmla="*/ 0 w 71"/>
                  <a:gd name="T15" fmla="*/ 0 h 196"/>
                  <a:gd name="T16" fmla="*/ 0 w 71"/>
                  <a:gd name="T17" fmla="*/ 0 h 196"/>
                  <a:gd name="T18" fmla="*/ 0 w 71"/>
                  <a:gd name="T19" fmla="*/ 0 h 1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196"/>
                  <a:gd name="T32" fmla="*/ 71 w 71"/>
                  <a:gd name="T33" fmla="*/ 196 h 1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196">
                    <a:moveTo>
                      <a:pt x="10" y="0"/>
                    </a:moveTo>
                    <a:lnTo>
                      <a:pt x="43" y="58"/>
                    </a:lnTo>
                    <a:lnTo>
                      <a:pt x="61" y="122"/>
                    </a:lnTo>
                    <a:lnTo>
                      <a:pt x="71" y="171"/>
                    </a:lnTo>
                    <a:lnTo>
                      <a:pt x="53" y="196"/>
                    </a:lnTo>
                    <a:lnTo>
                      <a:pt x="28" y="196"/>
                    </a:lnTo>
                    <a:lnTo>
                      <a:pt x="18" y="175"/>
                    </a:lnTo>
                    <a:lnTo>
                      <a:pt x="0" y="132"/>
                    </a:lnTo>
                    <a:lnTo>
                      <a:pt x="0" y="6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6" name="Freeform 87"/>
              <p:cNvSpPr>
                <a:spLocks/>
              </p:cNvSpPr>
              <p:nvPr/>
            </p:nvSpPr>
            <p:spPr bwMode="auto">
              <a:xfrm>
                <a:off x="3572" y="2904"/>
                <a:ext cx="65" cy="33"/>
              </a:xfrm>
              <a:custGeom>
                <a:avLst/>
                <a:gdLst>
                  <a:gd name="T0" fmla="*/ 0 w 193"/>
                  <a:gd name="T1" fmla="*/ 0 h 98"/>
                  <a:gd name="T2" fmla="*/ 0 w 193"/>
                  <a:gd name="T3" fmla="*/ 0 h 98"/>
                  <a:gd name="T4" fmla="*/ 0 w 193"/>
                  <a:gd name="T5" fmla="*/ 0 h 98"/>
                  <a:gd name="T6" fmla="*/ 0 w 193"/>
                  <a:gd name="T7" fmla="*/ 0 h 98"/>
                  <a:gd name="T8" fmla="*/ 0 w 193"/>
                  <a:gd name="T9" fmla="*/ 0 h 98"/>
                  <a:gd name="T10" fmla="*/ 0 w 193"/>
                  <a:gd name="T11" fmla="*/ 0 h 98"/>
                  <a:gd name="T12" fmla="*/ 0 w 193"/>
                  <a:gd name="T13" fmla="*/ 0 h 98"/>
                  <a:gd name="T14" fmla="*/ 0 w 193"/>
                  <a:gd name="T15" fmla="*/ 0 h 9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3"/>
                  <a:gd name="T25" fmla="*/ 0 h 98"/>
                  <a:gd name="T26" fmla="*/ 193 w 193"/>
                  <a:gd name="T27" fmla="*/ 98 h 9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3" h="98">
                    <a:moveTo>
                      <a:pt x="0" y="0"/>
                    </a:moveTo>
                    <a:lnTo>
                      <a:pt x="93" y="12"/>
                    </a:lnTo>
                    <a:lnTo>
                      <a:pt x="161" y="30"/>
                    </a:lnTo>
                    <a:lnTo>
                      <a:pt x="193" y="55"/>
                    </a:lnTo>
                    <a:lnTo>
                      <a:pt x="182" y="87"/>
                    </a:lnTo>
                    <a:lnTo>
                      <a:pt x="161" y="98"/>
                    </a:lnTo>
                    <a:lnTo>
                      <a:pt x="106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7" name="Freeform 88"/>
              <p:cNvSpPr>
                <a:spLocks/>
              </p:cNvSpPr>
              <p:nvPr/>
            </p:nvSpPr>
            <p:spPr bwMode="auto">
              <a:xfrm>
                <a:off x="3565" y="2959"/>
                <a:ext cx="71" cy="50"/>
              </a:xfrm>
              <a:custGeom>
                <a:avLst/>
                <a:gdLst>
                  <a:gd name="T0" fmla="*/ 0 w 214"/>
                  <a:gd name="T1" fmla="*/ 0 h 149"/>
                  <a:gd name="T2" fmla="*/ 0 w 214"/>
                  <a:gd name="T3" fmla="*/ 0 h 149"/>
                  <a:gd name="T4" fmla="*/ 0 w 214"/>
                  <a:gd name="T5" fmla="*/ 0 h 149"/>
                  <a:gd name="T6" fmla="*/ 0 w 214"/>
                  <a:gd name="T7" fmla="*/ 0 h 149"/>
                  <a:gd name="T8" fmla="*/ 0 w 214"/>
                  <a:gd name="T9" fmla="*/ 0 h 149"/>
                  <a:gd name="T10" fmla="*/ 0 w 214"/>
                  <a:gd name="T11" fmla="*/ 0 h 149"/>
                  <a:gd name="T12" fmla="*/ 0 w 214"/>
                  <a:gd name="T13" fmla="*/ 0 h 149"/>
                  <a:gd name="T14" fmla="*/ 0 w 214"/>
                  <a:gd name="T15" fmla="*/ 0 h 149"/>
                  <a:gd name="T16" fmla="*/ 0 w 214"/>
                  <a:gd name="T17" fmla="*/ 0 h 149"/>
                  <a:gd name="T18" fmla="*/ 0 w 214"/>
                  <a:gd name="T19" fmla="*/ 0 h 149"/>
                  <a:gd name="T20" fmla="*/ 0 w 214"/>
                  <a:gd name="T21" fmla="*/ 0 h 149"/>
                  <a:gd name="T22" fmla="*/ 0 w 214"/>
                  <a:gd name="T23" fmla="*/ 0 h 149"/>
                  <a:gd name="T24" fmla="*/ 0 w 214"/>
                  <a:gd name="T25" fmla="*/ 0 h 1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4"/>
                  <a:gd name="T40" fmla="*/ 0 h 149"/>
                  <a:gd name="T41" fmla="*/ 214 w 214"/>
                  <a:gd name="T42" fmla="*/ 149 h 14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4" h="149">
                    <a:moveTo>
                      <a:pt x="11" y="106"/>
                    </a:moveTo>
                    <a:lnTo>
                      <a:pt x="54" y="59"/>
                    </a:lnTo>
                    <a:lnTo>
                      <a:pt x="122" y="18"/>
                    </a:lnTo>
                    <a:lnTo>
                      <a:pt x="183" y="0"/>
                    </a:lnTo>
                    <a:lnTo>
                      <a:pt x="208" y="0"/>
                    </a:lnTo>
                    <a:lnTo>
                      <a:pt x="214" y="31"/>
                    </a:lnTo>
                    <a:lnTo>
                      <a:pt x="196" y="53"/>
                    </a:lnTo>
                    <a:lnTo>
                      <a:pt x="150" y="64"/>
                    </a:lnTo>
                    <a:lnTo>
                      <a:pt x="107" y="64"/>
                    </a:lnTo>
                    <a:lnTo>
                      <a:pt x="57" y="95"/>
                    </a:lnTo>
                    <a:lnTo>
                      <a:pt x="14" y="135"/>
                    </a:lnTo>
                    <a:lnTo>
                      <a:pt x="0" y="149"/>
                    </a:lnTo>
                    <a:lnTo>
                      <a:pt x="11" y="10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8" name="Freeform 89"/>
              <p:cNvSpPr>
                <a:spLocks/>
              </p:cNvSpPr>
              <p:nvPr/>
            </p:nvSpPr>
            <p:spPr bwMode="auto">
              <a:xfrm>
                <a:off x="3642" y="3002"/>
                <a:ext cx="19" cy="36"/>
              </a:xfrm>
              <a:custGeom>
                <a:avLst/>
                <a:gdLst>
                  <a:gd name="T0" fmla="*/ 0 w 56"/>
                  <a:gd name="T1" fmla="*/ 0 h 108"/>
                  <a:gd name="T2" fmla="*/ 0 w 56"/>
                  <a:gd name="T3" fmla="*/ 0 h 108"/>
                  <a:gd name="T4" fmla="*/ 0 w 56"/>
                  <a:gd name="T5" fmla="*/ 0 h 108"/>
                  <a:gd name="T6" fmla="*/ 0 w 56"/>
                  <a:gd name="T7" fmla="*/ 0 h 108"/>
                  <a:gd name="T8" fmla="*/ 0 w 56"/>
                  <a:gd name="T9" fmla="*/ 0 h 108"/>
                  <a:gd name="T10" fmla="*/ 0 w 56"/>
                  <a:gd name="T11" fmla="*/ 0 h 108"/>
                  <a:gd name="T12" fmla="*/ 0 w 56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108"/>
                  <a:gd name="T23" fmla="*/ 56 w 56"/>
                  <a:gd name="T24" fmla="*/ 108 h 1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108">
                    <a:moveTo>
                      <a:pt x="26" y="108"/>
                    </a:moveTo>
                    <a:lnTo>
                      <a:pt x="0" y="62"/>
                    </a:lnTo>
                    <a:lnTo>
                      <a:pt x="0" y="19"/>
                    </a:lnTo>
                    <a:lnTo>
                      <a:pt x="31" y="0"/>
                    </a:lnTo>
                    <a:lnTo>
                      <a:pt x="56" y="22"/>
                    </a:lnTo>
                    <a:lnTo>
                      <a:pt x="42" y="65"/>
                    </a:lnTo>
                    <a:lnTo>
                      <a:pt x="26" y="10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</p:grpSp>
        <p:grpSp>
          <p:nvGrpSpPr>
            <p:cNvPr id="13344" name="Group 97"/>
            <p:cNvGrpSpPr>
              <a:grpSpLocks/>
            </p:cNvGrpSpPr>
            <p:nvPr/>
          </p:nvGrpSpPr>
          <p:grpSpPr bwMode="auto">
            <a:xfrm>
              <a:off x="3984" y="2688"/>
              <a:ext cx="449" cy="854"/>
              <a:chOff x="3984" y="2688"/>
              <a:chExt cx="449" cy="854"/>
            </a:xfrm>
          </p:grpSpPr>
          <p:sp>
            <p:nvSpPr>
              <p:cNvPr id="13345" name="Freeform 91"/>
              <p:cNvSpPr>
                <a:spLocks/>
              </p:cNvSpPr>
              <p:nvPr/>
            </p:nvSpPr>
            <p:spPr bwMode="auto">
              <a:xfrm>
                <a:off x="3984" y="2950"/>
                <a:ext cx="176" cy="290"/>
              </a:xfrm>
              <a:custGeom>
                <a:avLst/>
                <a:gdLst>
                  <a:gd name="T0" fmla="*/ 0 w 528"/>
                  <a:gd name="T1" fmla="*/ 0 h 871"/>
                  <a:gd name="T2" fmla="*/ 0 w 528"/>
                  <a:gd name="T3" fmla="*/ 0 h 871"/>
                  <a:gd name="T4" fmla="*/ 1 w 528"/>
                  <a:gd name="T5" fmla="*/ 0 h 871"/>
                  <a:gd name="T6" fmla="*/ 1 w 528"/>
                  <a:gd name="T7" fmla="*/ 0 h 871"/>
                  <a:gd name="T8" fmla="*/ 1 w 528"/>
                  <a:gd name="T9" fmla="*/ 0 h 871"/>
                  <a:gd name="T10" fmla="*/ 1 w 528"/>
                  <a:gd name="T11" fmla="*/ 0 h 871"/>
                  <a:gd name="T12" fmla="*/ 1 w 528"/>
                  <a:gd name="T13" fmla="*/ 0 h 871"/>
                  <a:gd name="T14" fmla="*/ 1 w 528"/>
                  <a:gd name="T15" fmla="*/ 0 h 871"/>
                  <a:gd name="T16" fmla="*/ 0 w 528"/>
                  <a:gd name="T17" fmla="*/ 0 h 871"/>
                  <a:gd name="T18" fmla="*/ 0 w 528"/>
                  <a:gd name="T19" fmla="*/ 0 h 871"/>
                  <a:gd name="T20" fmla="*/ 0 w 528"/>
                  <a:gd name="T21" fmla="*/ 0 h 871"/>
                  <a:gd name="T22" fmla="*/ 0 w 528"/>
                  <a:gd name="T23" fmla="*/ 0 h 871"/>
                  <a:gd name="T24" fmla="*/ 0 w 528"/>
                  <a:gd name="T25" fmla="*/ 1 h 871"/>
                  <a:gd name="T26" fmla="*/ 0 w 528"/>
                  <a:gd name="T27" fmla="*/ 1 h 871"/>
                  <a:gd name="T28" fmla="*/ 0 w 528"/>
                  <a:gd name="T29" fmla="*/ 1 h 871"/>
                  <a:gd name="T30" fmla="*/ 0 w 528"/>
                  <a:gd name="T31" fmla="*/ 1 h 871"/>
                  <a:gd name="T32" fmla="*/ 1 w 528"/>
                  <a:gd name="T33" fmla="*/ 1 h 871"/>
                  <a:gd name="T34" fmla="*/ 1 w 528"/>
                  <a:gd name="T35" fmla="*/ 1 h 871"/>
                  <a:gd name="T36" fmla="*/ 1 w 528"/>
                  <a:gd name="T37" fmla="*/ 1 h 871"/>
                  <a:gd name="T38" fmla="*/ 0 w 528"/>
                  <a:gd name="T39" fmla="*/ 1 h 871"/>
                  <a:gd name="T40" fmla="*/ 0 w 528"/>
                  <a:gd name="T41" fmla="*/ 1 h 871"/>
                  <a:gd name="T42" fmla="*/ 0 w 528"/>
                  <a:gd name="T43" fmla="*/ 1 h 871"/>
                  <a:gd name="T44" fmla="*/ 0 w 528"/>
                  <a:gd name="T45" fmla="*/ 1 h 871"/>
                  <a:gd name="T46" fmla="*/ 0 w 528"/>
                  <a:gd name="T47" fmla="*/ 1 h 871"/>
                  <a:gd name="T48" fmla="*/ 0 w 528"/>
                  <a:gd name="T49" fmla="*/ 1 h 871"/>
                  <a:gd name="T50" fmla="*/ 0 w 528"/>
                  <a:gd name="T51" fmla="*/ 1 h 871"/>
                  <a:gd name="T52" fmla="*/ 0 w 528"/>
                  <a:gd name="T53" fmla="*/ 1 h 871"/>
                  <a:gd name="T54" fmla="*/ 0 w 528"/>
                  <a:gd name="T55" fmla="*/ 1 h 871"/>
                  <a:gd name="T56" fmla="*/ 0 w 528"/>
                  <a:gd name="T57" fmla="*/ 1 h 871"/>
                  <a:gd name="T58" fmla="*/ 0 w 528"/>
                  <a:gd name="T59" fmla="*/ 1 h 871"/>
                  <a:gd name="T60" fmla="*/ 0 w 528"/>
                  <a:gd name="T61" fmla="*/ 1 h 871"/>
                  <a:gd name="T62" fmla="*/ 0 w 528"/>
                  <a:gd name="T63" fmla="*/ 1 h 871"/>
                  <a:gd name="T64" fmla="*/ 0 w 528"/>
                  <a:gd name="T65" fmla="*/ 1 h 871"/>
                  <a:gd name="T66" fmla="*/ 0 w 528"/>
                  <a:gd name="T67" fmla="*/ 1 h 871"/>
                  <a:gd name="T68" fmla="*/ 0 w 528"/>
                  <a:gd name="T69" fmla="*/ 0 h 871"/>
                  <a:gd name="T70" fmla="*/ 0 w 528"/>
                  <a:gd name="T71" fmla="*/ 0 h 871"/>
                  <a:gd name="T72" fmla="*/ 0 w 528"/>
                  <a:gd name="T73" fmla="*/ 0 h 871"/>
                  <a:gd name="T74" fmla="*/ 0 w 528"/>
                  <a:gd name="T75" fmla="*/ 0 h 871"/>
                  <a:gd name="T76" fmla="*/ 0 w 528"/>
                  <a:gd name="T77" fmla="*/ 0 h 871"/>
                  <a:gd name="T78" fmla="*/ 0 w 528"/>
                  <a:gd name="T79" fmla="*/ 0 h 87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528"/>
                  <a:gd name="T121" fmla="*/ 0 h 871"/>
                  <a:gd name="T122" fmla="*/ 528 w 528"/>
                  <a:gd name="T123" fmla="*/ 871 h 87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528" h="871">
                    <a:moveTo>
                      <a:pt x="280" y="129"/>
                    </a:moveTo>
                    <a:lnTo>
                      <a:pt x="334" y="75"/>
                    </a:lnTo>
                    <a:lnTo>
                      <a:pt x="409" y="21"/>
                    </a:lnTo>
                    <a:lnTo>
                      <a:pt x="463" y="0"/>
                    </a:lnTo>
                    <a:lnTo>
                      <a:pt x="528" y="4"/>
                    </a:lnTo>
                    <a:lnTo>
                      <a:pt x="528" y="54"/>
                    </a:lnTo>
                    <a:lnTo>
                      <a:pt x="495" y="97"/>
                    </a:lnTo>
                    <a:lnTo>
                      <a:pt x="435" y="129"/>
                    </a:lnTo>
                    <a:lnTo>
                      <a:pt x="284" y="197"/>
                    </a:lnTo>
                    <a:lnTo>
                      <a:pt x="140" y="280"/>
                    </a:lnTo>
                    <a:lnTo>
                      <a:pt x="79" y="301"/>
                    </a:lnTo>
                    <a:lnTo>
                      <a:pt x="58" y="333"/>
                    </a:lnTo>
                    <a:lnTo>
                      <a:pt x="79" y="366"/>
                    </a:lnTo>
                    <a:lnTo>
                      <a:pt x="204" y="487"/>
                    </a:lnTo>
                    <a:lnTo>
                      <a:pt x="262" y="527"/>
                    </a:lnTo>
                    <a:lnTo>
                      <a:pt x="348" y="595"/>
                    </a:lnTo>
                    <a:lnTo>
                      <a:pt x="435" y="660"/>
                    </a:lnTo>
                    <a:lnTo>
                      <a:pt x="430" y="692"/>
                    </a:lnTo>
                    <a:lnTo>
                      <a:pt x="366" y="702"/>
                    </a:lnTo>
                    <a:lnTo>
                      <a:pt x="269" y="702"/>
                    </a:lnTo>
                    <a:lnTo>
                      <a:pt x="209" y="735"/>
                    </a:lnTo>
                    <a:lnTo>
                      <a:pt x="187" y="817"/>
                    </a:lnTo>
                    <a:lnTo>
                      <a:pt x="187" y="860"/>
                    </a:lnTo>
                    <a:lnTo>
                      <a:pt x="162" y="871"/>
                    </a:lnTo>
                    <a:lnTo>
                      <a:pt x="122" y="832"/>
                    </a:lnTo>
                    <a:lnTo>
                      <a:pt x="129" y="763"/>
                    </a:lnTo>
                    <a:lnTo>
                      <a:pt x="165" y="713"/>
                    </a:lnTo>
                    <a:lnTo>
                      <a:pt x="237" y="670"/>
                    </a:lnTo>
                    <a:lnTo>
                      <a:pt x="315" y="649"/>
                    </a:lnTo>
                    <a:lnTo>
                      <a:pt x="323" y="627"/>
                    </a:lnTo>
                    <a:lnTo>
                      <a:pt x="284" y="584"/>
                    </a:lnTo>
                    <a:lnTo>
                      <a:pt x="119" y="476"/>
                    </a:lnTo>
                    <a:lnTo>
                      <a:pt x="68" y="434"/>
                    </a:lnTo>
                    <a:lnTo>
                      <a:pt x="21" y="376"/>
                    </a:lnTo>
                    <a:lnTo>
                      <a:pt x="0" y="311"/>
                    </a:lnTo>
                    <a:lnTo>
                      <a:pt x="14" y="273"/>
                    </a:lnTo>
                    <a:lnTo>
                      <a:pt x="97" y="247"/>
                    </a:lnTo>
                    <a:lnTo>
                      <a:pt x="197" y="205"/>
                    </a:lnTo>
                    <a:lnTo>
                      <a:pt x="262" y="161"/>
                    </a:lnTo>
                    <a:lnTo>
                      <a:pt x="280" y="1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6" name="Freeform 92"/>
              <p:cNvSpPr>
                <a:spLocks/>
              </p:cNvSpPr>
              <p:nvPr/>
            </p:nvSpPr>
            <p:spPr bwMode="auto">
              <a:xfrm>
                <a:off x="4141" y="2937"/>
                <a:ext cx="122" cy="278"/>
              </a:xfrm>
              <a:custGeom>
                <a:avLst/>
                <a:gdLst>
                  <a:gd name="T0" fmla="*/ 0 w 367"/>
                  <a:gd name="T1" fmla="*/ 0 h 834"/>
                  <a:gd name="T2" fmla="*/ 0 w 367"/>
                  <a:gd name="T3" fmla="*/ 0 h 834"/>
                  <a:gd name="T4" fmla="*/ 0 w 367"/>
                  <a:gd name="T5" fmla="*/ 0 h 834"/>
                  <a:gd name="T6" fmla="*/ 0 w 367"/>
                  <a:gd name="T7" fmla="*/ 0 h 834"/>
                  <a:gd name="T8" fmla="*/ 0 w 367"/>
                  <a:gd name="T9" fmla="*/ 0 h 834"/>
                  <a:gd name="T10" fmla="*/ 0 w 367"/>
                  <a:gd name="T11" fmla="*/ 0 h 834"/>
                  <a:gd name="T12" fmla="*/ 0 w 367"/>
                  <a:gd name="T13" fmla="*/ 0 h 834"/>
                  <a:gd name="T14" fmla="*/ 1 w 367"/>
                  <a:gd name="T15" fmla="*/ 0 h 834"/>
                  <a:gd name="T16" fmla="*/ 1 w 367"/>
                  <a:gd name="T17" fmla="*/ 1 h 834"/>
                  <a:gd name="T18" fmla="*/ 0 w 367"/>
                  <a:gd name="T19" fmla="*/ 1 h 834"/>
                  <a:gd name="T20" fmla="*/ 0 w 367"/>
                  <a:gd name="T21" fmla="*/ 1 h 834"/>
                  <a:gd name="T22" fmla="*/ 0 w 367"/>
                  <a:gd name="T23" fmla="*/ 1 h 834"/>
                  <a:gd name="T24" fmla="*/ 0 w 367"/>
                  <a:gd name="T25" fmla="*/ 1 h 834"/>
                  <a:gd name="T26" fmla="*/ 0 w 367"/>
                  <a:gd name="T27" fmla="*/ 1 h 834"/>
                  <a:gd name="T28" fmla="*/ 0 w 367"/>
                  <a:gd name="T29" fmla="*/ 1 h 834"/>
                  <a:gd name="T30" fmla="*/ 0 w 367"/>
                  <a:gd name="T31" fmla="*/ 1 h 834"/>
                  <a:gd name="T32" fmla="*/ 0 w 367"/>
                  <a:gd name="T33" fmla="*/ 1 h 834"/>
                  <a:gd name="T34" fmla="*/ 0 w 367"/>
                  <a:gd name="T35" fmla="*/ 1 h 834"/>
                  <a:gd name="T36" fmla="*/ 0 w 367"/>
                  <a:gd name="T37" fmla="*/ 0 h 834"/>
                  <a:gd name="T38" fmla="*/ 0 w 367"/>
                  <a:gd name="T39" fmla="*/ 0 h 834"/>
                  <a:gd name="T40" fmla="*/ 0 w 367"/>
                  <a:gd name="T41" fmla="*/ 0 h 83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7"/>
                  <a:gd name="T64" fmla="*/ 0 h 834"/>
                  <a:gd name="T65" fmla="*/ 367 w 367"/>
                  <a:gd name="T66" fmla="*/ 834 h 83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7" h="834">
                    <a:moveTo>
                      <a:pt x="79" y="64"/>
                    </a:moveTo>
                    <a:lnTo>
                      <a:pt x="111" y="10"/>
                    </a:lnTo>
                    <a:lnTo>
                      <a:pt x="151" y="0"/>
                    </a:lnTo>
                    <a:lnTo>
                      <a:pt x="205" y="0"/>
                    </a:lnTo>
                    <a:lnTo>
                      <a:pt x="273" y="39"/>
                    </a:lnTo>
                    <a:lnTo>
                      <a:pt x="316" y="125"/>
                    </a:lnTo>
                    <a:lnTo>
                      <a:pt x="349" y="236"/>
                    </a:lnTo>
                    <a:lnTo>
                      <a:pt x="367" y="350"/>
                    </a:lnTo>
                    <a:lnTo>
                      <a:pt x="367" y="505"/>
                    </a:lnTo>
                    <a:lnTo>
                      <a:pt x="328" y="673"/>
                    </a:lnTo>
                    <a:lnTo>
                      <a:pt x="270" y="773"/>
                    </a:lnTo>
                    <a:lnTo>
                      <a:pt x="194" y="823"/>
                    </a:lnTo>
                    <a:lnTo>
                      <a:pt x="123" y="834"/>
                    </a:lnTo>
                    <a:lnTo>
                      <a:pt x="68" y="802"/>
                    </a:lnTo>
                    <a:lnTo>
                      <a:pt x="25" y="762"/>
                    </a:lnTo>
                    <a:lnTo>
                      <a:pt x="14" y="699"/>
                    </a:lnTo>
                    <a:lnTo>
                      <a:pt x="0" y="576"/>
                    </a:lnTo>
                    <a:lnTo>
                      <a:pt x="11" y="426"/>
                    </a:lnTo>
                    <a:lnTo>
                      <a:pt x="43" y="269"/>
                    </a:lnTo>
                    <a:lnTo>
                      <a:pt x="64" y="157"/>
                    </a:lnTo>
                    <a:lnTo>
                      <a:pt x="79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7" name="Freeform 93"/>
              <p:cNvSpPr>
                <a:spLocks/>
              </p:cNvSpPr>
              <p:nvPr/>
            </p:nvSpPr>
            <p:spPr bwMode="auto">
              <a:xfrm>
                <a:off x="4175" y="3179"/>
                <a:ext cx="71" cy="363"/>
              </a:xfrm>
              <a:custGeom>
                <a:avLst/>
                <a:gdLst>
                  <a:gd name="T0" fmla="*/ 0 w 214"/>
                  <a:gd name="T1" fmla="*/ 0 h 1089"/>
                  <a:gd name="T2" fmla="*/ 0 w 214"/>
                  <a:gd name="T3" fmla="*/ 0 h 1089"/>
                  <a:gd name="T4" fmla="*/ 0 w 214"/>
                  <a:gd name="T5" fmla="*/ 0 h 1089"/>
                  <a:gd name="T6" fmla="*/ 0 w 214"/>
                  <a:gd name="T7" fmla="*/ 0 h 1089"/>
                  <a:gd name="T8" fmla="*/ 0 w 214"/>
                  <a:gd name="T9" fmla="*/ 0 h 1089"/>
                  <a:gd name="T10" fmla="*/ 0 w 214"/>
                  <a:gd name="T11" fmla="*/ 0 h 1089"/>
                  <a:gd name="T12" fmla="*/ 0 w 214"/>
                  <a:gd name="T13" fmla="*/ 0 h 1089"/>
                  <a:gd name="T14" fmla="*/ 0 w 214"/>
                  <a:gd name="T15" fmla="*/ 1 h 1089"/>
                  <a:gd name="T16" fmla="*/ 0 w 214"/>
                  <a:gd name="T17" fmla="*/ 1 h 1089"/>
                  <a:gd name="T18" fmla="*/ 0 w 214"/>
                  <a:gd name="T19" fmla="*/ 1 h 1089"/>
                  <a:gd name="T20" fmla="*/ 0 w 214"/>
                  <a:gd name="T21" fmla="*/ 1 h 1089"/>
                  <a:gd name="T22" fmla="*/ 0 w 214"/>
                  <a:gd name="T23" fmla="*/ 1 h 1089"/>
                  <a:gd name="T24" fmla="*/ 0 w 214"/>
                  <a:gd name="T25" fmla="*/ 1 h 1089"/>
                  <a:gd name="T26" fmla="*/ 0 w 214"/>
                  <a:gd name="T27" fmla="*/ 1 h 1089"/>
                  <a:gd name="T28" fmla="*/ 0 w 214"/>
                  <a:gd name="T29" fmla="*/ 1 h 1089"/>
                  <a:gd name="T30" fmla="*/ 0 w 214"/>
                  <a:gd name="T31" fmla="*/ 1 h 1089"/>
                  <a:gd name="T32" fmla="*/ 0 w 214"/>
                  <a:gd name="T33" fmla="*/ 1 h 1089"/>
                  <a:gd name="T34" fmla="*/ 0 w 214"/>
                  <a:gd name="T35" fmla="*/ 1 h 1089"/>
                  <a:gd name="T36" fmla="*/ 0 w 214"/>
                  <a:gd name="T37" fmla="*/ 1 h 1089"/>
                  <a:gd name="T38" fmla="*/ 0 w 214"/>
                  <a:gd name="T39" fmla="*/ 1 h 1089"/>
                  <a:gd name="T40" fmla="*/ 0 w 214"/>
                  <a:gd name="T41" fmla="*/ 1 h 1089"/>
                  <a:gd name="T42" fmla="*/ 0 w 214"/>
                  <a:gd name="T43" fmla="*/ 1 h 1089"/>
                  <a:gd name="T44" fmla="*/ 0 w 214"/>
                  <a:gd name="T45" fmla="*/ 1 h 1089"/>
                  <a:gd name="T46" fmla="*/ 0 w 214"/>
                  <a:gd name="T47" fmla="*/ 1 h 1089"/>
                  <a:gd name="T48" fmla="*/ 0 w 214"/>
                  <a:gd name="T49" fmla="*/ 1 h 1089"/>
                  <a:gd name="T50" fmla="*/ 0 w 214"/>
                  <a:gd name="T51" fmla="*/ 1 h 1089"/>
                  <a:gd name="T52" fmla="*/ 0 w 214"/>
                  <a:gd name="T53" fmla="*/ 1 h 1089"/>
                  <a:gd name="T54" fmla="*/ 0 w 214"/>
                  <a:gd name="T55" fmla="*/ 0 h 1089"/>
                  <a:gd name="T56" fmla="*/ 0 w 214"/>
                  <a:gd name="T57" fmla="*/ 0 h 108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14"/>
                  <a:gd name="T88" fmla="*/ 0 h 1089"/>
                  <a:gd name="T89" fmla="*/ 214 w 214"/>
                  <a:gd name="T90" fmla="*/ 1089 h 108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14" h="1089">
                    <a:moveTo>
                      <a:pt x="103" y="192"/>
                    </a:moveTo>
                    <a:lnTo>
                      <a:pt x="74" y="121"/>
                    </a:lnTo>
                    <a:lnTo>
                      <a:pt x="74" y="43"/>
                    </a:lnTo>
                    <a:lnTo>
                      <a:pt x="114" y="0"/>
                    </a:lnTo>
                    <a:lnTo>
                      <a:pt x="160" y="21"/>
                    </a:lnTo>
                    <a:lnTo>
                      <a:pt x="192" y="96"/>
                    </a:lnTo>
                    <a:lnTo>
                      <a:pt x="210" y="225"/>
                    </a:lnTo>
                    <a:lnTo>
                      <a:pt x="214" y="386"/>
                    </a:lnTo>
                    <a:lnTo>
                      <a:pt x="203" y="526"/>
                    </a:lnTo>
                    <a:lnTo>
                      <a:pt x="182" y="676"/>
                    </a:lnTo>
                    <a:lnTo>
                      <a:pt x="182" y="858"/>
                    </a:lnTo>
                    <a:lnTo>
                      <a:pt x="210" y="934"/>
                    </a:lnTo>
                    <a:lnTo>
                      <a:pt x="200" y="969"/>
                    </a:lnTo>
                    <a:lnTo>
                      <a:pt x="149" y="981"/>
                    </a:lnTo>
                    <a:lnTo>
                      <a:pt x="96" y="1031"/>
                    </a:lnTo>
                    <a:lnTo>
                      <a:pt x="71" y="1074"/>
                    </a:lnTo>
                    <a:lnTo>
                      <a:pt x="10" y="1089"/>
                    </a:lnTo>
                    <a:lnTo>
                      <a:pt x="0" y="1041"/>
                    </a:lnTo>
                    <a:lnTo>
                      <a:pt x="21" y="1002"/>
                    </a:lnTo>
                    <a:lnTo>
                      <a:pt x="96" y="969"/>
                    </a:lnTo>
                    <a:lnTo>
                      <a:pt x="149" y="945"/>
                    </a:lnTo>
                    <a:lnTo>
                      <a:pt x="167" y="923"/>
                    </a:lnTo>
                    <a:lnTo>
                      <a:pt x="146" y="863"/>
                    </a:lnTo>
                    <a:lnTo>
                      <a:pt x="128" y="740"/>
                    </a:lnTo>
                    <a:lnTo>
                      <a:pt x="124" y="594"/>
                    </a:lnTo>
                    <a:lnTo>
                      <a:pt x="128" y="497"/>
                    </a:lnTo>
                    <a:lnTo>
                      <a:pt x="135" y="365"/>
                    </a:lnTo>
                    <a:lnTo>
                      <a:pt x="124" y="247"/>
                    </a:lnTo>
                    <a:lnTo>
                      <a:pt x="103" y="19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8" name="Freeform 94"/>
              <p:cNvSpPr>
                <a:spLocks/>
              </p:cNvSpPr>
              <p:nvPr/>
            </p:nvSpPr>
            <p:spPr bwMode="auto">
              <a:xfrm>
                <a:off x="4074" y="3180"/>
                <a:ext cx="112" cy="361"/>
              </a:xfrm>
              <a:custGeom>
                <a:avLst/>
                <a:gdLst>
                  <a:gd name="T0" fmla="*/ 0 w 334"/>
                  <a:gd name="T1" fmla="*/ 0 h 1085"/>
                  <a:gd name="T2" fmla="*/ 0 w 334"/>
                  <a:gd name="T3" fmla="*/ 0 h 1085"/>
                  <a:gd name="T4" fmla="*/ 0 w 334"/>
                  <a:gd name="T5" fmla="*/ 0 h 1085"/>
                  <a:gd name="T6" fmla="*/ 0 w 334"/>
                  <a:gd name="T7" fmla="*/ 0 h 1085"/>
                  <a:gd name="T8" fmla="*/ 0 w 334"/>
                  <a:gd name="T9" fmla="*/ 0 h 1085"/>
                  <a:gd name="T10" fmla="*/ 0 w 334"/>
                  <a:gd name="T11" fmla="*/ 0 h 1085"/>
                  <a:gd name="T12" fmla="*/ 0 w 334"/>
                  <a:gd name="T13" fmla="*/ 0 h 1085"/>
                  <a:gd name="T14" fmla="*/ 0 w 334"/>
                  <a:gd name="T15" fmla="*/ 0 h 1085"/>
                  <a:gd name="T16" fmla="*/ 0 w 334"/>
                  <a:gd name="T17" fmla="*/ 1 h 1085"/>
                  <a:gd name="T18" fmla="*/ 0 w 334"/>
                  <a:gd name="T19" fmla="*/ 1 h 1085"/>
                  <a:gd name="T20" fmla="*/ 0 w 334"/>
                  <a:gd name="T21" fmla="*/ 1 h 1085"/>
                  <a:gd name="T22" fmla="*/ 0 w 334"/>
                  <a:gd name="T23" fmla="*/ 1 h 1085"/>
                  <a:gd name="T24" fmla="*/ 0 w 334"/>
                  <a:gd name="T25" fmla="*/ 1 h 1085"/>
                  <a:gd name="T26" fmla="*/ 0 w 334"/>
                  <a:gd name="T27" fmla="*/ 1 h 1085"/>
                  <a:gd name="T28" fmla="*/ 0 w 334"/>
                  <a:gd name="T29" fmla="*/ 1 h 1085"/>
                  <a:gd name="T30" fmla="*/ 0 w 334"/>
                  <a:gd name="T31" fmla="*/ 1 h 1085"/>
                  <a:gd name="T32" fmla="*/ 0 w 334"/>
                  <a:gd name="T33" fmla="*/ 1 h 1085"/>
                  <a:gd name="T34" fmla="*/ 0 w 334"/>
                  <a:gd name="T35" fmla="*/ 1 h 1085"/>
                  <a:gd name="T36" fmla="*/ 0 w 334"/>
                  <a:gd name="T37" fmla="*/ 1 h 1085"/>
                  <a:gd name="T38" fmla="*/ 0 w 334"/>
                  <a:gd name="T39" fmla="*/ 1 h 1085"/>
                  <a:gd name="T40" fmla="*/ 0 w 334"/>
                  <a:gd name="T41" fmla="*/ 1 h 1085"/>
                  <a:gd name="T42" fmla="*/ 0 w 334"/>
                  <a:gd name="T43" fmla="*/ 1 h 1085"/>
                  <a:gd name="T44" fmla="*/ 0 w 334"/>
                  <a:gd name="T45" fmla="*/ 1 h 1085"/>
                  <a:gd name="T46" fmla="*/ 0 w 334"/>
                  <a:gd name="T47" fmla="*/ 1 h 1085"/>
                  <a:gd name="T48" fmla="*/ 0 w 334"/>
                  <a:gd name="T49" fmla="*/ 1 h 1085"/>
                  <a:gd name="T50" fmla="*/ 0 w 334"/>
                  <a:gd name="T51" fmla="*/ 1 h 1085"/>
                  <a:gd name="T52" fmla="*/ 0 w 334"/>
                  <a:gd name="T53" fmla="*/ 1 h 1085"/>
                  <a:gd name="T54" fmla="*/ 0 w 334"/>
                  <a:gd name="T55" fmla="*/ 1 h 1085"/>
                  <a:gd name="T56" fmla="*/ 0 w 334"/>
                  <a:gd name="T57" fmla="*/ 1 h 1085"/>
                  <a:gd name="T58" fmla="*/ 0 w 334"/>
                  <a:gd name="T59" fmla="*/ 0 h 1085"/>
                  <a:gd name="T60" fmla="*/ 0 w 334"/>
                  <a:gd name="T61" fmla="*/ 0 h 1085"/>
                  <a:gd name="T62" fmla="*/ 0 w 334"/>
                  <a:gd name="T63" fmla="*/ 0 h 1085"/>
                  <a:gd name="T64" fmla="*/ 0 w 334"/>
                  <a:gd name="T65" fmla="*/ 0 h 108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34"/>
                  <a:gd name="T100" fmla="*/ 0 h 1085"/>
                  <a:gd name="T101" fmla="*/ 334 w 334"/>
                  <a:gd name="T102" fmla="*/ 1085 h 108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34" h="1085">
                    <a:moveTo>
                      <a:pt x="205" y="100"/>
                    </a:moveTo>
                    <a:lnTo>
                      <a:pt x="241" y="32"/>
                    </a:lnTo>
                    <a:lnTo>
                      <a:pt x="284" y="0"/>
                    </a:lnTo>
                    <a:lnTo>
                      <a:pt x="334" y="21"/>
                    </a:lnTo>
                    <a:lnTo>
                      <a:pt x="327" y="86"/>
                    </a:lnTo>
                    <a:lnTo>
                      <a:pt x="294" y="132"/>
                    </a:lnTo>
                    <a:lnTo>
                      <a:pt x="231" y="247"/>
                    </a:lnTo>
                    <a:lnTo>
                      <a:pt x="188" y="358"/>
                    </a:lnTo>
                    <a:lnTo>
                      <a:pt x="163" y="476"/>
                    </a:lnTo>
                    <a:lnTo>
                      <a:pt x="166" y="591"/>
                    </a:lnTo>
                    <a:lnTo>
                      <a:pt x="205" y="745"/>
                    </a:lnTo>
                    <a:lnTo>
                      <a:pt x="238" y="892"/>
                    </a:lnTo>
                    <a:lnTo>
                      <a:pt x="284" y="956"/>
                    </a:lnTo>
                    <a:lnTo>
                      <a:pt x="281" y="992"/>
                    </a:lnTo>
                    <a:lnTo>
                      <a:pt x="241" y="1010"/>
                    </a:lnTo>
                    <a:lnTo>
                      <a:pt x="151" y="1024"/>
                    </a:lnTo>
                    <a:lnTo>
                      <a:pt x="87" y="1064"/>
                    </a:lnTo>
                    <a:lnTo>
                      <a:pt x="55" y="1085"/>
                    </a:lnTo>
                    <a:lnTo>
                      <a:pt x="0" y="1035"/>
                    </a:lnTo>
                    <a:lnTo>
                      <a:pt x="12" y="1003"/>
                    </a:lnTo>
                    <a:lnTo>
                      <a:pt x="65" y="981"/>
                    </a:lnTo>
                    <a:lnTo>
                      <a:pt x="133" y="970"/>
                    </a:lnTo>
                    <a:lnTo>
                      <a:pt x="198" y="970"/>
                    </a:lnTo>
                    <a:lnTo>
                      <a:pt x="209" y="950"/>
                    </a:lnTo>
                    <a:lnTo>
                      <a:pt x="198" y="913"/>
                    </a:lnTo>
                    <a:lnTo>
                      <a:pt x="144" y="774"/>
                    </a:lnTo>
                    <a:lnTo>
                      <a:pt x="108" y="637"/>
                    </a:lnTo>
                    <a:lnTo>
                      <a:pt x="90" y="537"/>
                    </a:lnTo>
                    <a:lnTo>
                      <a:pt x="87" y="444"/>
                    </a:lnTo>
                    <a:lnTo>
                      <a:pt x="101" y="354"/>
                    </a:lnTo>
                    <a:lnTo>
                      <a:pt x="133" y="261"/>
                    </a:lnTo>
                    <a:lnTo>
                      <a:pt x="183" y="139"/>
                    </a:lnTo>
                    <a:lnTo>
                      <a:pt x="205" y="10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9" name="Freeform 95"/>
              <p:cNvSpPr>
                <a:spLocks/>
              </p:cNvSpPr>
              <p:nvPr/>
            </p:nvSpPr>
            <p:spPr bwMode="auto">
              <a:xfrm>
                <a:off x="4096" y="2728"/>
                <a:ext cx="143" cy="189"/>
              </a:xfrm>
              <a:custGeom>
                <a:avLst/>
                <a:gdLst>
                  <a:gd name="T0" fmla="*/ 0 w 430"/>
                  <a:gd name="T1" fmla="*/ 1 h 567"/>
                  <a:gd name="T2" fmla="*/ 0 w 430"/>
                  <a:gd name="T3" fmla="*/ 1 h 567"/>
                  <a:gd name="T4" fmla="*/ 0 w 430"/>
                  <a:gd name="T5" fmla="*/ 1 h 567"/>
                  <a:gd name="T6" fmla="*/ 0 w 430"/>
                  <a:gd name="T7" fmla="*/ 1 h 567"/>
                  <a:gd name="T8" fmla="*/ 1 w 430"/>
                  <a:gd name="T9" fmla="*/ 1 h 567"/>
                  <a:gd name="T10" fmla="*/ 1 w 430"/>
                  <a:gd name="T11" fmla="*/ 1 h 567"/>
                  <a:gd name="T12" fmla="*/ 1 w 430"/>
                  <a:gd name="T13" fmla="*/ 0 h 567"/>
                  <a:gd name="T14" fmla="*/ 1 w 430"/>
                  <a:gd name="T15" fmla="*/ 0 h 567"/>
                  <a:gd name="T16" fmla="*/ 0 w 430"/>
                  <a:gd name="T17" fmla="*/ 0 h 567"/>
                  <a:gd name="T18" fmla="*/ 0 w 430"/>
                  <a:gd name="T19" fmla="*/ 0 h 567"/>
                  <a:gd name="T20" fmla="*/ 0 w 430"/>
                  <a:gd name="T21" fmla="*/ 0 h 567"/>
                  <a:gd name="T22" fmla="*/ 0 w 430"/>
                  <a:gd name="T23" fmla="*/ 0 h 567"/>
                  <a:gd name="T24" fmla="*/ 0 w 430"/>
                  <a:gd name="T25" fmla="*/ 0 h 567"/>
                  <a:gd name="T26" fmla="*/ 0 w 430"/>
                  <a:gd name="T27" fmla="*/ 0 h 567"/>
                  <a:gd name="T28" fmla="*/ 0 w 430"/>
                  <a:gd name="T29" fmla="*/ 0 h 567"/>
                  <a:gd name="T30" fmla="*/ 0 w 430"/>
                  <a:gd name="T31" fmla="*/ 0 h 567"/>
                  <a:gd name="T32" fmla="*/ 0 w 430"/>
                  <a:gd name="T33" fmla="*/ 0 h 567"/>
                  <a:gd name="T34" fmla="*/ 0 w 430"/>
                  <a:gd name="T35" fmla="*/ 1 h 567"/>
                  <a:gd name="T36" fmla="*/ 0 w 430"/>
                  <a:gd name="T37" fmla="*/ 1 h 567"/>
                  <a:gd name="T38" fmla="*/ 0 w 430"/>
                  <a:gd name="T39" fmla="*/ 1 h 567"/>
                  <a:gd name="T40" fmla="*/ 0 w 430"/>
                  <a:gd name="T41" fmla="*/ 1 h 567"/>
                  <a:gd name="T42" fmla="*/ 0 w 430"/>
                  <a:gd name="T43" fmla="*/ 1 h 567"/>
                  <a:gd name="T44" fmla="*/ 0 w 430"/>
                  <a:gd name="T45" fmla="*/ 1 h 5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0"/>
                  <a:gd name="T70" fmla="*/ 0 h 567"/>
                  <a:gd name="T71" fmla="*/ 430 w 430"/>
                  <a:gd name="T72" fmla="*/ 567 h 5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0" h="567">
                    <a:moveTo>
                      <a:pt x="157" y="474"/>
                    </a:moveTo>
                    <a:lnTo>
                      <a:pt x="190" y="545"/>
                    </a:lnTo>
                    <a:lnTo>
                      <a:pt x="265" y="567"/>
                    </a:lnTo>
                    <a:lnTo>
                      <a:pt x="330" y="560"/>
                    </a:lnTo>
                    <a:lnTo>
                      <a:pt x="383" y="514"/>
                    </a:lnTo>
                    <a:lnTo>
                      <a:pt x="426" y="420"/>
                    </a:lnTo>
                    <a:lnTo>
                      <a:pt x="430" y="309"/>
                    </a:lnTo>
                    <a:lnTo>
                      <a:pt x="416" y="212"/>
                    </a:lnTo>
                    <a:lnTo>
                      <a:pt x="355" y="104"/>
                    </a:lnTo>
                    <a:lnTo>
                      <a:pt x="311" y="54"/>
                    </a:lnTo>
                    <a:lnTo>
                      <a:pt x="265" y="22"/>
                    </a:lnTo>
                    <a:lnTo>
                      <a:pt x="222" y="0"/>
                    </a:lnTo>
                    <a:lnTo>
                      <a:pt x="147" y="8"/>
                    </a:lnTo>
                    <a:lnTo>
                      <a:pt x="107" y="73"/>
                    </a:lnTo>
                    <a:lnTo>
                      <a:pt x="86" y="140"/>
                    </a:lnTo>
                    <a:lnTo>
                      <a:pt x="86" y="248"/>
                    </a:lnTo>
                    <a:lnTo>
                      <a:pt x="104" y="352"/>
                    </a:lnTo>
                    <a:lnTo>
                      <a:pt x="125" y="409"/>
                    </a:lnTo>
                    <a:lnTo>
                      <a:pt x="6" y="495"/>
                    </a:lnTo>
                    <a:lnTo>
                      <a:pt x="0" y="527"/>
                    </a:lnTo>
                    <a:lnTo>
                      <a:pt x="18" y="545"/>
                    </a:lnTo>
                    <a:lnTo>
                      <a:pt x="147" y="449"/>
                    </a:lnTo>
                    <a:lnTo>
                      <a:pt x="157" y="47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50" name="Freeform 96"/>
              <p:cNvSpPr>
                <a:spLocks/>
              </p:cNvSpPr>
              <p:nvPr/>
            </p:nvSpPr>
            <p:spPr bwMode="auto">
              <a:xfrm>
                <a:off x="4148" y="2688"/>
                <a:ext cx="285" cy="317"/>
              </a:xfrm>
              <a:custGeom>
                <a:avLst/>
                <a:gdLst>
                  <a:gd name="T0" fmla="*/ 1 w 856"/>
                  <a:gd name="T1" fmla="*/ 1 h 949"/>
                  <a:gd name="T2" fmla="*/ 1 w 856"/>
                  <a:gd name="T3" fmla="*/ 1 h 949"/>
                  <a:gd name="T4" fmla="*/ 1 w 856"/>
                  <a:gd name="T5" fmla="*/ 1 h 949"/>
                  <a:gd name="T6" fmla="*/ 0 w 856"/>
                  <a:gd name="T7" fmla="*/ 1 h 949"/>
                  <a:gd name="T8" fmla="*/ 0 w 856"/>
                  <a:gd name="T9" fmla="*/ 1 h 949"/>
                  <a:gd name="T10" fmla="*/ 0 w 856"/>
                  <a:gd name="T11" fmla="*/ 1 h 949"/>
                  <a:gd name="T12" fmla="*/ 0 w 856"/>
                  <a:gd name="T13" fmla="*/ 1 h 949"/>
                  <a:gd name="T14" fmla="*/ 0 w 856"/>
                  <a:gd name="T15" fmla="*/ 1 h 949"/>
                  <a:gd name="T16" fmla="*/ 1 w 856"/>
                  <a:gd name="T17" fmla="*/ 1 h 949"/>
                  <a:gd name="T18" fmla="*/ 1 w 856"/>
                  <a:gd name="T19" fmla="*/ 1 h 949"/>
                  <a:gd name="T20" fmla="*/ 1 w 856"/>
                  <a:gd name="T21" fmla="*/ 1 h 949"/>
                  <a:gd name="T22" fmla="*/ 1 w 856"/>
                  <a:gd name="T23" fmla="*/ 1 h 949"/>
                  <a:gd name="T24" fmla="*/ 1 w 856"/>
                  <a:gd name="T25" fmla="*/ 1 h 949"/>
                  <a:gd name="T26" fmla="*/ 1 w 856"/>
                  <a:gd name="T27" fmla="*/ 1 h 949"/>
                  <a:gd name="T28" fmla="*/ 1 w 856"/>
                  <a:gd name="T29" fmla="*/ 1 h 949"/>
                  <a:gd name="T30" fmla="*/ 1 w 856"/>
                  <a:gd name="T31" fmla="*/ 1 h 949"/>
                  <a:gd name="T32" fmla="*/ 1 w 856"/>
                  <a:gd name="T33" fmla="*/ 0 h 949"/>
                  <a:gd name="T34" fmla="*/ 1 w 856"/>
                  <a:gd name="T35" fmla="*/ 0 h 949"/>
                  <a:gd name="T36" fmla="*/ 0 w 856"/>
                  <a:gd name="T37" fmla="*/ 0 h 949"/>
                  <a:gd name="T38" fmla="*/ 0 w 856"/>
                  <a:gd name="T39" fmla="*/ 0 h 949"/>
                  <a:gd name="T40" fmla="*/ 0 w 856"/>
                  <a:gd name="T41" fmla="*/ 0 h 949"/>
                  <a:gd name="T42" fmla="*/ 0 w 856"/>
                  <a:gd name="T43" fmla="*/ 0 h 949"/>
                  <a:gd name="T44" fmla="*/ 0 w 856"/>
                  <a:gd name="T45" fmla="*/ 0 h 949"/>
                  <a:gd name="T46" fmla="*/ 0 w 856"/>
                  <a:gd name="T47" fmla="*/ 0 h 949"/>
                  <a:gd name="T48" fmla="*/ 0 w 856"/>
                  <a:gd name="T49" fmla="*/ 0 h 949"/>
                  <a:gd name="T50" fmla="*/ 0 w 856"/>
                  <a:gd name="T51" fmla="*/ 0 h 949"/>
                  <a:gd name="T52" fmla="*/ 0 w 856"/>
                  <a:gd name="T53" fmla="*/ 0 h 949"/>
                  <a:gd name="T54" fmla="*/ 0 w 856"/>
                  <a:gd name="T55" fmla="*/ 0 h 949"/>
                  <a:gd name="T56" fmla="*/ 0 w 856"/>
                  <a:gd name="T57" fmla="*/ 0 h 949"/>
                  <a:gd name="T58" fmla="*/ 0 w 856"/>
                  <a:gd name="T59" fmla="*/ 0 h 949"/>
                  <a:gd name="T60" fmla="*/ 0 w 856"/>
                  <a:gd name="T61" fmla="*/ 0 h 949"/>
                  <a:gd name="T62" fmla="*/ 0 w 856"/>
                  <a:gd name="T63" fmla="*/ 0 h 949"/>
                  <a:gd name="T64" fmla="*/ 0 w 856"/>
                  <a:gd name="T65" fmla="*/ 0 h 949"/>
                  <a:gd name="T66" fmla="*/ 0 w 856"/>
                  <a:gd name="T67" fmla="*/ 0 h 949"/>
                  <a:gd name="T68" fmla="*/ 0 w 856"/>
                  <a:gd name="T69" fmla="*/ 0 h 949"/>
                  <a:gd name="T70" fmla="*/ 0 w 856"/>
                  <a:gd name="T71" fmla="*/ 0 h 949"/>
                  <a:gd name="T72" fmla="*/ 0 w 856"/>
                  <a:gd name="T73" fmla="*/ 0 h 949"/>
                  <a:gd name="T74" fmla="*/ 1 w 856"/>
                  <a:gd name="T75" fmla="*/ 0 h 949"/>
                  <a:gd name="T76" fmla="*/ 1 w 856"/>
                  <a:gd name="T77" fmla="*/ 0 h 949"/>
                  <a:gd name="T78" fmla="*/ 1 w 856"/>
                  <a:gd name="T79" fmla="*/ 1 h 949"/>
                  <a:gd name="T80" fmla="*/ 1 w 856"/>
                  <a:gd name="T81" fmla="*/ 1 h 949"/>
                  <a:gd name="T82" fmla="*/ 1 w 856"/>
                  <a:gd name="T83" fmla="*/ 1 h 949"/>
                  <a:gd name="T84" fmla="*/ 1 w 856"/>
                  <a:gd name="T85" fmla="*/ 1 h 949"/>
                  <a:gd name="T86" fmla="*/ 1 w 856"/>
                  <a:gd name="T87" fmla="*/ 1 h 949"/>
                  <a:gd name="T88" fmla="*/ 1 w 856"/>
                  <a:gd name="T89" fmla="*/ 1 h 949"/>
                  <a:gd name="T90" fmla="*/ 1 w 856"/>
                  <a:gd name="T91" fmla="*/ 1 h 949"/>
                  <a:gd name="T92" fmla="*/ 1 w 856"/>
                  <a:gd name="T93" fmla="*/ 1 h 94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6"/>
                  <a:gd name="T142" fmla="*/ 0 h 949"/>
                  <a:gd name="T143" fmla="*/ 856 w 856"/>
                  <a:gd name="T144" fmla="*/ 949 h 94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6" h="949">
                    <a:moveTo>
                      <a:pt x="569" y="656"/>
                    </a:moveTo>
                    <a:lnTo>
                      <a:pt x="526" y="699"/>
                    </a:lnTo>
                    <a:lnTo>
                      <a:pt x="436" y="752"/>
                    </a:lnTo>
                    <a:lnTo>
                      <a:pt x="355" y="785"/>
                    </a:lnTo>
                    <a:lnTo>
                      <a:pt x="297" y="817"/>
                    </a:lnTo>
                    <a:lnTo>
                      <a:pt x="243" y="860"/>
                    </a:lnTo>
                    <a:lnTo>
                      <a:pt x="237" y="935"/>
                    </a:lnTo>
                    <a:lnTo>
                      <a:pt x="290" y="949"/>
                    </a:lnTo>
                    <a:lnTo>
                      <a:pt x="426" y="870"/>
                    </a:lnTo>
                    <a:lnTo>
                      <a:pt x="526" y="777"/>
                    </a:lnTo>
                    <a:lnTo>
                      <a:pt x="645" y="659"/>
                    </a:lnTo>
                    <a:lnTo>
                      <a:pt x="741" y="584"/>
                    </a:lnTo>
                    <a:lnTo>
                      <a:pt x="824" y="526"/>
                    </a:lnTo>
                    <a:lnTo>
                      <a:pt x="856" y="498"/>
                    </a:lnTo>
                    <a:lnTo>
                      <a:pt x="845" y="462"/>
                    </a:lnTo>
                    <a:lnTo>
                      <a:pt x="806" y="412"/>
                    </a:lnTo>
                    <a:lnTo>
                      <a:pt x="662" y="334"/>
                    </a:lnTo>
                    <a:lnTo>
                      <a:pt x="526" y="262"/>
                    </a:lnTo>
                    <a:lnTo>
                      <a:pt x="361" y="186"/>
                    </a:lnTo>
                    <a:lnTo>
                      <a:pt x="300" y="143"/>
                    </a:lnTo>
                    <a:lnTo>
                      <a:pt x="237" y="86"/>
                    </a:lnTo>
                    <a:lnTo>
                      <a:pt x="172" y="22"/>
                    </a:lnTo>
                    <a:lnTo>
                      <a:pt x="114" y="0"/>
                    </a:lnTo>
                    <a:lnTo>
                      <a:pt x="0" y="80"/>
                    </a:lnTo>
                    <a:lnTo>
                      <a:pt x="7" y="154"/>
                    </a:lnTo>
                    <a:lnTo>
                      <a:pt x="28" y="183"/>
                    </a:lnTo>
                    <a:lnTo>
                      <a:pt x="86" y="172"/>
                    </a:lnTo>
                    <a:lnTo>
                      <a:pt x="75" y="140"/>
                    </a:lnTo>
                    <a:lnTo>
                      <a:pt x="54" y="129"/>
                    </a:lnTo>
                    <a:lnTo>
                      <a:pt x="43" y="90"/>
                    </a:lnTo>
                    <a:lnTo>
                      <a:pt x="107" y="47"/>
                    </a:lnTo>
                    <a:lnTo>
                      <a:pt x="161" y="90"/>
                    </a:lnTo>
                    <a:lnTo>
                      <a:pt x="161" y="129"/>
                    </a:lnTo>
                    <a:lnTo>
                      <a:pt x="139" y="176"/>
                    </a:lnTo>
                    <a:lnTo>
                      <a:pt x="157" y="208"/>
                    </a:lnTo>
                    <a:lnTo>
                      <a:pt x="265" y="236"/>
                    </a:lnTo>
                    <a:lnTo>
                      <a:pt x="308" y="197"/>
                    </a:lnTo>
                    <a:lnTo>
                      <a:pt x="451" y="283"/>
                    </a:lnTo>
                    <a:lnTo>
                      <a:pt x="569" y="337"/>
                    </a:lnTo>
                    <a:lnTo>
                      <a:pt x="634" y="369"/>
                    </a:lnTo>
                    <a:lnTo>
                      <a:pt x="698" y="402"/>
                    </a:lnTo>
                    <a:lnTo>
                      <a:pt x="748" y="445"/>
                    </a:lnTo>
                    <a:lnTo>
                      <a:pt x="781" y="487"/>
                    </a:lnTo>
                    <a:lnTo>
                      <a:pt x="751" y="519"/>
                    </a:lnTo>
                    <a:lnTo>
                      <a:pt x="683" y="563"/>
                    </a:lnTo>
                    <a:lnTo>
                      <a:pt x="612" y="612"/>
                    </a:lnTo>
                    <a:lnTo>
                      <a:pt x="569" y="6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</p:grpSp>
      </p:grpSp>
      <p:grpSp>
        <p:nvGrpSpPr>
          <p:cNvPr id="13323" name="Group 117"/>
          <p:cNvGrpSpPr>
            <a:grpSpLocks/>
          </p:cNvGrpSpPr>
          <p:nvPr/>
        </p:nvGrpSpPr>
        <p:grpSpPr bwMode="auto">
          <a:xfrm>
            <a:off x="2393043" y="4156367"/>
            <a:ext cx="1741271" cy="1164062"/>
            <a:chOff x="864" y="2688"/>
            <a:chExt cx="948" cy="845"/>
          </a:xfrm>
        </p:grpSpPr>
        <p:sp>
          <p:nvSpPr>
            <p:cNvPr id="13324" name="Freeform 98"/>
            <p:cNvSpPr>
              <a:spLocks/>
            </p:cNvSpPr>
            <p:nvPr/>
          </p:nvSpPr>
          <p:spPr bwMode="auto">
            <a:xfrm>
              <a:off x="1081" y="2688"/>
              <a:ext cx="200" cy="189"/>
            </a:xfrm>
            <a:custGeom>
              <a:avLst/>
              <a:gdLst>
                <a:gd name="T0" fmla="*/ 0 w 601"/>
                <a:gd name="T1" fmla="*/ 1 h 568"/>
                <a:gd name="T2" fmla="*/ 0 w 601"/>
                <a:gd name="T3" fmla="*/ 1 h 568"/>
                <a:gd name="T4" fmla="*/ 0 w 601"/>
                <a:gd name="T5" fmla="*/ 0 h 568"/>
                <a:gd name="T6" fmla="*/ 0 w 601"/>
                <a:gd name="T7" fmla="*/ 0 h 568"/>
                <a:gd name="T8" fmla="*/ 0 w 601"/>
                <a:gd name="T9" fmla="*/ 0 h 568"/>
                <a:gd name="T10" fmla="*/ 0 w 601"/>
                <a:gd name="T11" fmla="*/ 0 h 568"/>
                <a:gd name="T12" fmla="*/ 0 w 601"/>
                <a:gd name="T13" fmla="*/ 0 h 568"/>
                <a:gd name="T14" fmla="*/ 1 w 601"/>
                <a:gd name="T15" fmla="*/ 0 h 568"/>
                <a:gd name="T16" fmla="*/ 1 w 601"/>
                <a:gd name="T17" fmla="*/ 0 h 568"/>
                <a:gd name="T18" fmla="*/ 1 w 601"/>
                <a:gd name="T19" fmla="*/ 0 h 568"/>
                <a:gd name="T20" fmla="*/ 1 w 601"/>
                <a:gd name="T21" fmla="*/ 1 h 568"/>
                <a:gd name="T22" fmla="*/ 0 w 601"/>
                <a:gd name="T23" fmla="*/ 1 h 5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01"/>
                <a:gd name="T37" fmla="*/ 0 h 568"/>
                <a:gd name="T38" fmla="*/ 601 w 601"/>
                <a:gd name="T39" fmla="*/ 568 h 56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01" h="568">
                  <a:moveTo>
                    <a:pt x="286" y="568"/>
                  </a:moveTo>
                  <a:lnTo>
                    <a:pt x="120" y="391"/>
                  </a:lnTo>
                  <a:lnTo>
                    <a:pt x="0" y="251"/>
                  </a:lnTo>
                  <a:lnTo>
                    <a:pt x="18" y="159"/>
                  </a:lnTo>
                  <a:lnTo>
                    <a:pt x="84" y="56"/>
                  </a:lnTo>
                  <a:lnTo>
                    <a:pt x="184" y="0"/>
                  </a:lnTo>
                  <a:lnTo>
                    <a:pt x="259" y="0"/>
                  </a:lnTo>
                  <a:lnTo>
                    <a:pt x="389" y="93"/>
                  </a:lnTo>
                  <a:lnTo>
                    <a:pt x="555" y="204"/>
                  </a:lnTo>
                  <a:lnTo>
                    <a:pt x="601" y="242"/>
                  </a:lnTo>
                  <a:lnTo>
                    <a:pt x="378" y="550"/>
                  </a:lnTo>
                  <a:lnTo>
                    <a:pt x="286" y="568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sp>
          <p:nvSpPr>
            <p:cNvPr id="13325" name="Freeform 99"/>
            <p:cNvSpPr>
              <a:spLocks/>
            </p:cNvSpPr>
            <p:nvPr/>
          </p:nvSpPr>
          <p:spPr bwMode="auto">
            <a:xfrm>
              <a:off x="1177" y="2759"/>
              <a:ext cx="105" cy="124"/>
            </a:xfrm>
            <a:custGeom>
              <a:avLst/>
              <a:gdLst>
                <a:gd name="T0" fmla="*/ 0 w 316"/>
                <a:gd name="T1" fmla="*/ 0 h 371"/>
                <a:gd name="T2" fmla="*/ 0 w 316"/>
                <a:gd name="T3" fmla="*/ 0 h 371"/>
                <a:gd name="T4" fmla="*/ 0 w 316"/>
                <a:gd name="T5" fmla="*/ 0 h 371"/>
                <a:gd name="T6" fmla="*/ 0 w 316"/>
                <a:gd name="T7" fmla="*/ 0 h 371"/>
                <a:gd name="T8" fmla="*/ 0 w 316"/>
                <a:gd name="T9" fmla="*/ 0 h 371"/>
                <a:gd name="T10" fmla="*/ 0 w 316"/>
                <a:gd name="T11" fmla="*/ 0 h 371"/>
                <a:gd name="T12" fmla="*/ 0 w 316"/>
                <a:gd name="T13" fmla="*/ 0 h 371"/>
                <a:gd name="T14" fmla="*/ 0 w 316"/>
                <a:gd name="T15" fmla="*/ 0 h 371"/>
                <a:gd name="T16" fmla="*/ 0 w 316"/>
                <a:gd name="T17" fmla="*/ 0 h 371"/>
                <a:gd name="T18" fmla="*/ 0 w 316"/>
                <a:gd name="T19" fmla="*/ 0 h 371"/>
                <a:gd name="T20" fmla="*/ 0 w 316"/>
                <a:gd name="T21" fmla="*/ 0 h 371"/>
                <a:gd name="T22" fmla="*/ 0 w 316"/>
                <a:gd name="T23" fmla="*/ 0 h 371"/>
                <a:gd name="T24" fmla="*/ 0 w 316"/>
                <a:gd name="T25" fmla="*/ 0 h 371"/>
                <a:gd name="T26" fmla="*/ 0 w 316"/>
                <a:gd name="T27" fmla="*/ 0 h 371"/>
                <a:gd name="T28" fmla="*/ 0 w 316"/>
                <a:gd name="T29" fmla="*/ 0 h 371"/>
                <a:gd name="T30" fmla="*/ 0 w 316"/>
                <a:gd name="T31" fmla="*/ 0 h 371"/>
                <a:gd name="T32" fmla="*/ 0 w 316"/>
                <a:gd name="T33" fmla="*/ 0 h 371"/>
                <a:gd name="T34" fmla="*/ 0 w 316"/>
                <a:gd name="T35" fmla="*/ 0 h 371"/>
                <a:gd name="T36" fmla="*/ 0 w 316"/>
                <a:gd name="T37" fmla="*/ 0 h 371"/>
                <a:gd name="T38" fmla="*/ 0 w 316"/>
                <a:gd name="T39" fmla="*/ 0 h 371"/>
                <a:gd name="T40" fmla="*/ 0 w 316"/>
                <a:gd name="T41" fmla="*/ 0 h 371"/>
                <a:gd name="T42" fmla="*/ 0 w 316"/>
                <a:gd name="T43" fmla="*/ 0 h 371"/>
                <a:gd name="T44" fmla="*/ 0 w 316"/>
                <a:gd name="T45" fmla="*/ 0 h 371"/>
                <a:gd name="T46" fmla="*/ 0 w 316"/>
                <a:gd name="T47" fmla="*/ 0 h 371"/>
                <a:gd name="T48" fmla="*/ 0 w 316"/>
                <a:gd name="T49" fmla="*/ 0 h 371"/>
                <a:gd name="T50" fmla="*/ 0 w 316"/>
                <a:gd name="T51" fmla="*/ 0 h 371"/>
                <a:gd name="T52" fmla="*/ 0 w 316"/>
                <a:gd name="T53" fmla="*/ 0 h 371"/>
                <a:gd name="T54" fmla="*/ 0 w 316"/>
                <a:gd name="T55" fmla="*/ 0 h 371"/>
                <a:gd name="T56" fmla="*/ 0 w 316"/>
                <a:gd name="T57" fmla="*/ 0 h 371"/>
                <a:gd name="T58" fmla="*/ 0 w 316"/>
                <a:gd name="T59" fmla="*/ 0 h 371"/>
                <a:gd name="T60" fmla="*/ 0 w 316"/>
                <a:gd name="T61" fmla="*/ 0 h 371"/>
                <a:gd name="T62" fmla="*/ 0 w 316"/>
                <a:gd name="T63" fmla="*/ 1 h 371"/>
                <a:gd name="T64" fmla="*/ 0 w 316"/>
                <a:gd name="T65" fmla="*/ 1 h 371"/>
                <a:gd name="T66" fmla="*/ 0 w 316"/>
                <a:gd name="T67" fmla="*/ 1 h 371"/>
                <a:gd name="T68" fmla="*/ 0 w 316"/>
                <a:gd name="T69" fmla="*/ 0 h 371"/>
                <a:gd name="T70" fmla="*/ 0 w 316"/>
                <a:gd name="T71" fmla="*/ 0 h 371"/>
                <a:gd name="T72" fmla="*/ 0 w 316"/>
                <a:gd name="T73" fmla="*/ 0 h 371"/>
                <a:gd name="T74" fmla="*/ 0 w 316"/>
                <a:gd name="T75" fmla="*/ 0 h 371"/>
                <a:gd name="T76" fmla="*/ 0 w 316"/>
                <a:gd name="T77" fmla="*/ 0 h 371"/>
                <a:gd name="T78" fmla="*/ 0 w 316"/>
                <a:gd name="T79" fmla="*/ 0 h 371"/>
                <a:gd name="T80" fmla="*/ 0 w 316"/>
                <a:gd name="T81" fmla="*/ 0 h 37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6"/>
                <a:gd name="T124" fmla="*/ 0 h 371"/>
                <a:gd name="T125" fmla="*/ 316 w 316"/>
                <a:gd name="T126" fmla="*/ 371 h 37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6" h="371">
                  <a:moveTo>
                    <a:pt x="235" y="246"/>
                  </a:moveTo>
                  <a:lnTo>
                    <a:pt x="255" y="217"/>
                  </a:lnTo>
                  <a:lnTo>
                    <a:pt x="273" y="189"/>
                  </a:lnTo>
                  <a:lnTo>
                    <a:pt x="290" y="159"/>
                  </a:lnTo>
                  <a:lnTo>
                    <a:pt x="300" y="132"/>
                  </a:lnTo>
                  <a:lnTo>
                    <a:pt x="309" y="104"/>
                  </a:lnTo>
                  <a:lnTo>
                    <a:pt x="313" y="79"/>
                  </a:lnTo>
                  <a:lnTo>
                    <a:pt x="316" y="56"/>
                  </a:lnTo>
                  <a:lnTo>
                    <a:pt x="311" y="37"/>
                  </a:lnTo>
                  <a:lnTo>
                    <a:pt x="305" y="22"/>
                  </a:lnTo>
                  <a:lnTo>
                    <a:pt x="295" y="10"/>
                  </a:lnTo>
                  <a:lnTo>
                    <a:pt x="281" y="3"/>
                  </a:lnTo>
                  <a:lnTo>
                    <a:pt x="265" y="0"/>
                  </a:lnTo>
                  <a:lnTo>
                    <a:pt x="245" y="1"/>
                  </a:lnTo>
                  <a:lnTo>
                    <a:pt x="224" y="8"/>
                  </a:lnTo>
                  <a:lnTo>
                    <a:pt x="201" y="19"/>
                  </a:lnTo>
                  <a:lnTo>
                    <a:pt x="177" y="34"/>
                  </a:lnTo>
                  <a:lnTo>
                    <a:pt x="152" y="52"/>
                  </a:lnTo>
                  <a:lnTo>
                    <a:pt x="128" y="74"/>
                  </a:lnTo>
                  <a:lnTo>
                    <a:pt x="104" y="98"/>
                  </a:lnTo>
                  <a:lnTo>
                    <a:pt x="81" y="125"/>
                  </a:lnTo>
                  <a:lnTo>
                    <a:pt x="60" y="154"/>
                  </a:lnTo>
                  <a:lnTo>
                    <a:pt x="43" y="182"/>
                  </a:lnTo>
                  <a:lnTo>
                    <a:pt x="26" y="213"/>
                  </a:lnTo>
                  <a:lnTo>
                    <a:pt x="16" y="240"/>
                  </a:lnTo>
                  <a:lnTo>
                    <a:pt x="6" y="268"/>
                  </a:lnTo>
                  <a:lnTo>
                    <a:pt x="2" y="292"/>
                  </a:lnTo>
                  <a:lnTo>
                    <a:pt x="0" y="315"/>
                  </a:lnTo>
                  <a:lnTo>
                    <a:pt x="4" y="334"/>
                  </a:lnTo>
                  <a:lnTo>
                    <a:pt x="10" y="350"/>
                  </a:lnTo>
                  <a:lnTo>
                    <a:pt x="21" y="361"/>
                  </a:lnTo>
                  <a:lnTo>
                    <a:pt x="34" y="368"/>
                  </a:lnTo>
                  <a:lnTo>
                    <a:pt x="51" y="371"/>
                  </a:lnTo>
                  <a:lnTo>
                    <a:pt x="71" y="370"/>
                  </a:lnTo>
                  <a:lnTo>
                    <a:pt x="91" y="363"/>
                  </a:lnTo>
                  <a:lnTo>
                    <a:pt x="114" y="352"/>
                  </a:lnTo>
                  <a:lnTo>
                    <a:pt x="139" y="337"/>
                  </a:lnTo>
                  <a:lnTo>
                    <a:pt x="164" y="319"/>
                  </a:lnTo>
                  <a:lnTo>
                    <a:pt x="188" y="297"/>
                  </a:lnTo>
                  <a:lnTo>
                    <a:pt x="212" y="273"/>
                  </a:lnTo>
                  <a:lnTo>
                    <a:pt x="235" y="24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PE" sz="1562"/>
            </a:p>
          </p:txBody>
        </p:sp>
        <p:grpSp>
          <p:nvGrpSpPr>
            <p:cNvPr id="13326" name="Group 106"/>
            <p:cNvGrpSpPr>
              <a:grpSpLocks/>
            </p:cNvGrpSpPr>
            <p:nvPr/>
          </p:nvGrpSpPr>
          <p:grpSpPr bwMode="auto">
            <a:xfrm>
              <a:off x="1168" y="2798"/>
              <a:ext cx="644" cy="735"/>
              <a:chOff x="1168" y="2798"/>
              <a:chExt cx="644" cy="735"/>
            </a:xfrm>
          </p:grpSpPr>
          <p:sp>
            <p:nvSpPr>
              <p:cNvPr id="13337" name="Freeform 100"/>
              <p:cNvSpPr>
                <a:spLocks/>
              </p:cNvSpPr>
              <p:nvPr/>
            </p:nvSpPr>
            <p:spPr bwMode="auto">
              <a:xfrm>
                <a:off x="1554" y="3275"/>
                <a:ext cx="258" cy="258"/>
              </a:xfrm>
              <a:custGeom>
                <a:avLst/>
                <a:gdLst>
                  <a:gd name="T0" fmla="*/ 0 w 773"/>
                  <a:gd name="T1" fmla="*/ 1 h 773"/>
                  <a:gd name="T2" fmla="*/ 0 w 773"/>
                  <a:gd name="T3" fmla="*/ 1 h 773"/>
                  <a:gd name="T4" fmla="*/ 0 w 773"/>
                  <a:gd name="T5" fmla="*/ 1 h 773"/>
                  <a:gd name="T6" fmla="*/ 0 w 773"/>
                  <a:gd name="T7" fmla="*/ 1 h 773"/>
                  <a:gd name="T8" fmla="*/ 0 w 773"/>
                  <a:gd name="T9" fmla="*/ 1 h 773"/>
                  <a:gd name="T10" fmla="*/ 0 w 773"/>
                  <a:gd name="T11" fmla="*/ 1 h 773"/>
                  <a:gd name="T12" fmla="*/ 0 w 773"/>
                  <a:gd name="T13" fmla="*/ 1 h 773"/>
                  <a:gd name="T14" fmla="*/ 0 w 773"/>
                  <a:gd name="T15" fmla="*/ 1 h 773"/>
                  <a:gd name="T16" fmla="*/ 0 w 773"/>
                  <a:gd name="T17" fmla="*/ 1 h 773"/>
                  <a:gd name="T18" fmla="*/ 0 w 773"/>
                  <a:gd name="T19" fmla="*/ 1 h 773"/>
                  <a:gd name="T20" fmla="*/ 0 w 773"/>
                  <a:gd name="T21" fmla="*/ 1 h 773"/>
                  <a:gd name="T22" fmla="*/ 0 w 773"/>
                  <a:gd name="T23" fmla="*/ 1 h 773"/>
                  <a:gd name="T24" fmla="*/ 0 w 773"/>
                  <a:gd name="T25" fmla="*/ 1 h 773"/>
                  <a:gd name="T26" fmla="*/ 0 w 773"/>
                  <a:gd name="T27" fmla="*/ 1 h 773"/>
                  <a:gd name="T28" fmla="*/ 0 w 773"/>
                  <a:gd name="T29" fmla="*/ 1 h 773"/>
                  <a:gd name="T30" fmla="*/ 0 w 773"/>
                  <a:gd name="T31" fmla="*/ 1 h 773"/>
                  <a:gd name="T32" fmla="*/ 0 w 773"/>
                  <a:gd name="T33" fmla="*/ 1 h 773"/>
                  <a:gd name="T34" fmla="*/ 0 w 773"/>
                  <a:gd name="T35" fmla="*/ 1 h 773"/>
                  <a:gd name="T36" fmla="*/ 0 w 773"/>
                  <a:gd name="T37" fmla="*/ 1 h 773"/>
                  <a:gd name="T38" fmla="*/ 0 w 773"/>
                  <a:gd name="T39" fmla="*/ 1 h 773"/>
                  <a:gd name="T40" fmla="*/ 1 w 773"/>
                  <a:gd name="T41" fmla="*/ 0 h 773"/>
                  <a:gd name="T42" fmla="*/ 1 w 773"/>
                  <a:gd name="T43" fmla="*/ 0 h 773"/>
                  <a:gd name="T44" fmla="*/ 1 w 773"/>
                  <a:gd name="T45" fmla="*/ 0 h 773"/>
                  <a:gd name="T46" fmla="*/ 1 w 773"/>
                  <a:gd name="T47" fmla="*/ 0 h 773"/>
                  <a:gd name="T48" fmla="*/ 1 w 773"/>
                  <a:gd name="T49" fmla="*/ 0 h 773"/>
                  <a:gd name="T50" fmla="*/ 1 w 773"/>
                  <a:gd name="T51" fmla="*/ 0 h 773"/>
                  <a:gd name="T52" fmla="*/ 1 w 773"/>
                  <a:gd name="T53" fmla="*/ 0 h 773"/>
                  <a:gd name="T54" fmla="*/ 1 w 773"/>
                  <a:gd name="T55" fmla="*/ 0 h 773"/>
                  <a:gd name="T56" fmla="*/ 1 w 773"/>
                  <a:gd name="T57" fmla="*/ 0 h 773"/>
                  <a:gd name="T58" fmla="*/ 1 w 773"/>
                  <a:gd name="T59" fmla="*/ 0 h 773"/>
                  <a:gd name="T60" fmla="*/ 1 w 773"/>
                  <a:gd name="T61" fmla="*/ 0 h 773"/>
                  <a:gd name="T62" fmla="*/ 1 w 773"/>
                  <a:gd name="T63" fmla="*/ 0 h 773"/>
                  <a:gd name="T64" fmla="*/ 1 w 773"/>
                  <a:gd name="T65" fmla="*/ 0 h 773"/>
                  <a:gd name="T66" fmla="*/ 1 w 773"/>
                  <a:gd name="T67" fmla="*/ 0 h 773"/>
                  <a:gd name="T68" fmla="*/ 1 w 773"/>
                  <a:gd name="T69" fmla="*/ 0 h 773"/>
                  <a:gd name="T70" fmla="*/ 1 w 773"/>
                  <a:gd name="T71" fmla="*/ 0 h 773"/>
                  <a:gd name="T72" fmla="*/ 1 w 773"/>
                  <a:gd name="T73" fmla="*/ 0 h 773"/>
                  <a:gd name="T74" fmla="*/ 1 w 773"/>
                  <a:gd name="T75" fmla="*/ 0 h 773"/>
                  <a:gd name="T76" fmla="*/ 1 w 773"/>
                  <a:gd name="T77" fmla="*/ 0 h 773"/>
                  <a:gd name="T78" fmla="*/ 1 w 773"/>
                  <a:gd name="T79" fmla="*/ 0 h 773"/>
                  <a:gd name="T80" fmla="*/ 0 w 773"/>
                  <a:gd name="T81" fmla="*/ 1 h 7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3"/>
                  <a:gd name="T124" fmla="*/ 0 h 773"/>
                  <a:gd name="T125" fmla="*/ 773 w 773"/>
                  <a:gd name="T126" fmla="*/ 773 h 77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3" h="773">
                    <a:moveTo>
                      <a:pt x="31" y="593"/>
                    </a:moveTo>
                    <a:lnTo>
                      <a:pt x="19" y="607"/>
                    </a:lnTo>
                    <a:lnTo>
                      <a:pt x="10" y="623"/>
                    </a:lnTo>
                    <a:lnTo>
                      <a:pt x="3" y="639"/>
                    </a:lnTo>
                    <a:lnTo>
                      <a:pt x="0" y="657"/>
                    </a:lnTo>
                    <a:lnTo>
                      <a:pt x="0" y="675"/>
                    </a:lnTo>
                    <a:lnTo>
                      <a:pt x="3" y="693"/>
                    </a:lnTo>
                    <a:lnTo>
                      <a:pt x="10" y="711"/>
                    </a:lnTo>
                    <a:lnTo>
                      <a:pt x="19" y="725"/>
                    </a:lnTo>
                    <a:lnTo>
                      <a:pt x="31" y="740"/>
                    </a:lnTo>
                    <a:lnTo>
                      <a:pt x="33" y="742"/>
                    </a:lnTo>
                    <a:lnTo>
                      <a:pt x="48" y="754"/>
                    </a:lnTo>
                    <a:lnTo>
                      <a:pt x="62" y="764"/>
                    </a:lnTo>
                    <a:lnTo>
                      <a:pt x="80" y="769"/>
                    </a:lnTo>
                    <a:lnTo>
                      <a:pt x="98" y="773"/>
                    </a:lnTo>
                    <a:lnTo>
                      <a:pt x="115" y="773"/>
                    </a:lnTo>
                    <a:lnTo>
                      <a:pt x="134" y="769"/>
                    </a:lnTo>
                    <a:lnTo>
                      <a:pt x="151" y="764"/>
                    </a:lnTo>
                    <a:lnTo>
                      <a:pt x="166" y="754"/>
                    </a:lnTo>
                    <a:lnTo>
                      <a:pt x="181" y="742"/>
                    </a:lnTo>
                    <a:lnTo>
                      <a:pt x="742" y="181"/>
                    </a:lnTo>
                    <a:lnTo>
                      <a:pt x="754" y="166"/>
                    </a:lnTo>
                    <a:lnTo>
                      <a:pt x="764" y="151"/>
                    </a:lnTo>
                    <a:lnTo>
                      <a:pt x="769" y="134"/>
                    </a:lnTo>
                    <a:lnTo>
                      <a:pt x="773" y="115"/>
                    </a:lnTo>
                    <a:lnTo>
                      <a:pt x="773" y="98"/>
                    </a:lnTo>
                    <a:lnTo>
                      <a:pt x="769" y="80"/>
                    </a:lnTo>
                    <a:lnTo>
                      <a:pt x="764" y="62"/>
                    </a:lnTo>
                    <a:lnTo>
                      <a:pt x="754" y="48"/>
                    </a:lnTo>
                    <a:lnTo>
                      <a:pt x="742" y="33"/>
                    </a:lnTo>
                    <a:lnTo>
                      <a:pt x="740" y="31"/>
                    </a:lnTo>
                    <a:lnTo>
                      <a:pt x="725" y="19"/>
                    </a:lnTo>
                    <a:lnTo>
                      <a:pt x="711" y="9"/>
                    </a:lnTo>
                    <a:lnTo>
                      <a:pt x="693" y="3"/>
                    </a:lnTo>
                    <a:lnTo>
                      <a:pt x="675" y="0"/>
                    </a:lnTo>
                    <a:lnTo>
                      <a:pt x="657" y="0"/>
                    </a:lnTo>
                    <a:lnTo>
                      <a:pt x="639" y="3"/>
                    </a:lnTo>
                    <a:lnTo>
                      <a:pt x="623" y="9"/>
                    </a:lnTo>
                    <a:lnTo>
                      <a:pt x="607" y="19"/>
                    </a:lnTo>
                    <a:lnTo>
                      <a:pt x="593" y="31"/>
                    </a:lnTo>
                    <a:lnTo>
                      <a:pt x="31" y="593"/>
                    </a:lnTo>
                    <a:close/>
                  </a:path>
                </a:pathLst>
              </a:custGeom>
              <a:solidFill>
                <a:srgbClr val="996633"/>
              </a:solidFill>
              <a:ln w="47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8" name="Freeform 101"/>
              <p:cNvSpPr>
                <a:spLocks/>
              </p:cNvSpPr>
              <p:nvPr/>
            </p:nvSpPr>
            <p:spPr bwMode="auto">
              <a:xfrm>
                <a:off x="1175" y="2916"/>
                <a:ext cx="550" cy="515"/>
              </a:xfrm>
              <a:custGeom>
                <a:avLst/>
                <a:gdLst>
                  <a:gd name="T0" fmla="*/ 1 w 1650"/>
                  <a:gd name="T1" fmla="*/ 1 h 1544"/>
                  <a:gd name="T2" fmla="*/ 1 w 1650"/>
                  <a:gd name="T3" fmla="*/ 1 h 1544"/>
                  <a:gd name="T4" fmla="*/ 1 w 1650"/>
                  <a:gd name="T5" fmla="*/ 1 h 1544"/>
                  <a:gd name="T6" fmla="*/ 1 w 1650"/>
                  <a:gd name="T7" fmla="*/ 1 h 1544"/>
                  <a:gd name="T8" fmla="*/ 1 w 1650"/>
                  <a:gd name="T9" fmla="*/ 1 h 1544"/>
                  <a:gd name="T10" fmla="*/ 0 w 1650"/>
                  <a:gd name="T11" fmla="*/ 1 h 1544"/>
                  <a:gd name="T12" fmla="*/ 0 w 1650"/>
                  <a:gd name="T13" fmla="*/ 1 h 1544"/>
                  <a:gd name="T14" fmla="*/ 0 w 1650"/>
                  <a:gd name="T15" fmla="*/ 1 h 1544"/>
                  <a:gd name="T16" fmla="*/ 0 w 1650"/>
                  <a:gd name="T17" fmla="*/ 1 h 1544"/>
                  <a:gd name="T18" fmla="*/ 0 w 1650"/>
                  <a:gd name="T19" fmla="*/ 1 h 1544"/>
                  <a:gd name="T20" fmla="*/ 0 w 1650"/>
                  <a:gd name="T21" fmla="*/ 1 h 1544"/>
                  <a:gd name="T22" fmla="*/ 0 w 1650"/>
                  <a:gd name="T23" fmla="*/ 1 h 1544"/>
                  <a:gd name="T24" fmla="*/ 0 w 1650"/>
                  <a:gd name="T25" fmla="*/ 0 h 1544"/>
                  <a:gd name="T26" fmla="*/ 0 w 1650"/>
                  <a:gd name="T27" fmla="*/ 0 h 1544"/>
                  <a:gd name="T28" fmla="*/ 1 w 1650"/>
                  <a:gd name="T29" fmla="*/ 0 h 1544"/>
                  <a:gd name="T30" fmla="*/ 1 w 1650"/>
                  <a:gd name="T31" fmla="*/ 0 h 1544"/>
                  <a:gd name="T32" fmla="*/ 1 w 1650"/>
                  <a:gd name="T33" fmla="*/ 0 h 1544"/>
                  <a:gd name="T34" fmla="*/ 1 w 1650"/>
                  <a:gd name="T35" fmla="*/ 0 h 1544"/>
                  <a:gd name="T36" fmla="*/ 1 w 1650"/>
                  <a:gd name="T37" fmla="*/ 0 h 1544"/>
                  <a:gd name="T38" fmla="*/ 1 w 1650"/>
                  <a:gd name="T39" fmla="*/ 0 h 1544"/>
                  <a:gd name="T40" fmla="*/ 1 w 1650"/>
                  <a:gd name="T41" fmla="*/ 0 h 1544"/>
                  <a:gd name="T42" fmla="*/ 1 w 1650"/>
                  <a:gd name="T43" fmla="*/ 1 h 1544"/>
                  <a:gd name="T44" fmla="*/ 1 w 1650"/>
                  <a:gd name="T45" fmla="*/ 1 h 1544"/>
                  <a:gd name="T46" fmla="*/ 1 w 1650"/>
                  <a:gd name="T47" fmla="*/ 1 h 1544"/>
                  <a:gd name="T48" fmla="*/ 1 w 1650"/>
                  <a:gd name="T49" fmla="*/ 1 h 1544"/>
                  <a:gd name="T50" fmla="*/ 1 w 1650"/>
                  <a:gd name="T51" fmla="*/ 1 h 1544"/>
                  <a:gd name="T52" fmla="*/ 1 w 1650"/>
                  <a:gd name="T53" fmla="*/ 1 h 1544"/>
                  <a:gd name="T54" fmla="*/ 1 w 1650"/>
                  <a:gd name="T55" fmla="*/ 1 h 1544"/>
                  <a:gd name="T56" fmla="*/ 1 w 1650"/>
                  <a:gd name="T57" fmla="*/ 1 h 1544"/>
                  <a:gd name="T58" fmla="*/ 2 w 1650"/>
                  <a:gd name="T59" fmla="*/ 1 h 1544"/>
                  <a:gd name="T60" fmla="*/ 2 w 1650"/>
                  <a:gd name="T61" fmla="*/ 1 h 1544"/>
                  <a:gd name="T62" fmla="*/ 2 w 1650"/>
                  <a:gd name="T63" fmla="*/ 1 h 1544"/>
                  <a:gd name="T64" fmla="*/ 2 w 1650"/>
                  <a:gd name="T65" fmla="*/ 1 h 1544"/>
                  <a:gd name="T66" fmla="*/ 2 w 1650"/>
                  <a:gd name="T67" fmla="*/ 1 h 1544"/>
                  <a:gd name="T68" fmla="*/ 2 w 1650"/>
                  <a:gd name="T69" fmla="*/ 1 h 1544"/>
                  <a:gd name="T70" fmla="*/ 2 w 1650"/>
                  <a:gd name="T71" fmla="*/ 1 h 1544"/>
                  <a:gd name="T72" fmla="*/ 2 w 1650"/>
                  <a:gd name="T73" fmla="*/ 1 h 1544"/>
                  <a:gd name="T74" fmla="*/ 2 w 1650"/>
                  <a:gd name="T75" fmla="*/ 2 h 1544"/>
                  <a:gd name="T76" fmla="*/ 2 w 1650"/>
                  <a:gd name="T77" fmla="*/ 2 h 1544"/>
                  <a:gd name="T78" fmla="*/ 2 w 1650"/>
                  <a:gd name="T79" fmla="*/ 2 h 1544"/>
                  <a:gd name="T80" fmla="*/ 2 w 1650"/>
                  <a:gd name="T81" fmla="*/ 2 h 1544"/>
                  <a:gd name="T82" fmla="*/ 2 w 1650"/>
                  <a:gd name="T83" fmla="*/ 2 h 1544"/>
                  <a:gd name="T84" fmla="*/ 2 w 1650"/>
                  <a:gd name="T85" fmla="*/ 2 h 1544"/>
                  <a:gd name="T86" fmla="*/ 2 w 1650"/>
                  <a:gd name="T87" fmla="*/ 2 h 1544"/>
                  <a:gd name="T88" fmla="*/ 2 w 1650"/>
                  <a:gd name="T89" fmla="*/ 2 h 1544"/>
                  <a:gd name="T90" fmla="*/ 2 w 1650"/>
                  <a:gd name="T91" fmla="*/ 2 h 1544"/>
                  <a:gd name="T92" fmla="*/ 1 w 1650"/>
                  <a:gd name="T93" fmla="*/ 2 h 1544"/>
                  <a:gd name="T94" fmla="*/ 1 w 1650"/>
                  <a:gd name="T95" fmla="*/ 2 h 1544"/>
                  <a:gd name="T96" fmla="*/ 1 w 1650"/>
                  <a:gd name="T97" fmla="*/ 2 h 1544"/>
                  <a:gd name="T98" fmla="*/ 1 w 1650"/>
                  <a:gd name="T99" fmla="*/ 2 h 1544"/>
                  <a:gd name="T100" fmla="*/ 1 w 1650"/>
                  <a:gd name="T101" fmla="*/ 2 h 1544"/>
                  <a:gd name="T102" fmla="*/ 1 w 1650"/>
                  <a:gd name="T103" fmla="*/ 2 h 1544"/>
                  <a:gd name="T104" fmla="*/ 1 w 1650"/>
                  <a:gd name="T105" fmla="*/ 2 h 1544"/>
                  <a:gd name="T106" fmla="*/ 1 w 1650"/>
                  <a:gd name="T107" fmla="*/ 2 h 1544"/>
                  <a:gd name="T108" fmla="*/ 1 w 1650"/>
                  <a:gd name="T109" fmla="*/ 1 h 1544"/>
                  <a:gd name="T110" fmla="*/ 1 w 1650"/>
                  <a:gd name="T111" fmla="*/ 1 h 1544"/>
                  <a:gd name="T112" fmla="*/ 1 w 1650"/>
                  <a:gd name="T113" fmla="*/ 1 h 1544"/>
                  <a:gd name="T114" fmla="*/ 1 w 1650"/>
                  <a:gd name="T115" fmla="*/ 1 h 1544"/>
                  <a:gd name="T116" fmla="*/ 1 w 1650"/>
                  <a:gd name="T117" fmla="*/ 1 h 1544"/>
                  <a:gd name="T118" fmla="*/ 1 w 1650"/>
                  <a:gd name="T119" fmla="*/ 1 h 154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50"/>
                  <a:gd name="T181" fmla="*/ 0 h 1544"/>
                  <a:gd name="T182" fmla="*/ 1650 w 1650"/>
                  <a:gd name="T183" fmla="*/ 1544 h 154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50" h="1544">
                    <a:moveTo>
                      <a:pt x="701" y="810"/>
                    </a:moveTo>
                    <a:lnTo>
                      <a:pt x="644" y="771"/>
                    </a:lnTo>
                    <a:lnTo>
                      <a:pt x="589" y="756"/>
                    </a:lnTo>
                    <a:lnTo>
                      <a:pt x="480" y="750"/>
                    </a:lnTo>
                    <a:lnTo>
                      <a:pt x="396" y="732"/>
                    </a:lnTo>
                    <a:lnTo>
                      <a:pt x="281" y="710"/>
                    </a:lnTo>
                    <a:lnTo>
                      <a:pt x="185" y="672"/>
                    </a:lnTo>
                    <a:lnTo>
                      <a:pt x="105" y="639"/>
                    </a:lnTo>
                    <a:lnTo>
                      <a:pt x="59" y="586"/>
                    </a:lnTo>
                    <a:lnTo>
                      <a:pt x="19" y="520"/>
                    </a:lnTo>
                    <a:lnTo>
                      <a:pt x="0" y="455"/>
                    </a:lnTo>
                    <a:lnTo>
                      <a:pt x="0" y="390"/>
                    </a:lnTo>
                    <a:lnTo>
                      <a:pt x="31" y="318"/>
                    </a:lnTo>
                    <a:lnTo>
                      <a:pt x="236" y="122"/>
                    </a:lnTo>
                    <a:lnTo>
                      <a:pt x="366" y="0"/>
                    </a:lnTo>
                    <a:lnTo>
                      <a:pt x="431" y="9"/>
                    </a:lnTo>
                    <a:lnTo>
                      <a:pt x="497" y="23"/>
                    </a:lnTo>
                    <a:lnTo>
                      <a:pt x="585" y="54"/>
                    </a:lnTo>
                    <a:lnTo>
                      <a:pt x="635" y="97"/>
                    </a:lnTo>
                    <a:lnTo>
                      <a:pt x="703" y="185"/>
                    </a:lnTo>
                    <a:lnTo>
                      <a:pt x="737" y="270"/>
                    </a:lnTo>
                    <a:lnTo>
                      <a:pt x="756" y="377"/>
                    </a:lnTo>
                    <a:lnTo>
                      <a:pt x="772" y="466"/>
                    </a:lnTo>
                    <a:lnTo>
                      <a:pt x="780" y="568"/>
                    </a:lnTo>
                    <a:lnTo>
                      <a:pt x="787" y="623"/>
                    </a:lnTo>
                    <a:lnTo>
                      <a:pt x="818" y="679"/>
                    </a:lnTo>
                    <a:lnTo>
                      <a:pt x="859" y="719"/>
                    </a:lnTo>
                    <a:lnTo>
                      <a:pt x="915" y="761"/>
                    </a:lnTo>
                    <a:lnTo>
                      <a:pt x="1010" y="788"/>
                    </a:lnTo>
                    <a:lnTo>
                      <a:pt x="1127" y="803"/>
                    </a:lnTo>
                    <a:lnTo>
                      <a:pt x="1243" y="824"/>
                    </a:lnTo>
                    <a:lnTo>
                      <a:pt x="1316" y="837"/>
                    </a:lnTo>
                    <a:lnTo>
                      <a:pt x="1398" y="856"/>
                    </a:lnTo>
                    <a:lnTo>
                      <a:pt x="1479" y="872"/>
                    </a:lnTo>
                    <a:lnTo>
                      <a:pt x="1573" y="933"/>
                    </a:lnTo>
                    <a:lnTo>
                      <a:pt x="1613" y="988"/>
                    </a:lnTo>
                    <a:lnTo>
                      <a:pt x="1640" y="1036"/>
                    </a:lnTo>
                    <a:lnTo>
                      <a:pt x="1650" y="1107"/>
                    </a:lnTo>
                    <a:lnTo>
                      <a:pt x="1648" y="1173"/>
                    </a:lnTo>
                    <a:lnTo>
                      <a:pt x="1644" y="1216"/>
                    </a:lnTo>
                    <a:lnTo>
                      <a:pt x="1599" y="1274"/>
                    </a:lnTo>
                    <a:lnTo>
                      <a:pt x="1577" y="1313"/>
                    </a:lnTo>
                    <a:lnTo>
                      <a:pt x="1375" y="1499"/>
                    </a:lnTo>
                    <a:lnTo>
                      <a:pt x="1309" y="1516"/>
                    </a:lnTo>
                    <a:lnTo>
                      <a:pt x="1183" y="1544"/>
                    </a:lnTo>
                    <a:lnTo>
                      <a:pt x="1113" y="1540"/>
                    </a:lnTo>
                    <a:lnTo>
                      <a:pt x="1070" y="1530"/>
                    </a:lnTo>
                    <a:lnTo>
                      <a:pt x="1022" y="1498"/>
                    </a:lnTo>
                    <a:lnTo>
                      <a:pt x="931" y="1416"/>
                    </a:lnTo>
                    <a:lnTo>
                      <a:pt x="867" y="1355"/>
                    </a:lnTo>
                    <a:lnTo>
                      <a:pt x="842" y="1302"/>
                    </a:lnTo>
                    <a:lnTo>
                      <a:pt x="820" y="1244"/>
                    </a:lnTo>
                    <a:lnTo>
                      <a:pt x="811" y="1157"/>
                    </a:lnTo>
                    <a:lnTo>
                      <a:pt x="812" y="1103"/>
                    </a:lnTo>
                    <a:lnTo>
                      <a:pt x="828" y="1025"/>
                    </a:lnTo>
                    <a:lnTo>
                      <a:pt x="821" y="970"/>
                    </a:lnTo>
                    <a:lnTo>
                      <a:pt x="787" y="918"/>
                    </a:lnTo>
                    <a:lnTo>
                      <a:pt x="742" y="856"/>
                    </a:lnTo>
                    <a:lnTo>
                      <a:pt x="690" y="800"/>
                    </a:lnTo>
                    <a:lnTo>
                      <a:pt x="701" y="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9" name="Freeform 102"/>
              <p:cNvSpPr>
                <a:spLocks/>
              </p:cNvSpPr>
              <p:nvPr/>
            </p:nvSpPr>
            <p:spPr bwMode="auto">
              <a:xfrm>
                <a:off x="1252" y="3100"/>
                <a:ext cx="201" cy="174"/>
              </a:xfrm>
              <a:custGeom>
                <a:avLst/>
                <a:gdLst>
                  <a:gd name="T0" fmla="*/ 1 w 603"/>
                  <a:gd name="T1" fmla="*/ 0 h 521"/>
                  <a:gd name="T2" fmla="*/ 1 w 603"/>
                  <a:gd name="T3" fmla="*/ 0 h 521"/>
                  <a:gd name="T4" fmla="*/ 0 w 603"/>
                  <a:gd name="T5" fmla="*/ 0 h 521"/>
                  <a:gd name="T6" fmla="*/ 0 w 603"/>
                  <a:gd name="T7" fmla="*/ 0 h 521"/>
                  <a:gd name="T8" fmla="*/ 0 w 603"/>
                  <a:gd name="T9" fmla="*/ 0 h 521"/>
                  <a:gd name="T10" fmla="*/ 0 w 603"/>
                  <a:gd name="T11" fmla="*/ 0 h 521"/>
                  <a:gd name="T12" fmla="*/ 0 w 603"/>
                  <a:gd name="T13" fmla="*/ 0 h 521"/>
                  <a:gd name="T14" fmla="*/ 0 w 603"/>
                  <a:gd name="T15" fmla="*/ 0 h 521"/>
                  <a:gd name="T16" fmla="*/ 0 w 603"/>
                  <a:gd name="T17" fmla="*/ 0 h 521"/>
                  <a:gd name="T18" fmla="*/ 1 w 603"/>
                  <a:gd name="T19" fmla="*/ 0 h 521"/>
                  <a:gd name="T20" fmla="*/ 1 w 603"/>
                  <a:gd name="T21" fmla="*/ 0 h 521"/>
                  <a:gd name="T22" fmla="*/ 1 w 603"/>
                  <a:gd name="T23" fmla="*/ 0 h 521"/>
                  <a:gd name="T24" fmla="*/ 1 w 603"/>
                  <a:gd name="T25" fmla="*/ 1 h 521"/>
                  <a:gd name="T26" fmla="*/ 1 w 603"/>
                  <a:gd name="T27" fmla="*/ 1 h 521"/>
                  <a:gd name="T28" fmla="*/ 1 w 603"/>
                  <a:gd name="T29" fmla="*/ 1 h 521"/>
                  <a:gd name="T30" fmla="*/ 1 w 603"/>
                  <a:gd name="T31" fmla="*/ 0 h 521"/>
                  <a:gd name="T32" fmla="*/ 1 w 603"/>
                  <a:gd name="T33" fmla="*/ 0 h 521"/>
                  <a:gd name="T34" fmla="*/ 1 w 603"/>
                  <a:gd name="T35" fmla="*/ 0 h 52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03"/>
                  <a:gd name="T55" fmla="*/ 0 h 521"/>
                  <a:gd name="T56" fmla="*/ 603 w 603"/>
                  <a:gd name="T57" fmla="*/ 521 h 52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03" h="521">
                    <a:moveTo>
                      <a:pt x="535" y="0"/>
                    </a:moveTo>
                    <a:lnTo>
                      <a:pt x="380" y="47"/>
                    </a:lnTo>
                    <a:lnTo>
                      <a:pt x="244" y="47"/>
                    </a:lnTo>
                    <a:lnTo>
                      <a:pt x="205" y="75"/>
                    </a:lnTo>
                    <a:lnTo>
                      <a:pt x="29" y="75"/>
                    </a:lnTo>
                    <a:lnTo>
                      <a:pt x="0" y="112"/>
                    </a:lnTo>
                    <a:lnTo>
                      <a:pt x="69" y="149"/>
                    </a:lnTo>
                    <a:lnTo>
                      <a:pt x="147" y="176"/>
                    </a:lnTo>
                    <a:lnTo>
                      <a:pt x="254" y="187"/>
                    </a:lnTo>
                    <a:lnTo>
                      <a:pt x="418" y="215"/>
                    </a:lnTo>
                    <a:lnTo>
                      <a:pt x="496" y="260"/>
                    </a:lnTo>
                    <a:lnTo>
                      <a:pt x="545" y="326"/>
                    </a:lnTo>
                    <a:lnTo>
                      <a:pt x="583" y="391"/>
                    </a:lnTo>
                    <a:lnTo>
                      <a:pt x="603" y="447"/>
                    </a:lnTo>
                    <a:lnTo>
                      <a:pt x="603" y="521"/>
                    </a:lnTo>
                    <a:lnTo>
                      <a:pt x="565" y="242"/>
                    </a:lnTo>
                    <a:lnTo>
                      <a:pt x="525" y="131"/>
                    </a:lnTo>
                    <a:lnTo>
                      <a:pt x="535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0" name="Freeform 103"/>
              <p:cNvSpPr>
                <a:spLocks/>
              </p:cNvSpPr>
              <p:nvPr/>
            </p:nvSpPr>
            <p:spPr bwMode="auto">
              <a:xfrm>
                <a:off x="1463" y="3336"/>
                <a:ext cx="239" cy="96"/>
              </a:xfrm>
              <a:custGeom>
                <a:avLst/>
                <a:gdLst>
                  <a:gd name="T0" fmla="*/ 0 w 719"/>
                  <a:gd name="T1" fmla="*/ 0 h 288"/>
                  <a:gd name="T2" fmla="*/ 0 w 719"/>
                  <a:gd name="T3" fmla="*/ 0 h 288"/>
                  <a:gd name="T4" fmla="*/ 0 w 719"/>
                  <a:gd name="T5" fmla="*/ 0 h 288"/>
                  <a:gd name="T6" fmla="*/ 0 w 719"/>
                  <a:gd name="T7" fmla="*/ 0 h 288"/>
                  <a:gd name="T8" fmla="*/ 1 w 719"/>
                  <a:gd name="T9" fmla="*/ 0 h 288"/>
                  <a:gd name="T10" fmla="*/ 1 w 719"/>
                  <a:gd name="T11" fmla="*/ 0 h 288"/>
                  <a:gd name="T12" fmla="*/ 1 w 719"/>
                  <a:gd name="T13" fmla="*/ 0 h 288"/>
                  <a:gd name="T14" fmla="*/ 1 w 719"/>
                  <a:gd name="T15" fmla="*/ 0 h 288"/>
                  <a:gd name="T16" fmla="*/ 1 w 719"/>
                  <a:gd name="T17" fmla="*/ 0 h 288"/>
                  <a:gd name="T18" fmla="*/ 1 w 719"/>
                  <a:gd name="T19" fmla="*/ 0 h 288"/>
                  <a:gd name="T20" fmla="*/ 1 w 719"/>
                  <a:gd name="T21" fmla="*/ 0 h 288"/>
                  <a:gd name="T22" fmla="*/ 1 w 719"/>
                  <a:gd name="T23" fmla="*/ 0 h 288"/>
                  <a:gd name="T24" fmla="*/ 0 w 719"/>
                  <a:gd name="T25" fmla="*/ 0 h 288"/>
                  <a:gd name="T26" fmla="*/ 0 w 719"/>
                  <a:gd name="T27" fmla="*/ 0 h 288"/>
                  <a:gd name="T28" fmla="*/ 0 w 719"/>
                  <a:gd name="T29" fmla="*/ 0 h 288"/>
                  <a:gd name="T30" fmla="*/ 0 w 719"/>
                  <a:gd name="T31" fmla="*/ 0 h 288"/>
                  <a:gd name="T32" fmla="*/ 0 w 719"/>
                  <a:gd name="T33" fmla="*/ 0 h 288"/>
                  <a:gd name="T34" fmla="*/ 0 w 719"/>
                  <a:gd name="T35" fmla="*/ 0 h 28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19"/>
                  <a:gd name="T55" fmla="*/ 0 h 288"/>
                  <a:gd name="T56" fmla="*/ 719 w 719"/>
                  <a:gd name="T57" fmla="*/ 288 h 28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19" h="288">
                    <a:moveTo>
                      <a:pt x="0" y="37"/>
                    </a:moveTo>
                    <a:lnTo>
                      <a:pt x="175" y="0"/>
                    </a:lnTo>
                    <a:lnTo>
                      <a:pt x="263" y="37"/>
                    </a:lnTo>
                    <a:lnTo>
                      <a:pt x="301" y="27"/>
                    </a:lnTo>
                    <a:lnTo>
                      <a:pt x="466" y="45"/>
                    </a:lnTo>
                    <a:lnTo>
                      <a:pt x="524" y="9"/>
                    </a:lnTo>
                    <a:lnTo>
                      <a:pt x="602" y="18"/>
                    </a:lnTo>
                    <a:lnTo>
                      <a:pt x="719" y="18"/>
                    </a:lnTo>
                    <a:lnTo>
                      <a:pt x="651" y="101"/>
                    </a:lnTo>
                    <a:lnTo>
                      <a:pt x="582" y="186"/>
                    </a:lnTo>
                    <a:lnTo>
                      <a:pt x="506" y="232"/>
                    </a:lnTo>
                    <a:lnTo>
                      <a:pt x="418" y="260"/>
                    </a:lnTo>
                    <a:lnTo>
                      <a:pt x="312" y="279"/>
                    </a:lnTo>
                    <a:lnTo>
                      <a:pt x="223" y="288"/>
                    </a:lnTo>
                    <a:lnTo>
                      <a:pt x="136" y="232"/>
                    </a:lnTo>
                    <a:lnTo>
                      <a:pt x="69" y="177"/>
                    </a:lnTo>
                    <a:lnTo>
                      <a:pt x="20" y="111"/>
                    </a:lnTo>
                    <a:lnTo>
                      <a:pt x="0" y="37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1" name="Freeform 104"/>
              <p:cNvSpPr>
                <a:spLocks/>
              </p:cNvSpPr>
              <p:nvPr/>
            </p:nvSpPr>
            <p:spPr bwMode="auto">
              <a:xfrm>
                <a:off x="1182" y="2798"/>
                <a:ext cx="62" cy="338"/>
              </a:xfrm>
              <a:custGeom>
                <a:avLst/>
                <a:gdLst>
                  <a:gd name="T0" fmla="*/ 0 w 185"/>
                  <a:gd name="T1" fmla="*/ 0 h 1016"/>
                  <a:gd name="T2" fmla="*/ 0 w 185"/>
                  <a:gd name="T3" fmla="*/ 0 h 1016"/>
                  <a:gd name="T4" fmla="*/ 0 w 185"/>
                  <a:gd name="T5" fmla="*/ 0 h 1016"/>
                  <a:gd name="T6" fmla="*/ 0 w 185"/>
                  <a:gd name="T7" fmla="*/ 0 h 1016"/>
                  <a:gd name="T8" fmla="*/ 0 w 185"/>
                  <a:gd name="T9" fmla="*/ 0 h 1016"/>
                  <a:gd name="T10" fmla="*/ 0 w 185"/>
                  <a:gd name="T11" fmla="*/ 0 h 1016"/>
                  <a:gd name="T12" fmla="*/ 0 w 185"/>
                  <a:gd name="T13" fmla="*/ 0 h 1016"/>
                  <a:gd name="T14" fmla="*/ 0 w 185"/>
                  <a:gd name="T15" fmla="*/ 0 h 1016"/>
                  <a:gd name="T16" fmla="*/ 0 w 185"/>
                  <a:gd name="T17" fmla="*/ 0 h 1016"/>
                  <a:gd name="T18" fmla="*/ 0 w 185"/>
                  <a:gd name="T19" fmla="*/ 0 h 1016"/>
                  <a:gd name="T20" fmla="*/ 0 w 185"/>
                  <a:gd name="T21" fmla="*/ 0 h 1016"/>
                  <a:gd name="T22" fmla="*/ 0 w 185"/>
                  <a:gd name="T23" fmla="*/ 0 h 1016"/>
                  <a:gd name="T24" fmla="*/ 0 w 185"/>
                  <a:gd name="T25" fmla="*/ 0 h 1016"/>
                  <a:gd name="T26" fmla="*/ 0 w 185"/>
                  <a:gd name="T27" fmla="*/ 0 h 1016"/>
                  <a:gd name="T28" fmla="*/ 0 w 185"/>
                  <a:gd name="T29" fmla="*/ 0 h 1016"/>
                  <a:gd name="T30" fmla="*/ 0 w 185"/>
                  <a:gd name="T31" fmla="*/ 1 h 1016"/>
                  <a:gd name="T32" fmla="*/ 0 w 185"/>
                  <a:gd name="T33" fmla="*/ 1 h 1016"/>
                  <a:gd name="T34" fmla="*/ 0 w 185"/>
                  <a:gd name="T35" fmla="*/ 1 h 1016"/>
                  <a:gd name="T36" fmla="*/ 0 w 185"/>
                  <a:gd name="T37" fmla="*/ 1 h 1016"/>
                  <a:gd name="T38" fmla="*/ 0 w 185"/>
                  <a:gd name="T39" fmla="*/ 1 h 1016"/>
                  <a:gd name="T40" fmla="*/ 0 w 185"/>
                  <a:gd name="T41" fmla="*/ 1 h 1016"/>
                  <a:gd name="T42" fmla="*/ 0 w 185"/>
                  <a:gd name="T43" fmla="*/ 1 h 1016"/>
                  <a:gd name="T44" fmla="*/ 0 w 185"/>
                  <a:gd name="T45" fmla="*/ 1 h 1016"/>
                  <a:gd name="T46" fmla="*/ 0 w 185"/>
                  <a:gd name="T47" fmla="*/ 1 h 1016"/>
                  <a:gd name="T48" fmla="*/ 0 w 185"/>
                  <a:gd name="T49" fmla="*/ 1 h 1016"/>
                  <a:gd name="T50" fmla="*/ 0 w 185"/>
                  <a:gd name="T51" fmla="*/ 1 h 1016"/>
                  <a:gd name="T52" fmla="*/ 0 w 185"/>
                  <a:gd name="T53" fmla="*/ 1 h 1016"/>
                  <a:gd name="T54" fmla="*/ 0 w 185"/>
                  <a:gd name="T55" fmla="*/ 1 h 1016"/>
                  <a:gd name="T56" fmla="*/ 0 w 185"/>
                  <a:gd name="T57" fmla="*/ 0 h 1016"/>
                  <a:gd name="T58" fmla="*/ 0 w 185"/>
                  <a:gd name="T59" fmla="*/ 0 h 1016"/>
                  <a:gd name="T60" fmla="*/ 0 w 185"/>
                  <a:gd name="T61" fmla="*/ 0 h 10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85"/>
                  <a:gd name="T94" fmla="*/ 0 h 1016"/>
                  <a:gd name="T95" fmla="*/ 185 w 185"/>
                  <a:gd name="T96" fmla="*/ 1016 h 101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85" h="1016">
                    <a:moveTo>
                      <a:pt x="11" y="220"/>
                    </a:moveTo>
                    <a:lnTo>
                      <a:pt x="0" y="196"/>
                    </a:lnTo>
                    <a:lnTo>
                      <a:pt x="0" y="167"/>
                    </a:lnTo>
                    <a:lnTo>
                      <a:pt x="11" y="130"/>
                    </a:lnTo>
                    <a:lnTo>
                      <a:pt x="30" y="95"/>
                    </a:lnTo>
                    <a:lnTo>
                      <a:pt x="55" y="53"/>
                    </a:lnTo>
                    <a:lnTo>
                      <a:pt x="80" y="24"/>
                    </a:lnTo>
                    <a:lnTo>
                      <a:pt x="99" y="0"/>
                    </a:lnTo>
                    <a:lnTo>
                      <a:pt x="136" y="0"/>
                    </a:lnTo>
                    <a:lnTo>
                      <a:pt x="157" y="16"/>
                    </a:lnTo>
                    <a:lnTo>
                      <a:pt x="172" y="43"/>
                    </a:lnTo>
                    <a:lnTo>
                      <a:pt x="185" y="87"/>
                    </a:lnTo>
                    <a:lnTo>
                      <a:pt x="182" y="133"/>
                    </a:lnTo>
                    <a:lnTo>
                      <a:pt x="177" y="172"/>
                    </a:lnTo>
                    <a:lnTo>
                      <a:pt x="160" y="263"/>
                    </a:lnTo>
                    <a:lnTo>
                      <a:pt x="149" y="387"/>
                    </a:lnTo>
                    <a:lnTo>
                      <a:pt x="149" y="474"/>
                    </a:lnTo>
                    <a:lnTo>
                      <a:pt x="149" y="506"/>
                    </a:lnTo>
                    <a:lnTo>
                      <a:pt x="155" y="668"/>
                    </a:lnTo>
                    <a:lnTo>
                      <a:pt x="157" y="786"/>
                    </a:lnTo>
                    <a:lnTo>
                      <a:pt x="160" y="899"/>
                    </a:lnTo>
                    <a:lnTo>
                      <a:pt x="160" y="1016"/>
                    </a:lnTo>
                    <a:lnTo>
                      <a:pt x="130" y="1000"/>
                    </a:lnTo>
                    <a:lnTo>
                      <a:pt x="108" y="987"/>
                    </a:lnTo>
                    <a:lnTo>
                      <a:pt x="108" y="905"/>
                    </a:lnTo>
                    <a:lnTo>
                      <a:pt x="104" y="745"/>
                    </a:lnTo>
                    <a:lnTo>
                      <a:pt x="94" y="557"/>
                    </a:lnTo>
                    <a:lnTo>
                      <a:pt x="74" y="448"/>
                    </a:lnTo>
                    <a:lnTo>
                      <a:pt x="49" y="295"/>
                    </a:lnTo>
                    <a:lnTo>
                      <a:pt x="25" y="236"/>
                    </a:lnTo>
                    <a:lnTo>
                      <a:pt x="11" y="22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42" name="Freeform 105"/>
              <p:cNvSpPr>
                <a:spLocks/>
              </p:cNvSpPr>
              <p:nvPr/>
            </p:nvSpPr>
            <p:spPr bwMode="auto">
              <a:xfrm>
                <a:off x="1168" y="2913"/>
                <a:ext cx="566" cy="525"/>
              </a:xfrm>
              <a:custGeom>
                <a:avLst/>
                <a:gdLst>
                  <a:gd name="T0" fmla="*/ 2 w 1696"/>
                  <a:gd name="T1" fmla="*/ 2 h 1576"/>
                  <a:gd name="T2" fmla="*/ 1 w 1696"/>
                  <a:gd name="T3" fmla="*/ 2 h 1576"/>
                  <a:gd name="T4" fmla="*/ 1 w 1696"/>
                  <a:gd name="T5" fmla="*/ 2 h 1576"/>
                  <a:gd name="T6" fmla="*/ 1 w 1696"/>
                  <a:gd name="T7" fmla="*/ 2 h 1576"/>
                  <a:gd name="T8" fmla="*/ 1 w 1696"/>
                  <a:gd name="T9" fmla="*/ 1 h 1576"/>
                  <a:gd name="T10" fmla="*/ 1 w 1696"/>
                  <a:gd name="T11" fmla="*/ 1 h 1576"/>
                  <a:gd name="T12" fmla="*/ 1 w 1696"/>
                  <a:gd name="T13" fmla="*/ 1 h 1576"/>
                  <a:gd name="T14" fmla="*/ 1 w 1696"/>
                  <a:gd name="T15" fmla="*/ 1 h 1576"/>
                  <a:gd name="T16" fmla="*/ 1 w 1696"/>
                  <a:gd name="T17" fmla="*/ 1 h 1576"/>
                  <a:gd name="T18" fmla="*/ 0 w 1696"/>
                  <a:gd name="T19" fmla="*/ 1 h 1576"/>
                  <a:gd name="T20" fmla="*/ 0 w 1696"/>
                  <a:gd name="T21" fmla="*/ 1 h 1576"/>
                  <a:gd name="T22" fmla="*/ 0 w 1696"/>
                  <a:gd name="T23" fmla="*/ 1 h 1576"/>
                  <a:gd name="T24" fmla="*/ 0 w 1696"/>
                  <a:gd name="T25" fmla="*/ 0 h 1576"/>
                  <a:gd name="T26" fmla="*/ 0 w 1696"/>
                  <a:gd name="T27" fmla="*/ 0 h 1576"/>
                  <a:gd name="T28" fmla="*/ 0 w 1696"/>
                  <a:gd name="T29" fmla="*/ 1 h 1576"/>
                  <a:gd name="T30" fmla="*/ 0 w 1696"/>
                  <a:gd name="T31" fmla="*/ 1 h 1576"/>
                  <a:gd name="T32" fmla="*/ 0 w 1696"/>
                  <a:gd name="T33" fmla="*/ 1 h 1576"/>
                  <a:gd name="T34" fmla="*/ 1 w 1696"/>
                  <a:gd name="T35" fmla="*/ 1 h 1576"/>
                  <a:gd name="T36" fmla="*/ 1 w 1696"/>
                  <a:gd name="T37" fmla="*/ 1 h 1576"/>
                  <a:gd name="T38" fmla="*/ 1 w 1696"/>
                  <a:gd name="T39" fmla="*/ 1 h 1576"/>
                  <a:gd name="T40" fmla="*/ 1 w 1696"/>
                  <a:gd name="T41" fmla="*/ 1 h 1576"/>
                  <a:gd name="T42" fmla="*/ 1 w 1696"/>
                  <a:gd name="T43" fmla="*/ 2 h 1576"/>
                  <a:gd name="T44" fmla="*/ 1 w 1696"/>
                  <a:gd name="T45" fmla="*/ 2 h 1576"/>
                  <a:gd name="T46" fmla="*/ 1 w 1696"/>
                  <a:gd name="T47" fmla="*/ 2 h 1576"/>
                  <a:gd name="T48" fmla="*/ 2 w 1696"/>
                  <a:gd name="T49" fmla="*/ 2 h 1576"/>
                  <a:gd name="T50" fmla="*/ 2 w 1696"/>
                  <a:gd name="T51" fmla="*/ 2 h 1576"/>
                  <a:gd name="T52" fmla="*/ 2 w 1696"/>
                  <a:gd name="T53" fmla="*/ 2 h 1576"/>
                  <a:gd name="T54" fmla="*/ 2 w 1696"/>
                  <a:gd name="T55" fmla="*/ 2 h 1576"/>
                  <a:gd name="T56" fmla="*/ 2 w 1696"/>
                  <a:gd name="T57" fmla="*/ 2 h 1576"/>
                  <a:gd name="T58" fmla="*/ 2 w 1696"/>
                  <a:gd name="T59" fmla="*/ 1 h 1576"/>
                  <a:gd name="T60" fmla="*/ 2 w 1696"/>
                  <a:gd name="T61" fmla="*/ 1 h 1576"/>
                  <a:gd name="T62" fmla="*/ 2 w 1696"/>
                  <a:gd name="T63" fmla="*/ 1 h 1576"/>
                  <a:gd name="T64" fmla="*/ 1 w 1696"/>
                  <a:gd name="T65" fmla="*/ 1 h 1576"/>
                  <a:gd name="T66" fmla="*/ 1 w 1696"/>
                  <a:gd name="T67" fmla="*/ 1 h 1576"/>
                  <a:gd name="T68" fmla="*/ 1 w 1696"/>
                  <a:gd name="T69" fmla="*/ 1 h 1576"/>
                  <a:gd name="T70" fmla="*/ 1 w 1696"/>
                  <a:gd name="T71" fmla="*/ 1 h 1576"/>
                  <a:gd name="T72" fmla="*/ 1 w 1696"/>
                  <a:gd name="T73" fmla="*/ 0 h 1576"/>
                  <a:gd name="T74" fmla="*/ 1 w 1696"/>
                  <a:gd name="T75" fmla="*/ 0 h 1576"/>
                  <a:gd name="T76" fmla="*/ 1 w 1696"/>
                  <a:gd name="T77" fmla="*/ 0 h 1576"/>
                  <a:gd name="T78" fmla="*/ 0 w 1696"/>
                  <a:gd name="T79" fmla="*/ 0 h 1576"/>
                  <a:gd name="T80" fmla="*/ 1 w 1696"/>
                  <a:gd name="T81" fmla="*/ 0 h 1576"/>
                  <a:gd name="T82" fmla="*/ 1 w 1696"/>
                  <a:gd name="T83" fmla="*/ 0 h 1576"/>
                  <a:gd name="T84" fmla="*/ 1 w 1696"/>
                  <a:gd name="T85" fmla="*/ 0 h 1576"/>
                  <a:gd name="T86" fmla="*/ 1 w 1696"/>
                  <a:gd name="T87" fmla="*/ 1 h 1576"/>
                  <a:gd name="T88" fmla="*/ 1 w 1696"/>
                  <a:gd name="T89" fmla="*/ 1 h 1576"/>
                  <a:gd name="T90" fmla="*/ 1 w 1696"/>
                  <a:gd name="T91" fmla="*/ 1 h 1576"/>
                  <a:gd name="T92" fmla="*/ 2 w 1696"/>
                  <a:gd name="T93" fmla="*/ 1 h 1576"/>
                  <a:gd name="T94" fmla="*/ 2 w 1696"/>
                  <a:gd name="T95" fmla="*/ 1 h 1576"/>
                  <a:gd name="T96" fmla="*/ 2 w 1696"/>
                  <a:gd name="T97" fmla="*/ 1 h 1576"/>
                  <a:gd name="T98" fmla="*/ 2 w 1696"/>
                  <a:gd name="T99" fmla="*/ 1 h 1576"/>
                  <a:gd name="T100" fmla="*/ 2 w 1696"/>
                  <a:gd name="T101" fmla="*/ 2 h 1576"/>
                  <a:gd name="T102" fmla="*/ 2 w 1696"/>
                  <a:gd name="T103" fmla="*/ 2 h 1576"/>
                  <a:gd name="T104" fmla="*/ 2 w 1696"/>
                  <a:gd name="T105" fmla="*/ 2 h 157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96"/>
                  <a:gd name="T160" fmla="*/ 0 h 1576"/>
                  <a:gd name="T161" fmla="*/ 1696 w 1696"/>
                  <a:gd name="T162" fmla="*/ 1576 h 157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96" h="1576">
                    <a:moveTo>
                      <a:pt x="1329" y="1549"/>
                    </a:moveTo>
                    <a:lnTo>
                      <a:pt x="1248" y="1567"/>
                    </a:lnTo>
                    <a:lnTo>
                      <a:pt x="1170" y="1576"/>
                    </a:lnTo>
                    <a:lnTo>
                      <a:pt x="1116" y="1569"/>
                    </a:lnTo>
                    <a:lnTo>
                      <a:pt x="1061" y="1544"/>
                    </a:lnTo>
                    <a:lnTo>
                      <a:pt x="1013" y="1511"/>
                    </a:lnTo>
                    <a:lnTo>
                      <a:pt x="959" y="1465"/>
                    </a:lnTo>
                    <a:lnTo>
                      <a:pt x="902" y="1405"/>
                    </a:lnTo>
                    <a:lnTo>
                      <a:pt x="862" y="1357"/>
                    </a:lnTo>
                    <a:lnTo>
                      <a:pt x="838" y="1311"/>
                    </a:lnTo>
                    <a:lnTo>
                      <a:pt x="820" y="1251"/>
                    </a:lnTo>
                    <a:lnTo>
                      <a:pt x="814" y="1195"/>
                    </a:lnTo>
                    <a:lnTo>
                      <a:pt x="806" y="1150"/>
                    </a:lnTo>
                    <a:lnTo>
                      <a:pt x="815" y="1083"/>
                    </a:lnTo>
                    <a:lnTo>
                      <a:pt x="825" y="1030"/>
                    </a:lnTo>
                    <a:lnTo>
                      <a:pt x="825" y="999"/>
                    </a:lnTo>
                    <a:lnTo>
                      <a:pt x="811" y="961"/>
                    </a:lnTo>
                    <a:lnTo>
                      <a:pt x="786" y="918"/>
                    </a:lnTo>
                    <a:lnTo>
                      <a:pt x="759" y="882"/>
                    </a:lnTo>
                    <a:lnTo>
                      <a:pt x="725" y="851"/>
                    </a:lnTo>
                    <a:lnTo>
                      <a:pt x="694" y="820"/>
                    </a:lnTo>
                    <a:lnTo>
                      <a:pt x="662" y="800"/>
                    </a:lnTo>
                    <a:lnTo>
                      <a:pt x="601" y="784"/>
                    </a:lnTo>
                    <a:lnTo>
                      <a:pt x="546" y="782"/>
                    </a:lnTo>
                    <a:lnTo>
                      <a:pt x="495" y="781"/>
                    </a:lnTo>
                    <a:lnTo>
                      <a:pt x="435" y="765"/>
                    </a:lnTo>
                    <a:lnTo>
                      <a:pt x="369" y="753"/>
                    </a:lnTo>
                    <a:lnTo>
                      <a:pt x="287" y="736"/>
                    </a:lnTo>
                    <a:lnTo>
                      <a:pt x="217" y="707"/>
                    </a:lnTo>
                    <a:lnTo>
                      <a:pt x="151" y="681"/>
                    </a:lnTo>
                    <a:lnTo>
                      <a:pt x="109" y="660"/>
                    </a:lnTo>
                    <a:lnTo>
                      <a:pt x="81" y="634"/>
                    </a:lnTo>
                    <a:lnTo>
                      <a:pt x="63" y="601"/>
                    </a:lnTo>
                    <a:lnTo>
                      <a:pt x="25" y="544"/>
                    </a:lnTo>
                    <a:lnTo>
                      <a:pt x="8" y="492"/>
                    </a:lnTo>
                    <a:lnTo>
                      <a:pt x="5" y="448"/>
                    </a:lnTo>
                    <a:lnTo>
                      <a:pt x="0" y="400"/>
                    </a:lnTo>
                    <a:lnTo>
                      <a:pt x="8" y="357"/>
                    </a:lnTo>
                    <a:lnTo>
                      <a:pt x="26" y="322"/>
                    </a:lnTo>
                    <a:lnTo>
                      <a:pt x="63" y="283"/>
                    </a:lnTo>
                    <a:lnTo>
                      <a:pt x="84" y="309"/>
                    </a:lnTo>
                    <a:lnTo>
                      <a:pt x="59" y="361"/>
                    </a:lnTo>
                    <a:lnTo>
                      <a:pt x="42" y="420"/>
                    </a:lnTo>
                    <a:lnTo>
                      <a:pt x="45" y="468"/>
                    </a:lnTo>
                    <a:lnTo>
                      <a:pt x="57" y="509"/>
                    </a:lnTo>
                    <a:lnTo>
                      <a:pt x="84" y="557"/>
                    </a:lnTo>
                    <a:lnTo>
                      <a:pt x="110" y="599"/>
                    </a:lnTo>
                    <a:lnTo>
                      <a:pt x="146" y="634"/>
                    </a:lnTo>
                    <a:lnTo>
                      <a:pt x="220" y="667"/>
                    </a:lnTo>
                    <a:lnTo>
                      <a:pt x="276" y="682"/>
                    </a:lnTo>
                    <a:lnTo>
                      <a:pt x="345" y="702"/>
                    </a:lnTo>
                    <a:lnTo>
                      <a:pt x="393" y="711"/>
                    </a:lnTo>
                    <a:lnTo>
                      <a:pt x="459" y="732"/>
                    </a:lnTo>
                    <a:lnTo>
                      <a:pt x="519" y="736"/>
                    </a:lnTo>
                    <a:lnTo>
                      <a:pt x="581" y="741"/>
                    </a:lnTo>
                    <a:lnTo>
                      <a:pt x="621" y="741"/>
                    </a:lnTo>
                    <a:lnTo>
                      <a:pt x="682" y="759"/>
                    </a:lnTo>
                    <a:lnTo>
                      <a:pt x="718" y="787"/>
                    </a:lnTo>
                    <a:lnTo>
                      <a:pt x="752" y="817"/>
                    </a:lnTo>
                    <a:lnTo>
                      <a:pt x="795" y="861"/>
                    </a:lnTo>
                    <a:lnTo>
                      <a:pt x="823" y="897"/>
                    </a:lnTo>
                    <a:lnTo>
                      <a:pt x="851" y="943"/>
                    </a:lnTo>
                    <a:lnTo>
                      <a:pt x="869" y="978"/>
                    </a:lnTo>
                    <a:lnTo>
                      <a:pt x="871" y="1025"/>
                    </a:lnTo>
                    <a:lnTo>
                      <a:pt x="867" y="1060"/>
                    </a:lnTo>
                    <a:lnTo>
                      <a:pt x="858" y="1115"/>
                    </a:lnTo>
                    <a:lnTo>
                      <a:pt x="852" y="1193"/>
                    </a:lnTo>
                    <a:lnTo>
                      <a:pt x="867" y="1249"/>
                    </a:lnTo>
                    <a:lnTo>
                      <a:pt x="877" y="1292"/>
                    </a:lnTo>
                    <a:lnTo>
                      <a:pt x="894" y="1328"/>
                    </a:lnTo>
                    <a:lnTo>
                      <a:pt x="914" y="1360"/>
                    </a:lnTo>
                    <a:lnTo>
                      <a:pt x="1008" y="1449"/>
                    </a:lnTo>
                    <a:lnTo>
                      <a:pt x="1049" y="1486"/>
                    </a:lnTo>
                    <a:lnTo>
                      <a:pt x="1079" y="1505"/>
                    </a:lnTo>
                    <a:lnTo>
                      <a:pt x="1121" y="1518"/>
                    </a:lnTo>
                    <a:lnTo>
                      <a:pt x="1168" y="1527"/>
                    </a:lnTo>
                    <a:lnTo>
                      <a:pt x="1214" y="1523"/>
                    </a:lnTo>
                    <a:lnTo>
                      <a:pt x="1264" y="1506"/>
                    </a:lnTo>
                    <a:lnTo>
                      <a:pt x="1322" y="1496"/>
                    </a:lnTo>
                    <a:lnTo>
                      <a:pt x="1366" y="1483"/>
                    </a:lnTo>
                    <a:lnTo>
                      <a:pt x="1406" y="1465"/>
                    </a:lnTo>
                    <a:lnTo>
                      <a:pt x="1454" y="1423"/>
                    </a:lnTo>
                    <a:lnTo>
                      <a:pt x="1547" y="1333"/>
                    </a:lnTo>
                    <a:lnTo>
                      <a:pt x="1603" y="1267"/>
                    </a:lnTo>
                    <a:lnTo>
                      <a:pt x="1638" y="1205"/>
                    </a:lnTo>
                    <a:lnTo>
                      <a:pt x="1639" y="1162"/>
                    </a:lnTo>
                    <a:lnTo>
                      <a:pt x="1642" y="1095"/>
                    </a:lnTo>
                    <a:lnTo>
                      <a:pt x="1637" y="1047"/>
                    </a:lnTo>
                    <a:lnTo>
                      <a:pt x="1613" y="996"/>
                    </a:lnTo>
                    <a:lnTo>
                      <a:pt x="1571" y="953"/>
                    </a:lnTo>
                    <a:lnTo>
                      <a:pt x="1541" y="927"/>
                    </a:lnTo>
                    <a:lnTo>
                      <a:pt x="1495" y="909"/>
                    </a:lnTo>
                    <a:lnTo>
                      <a:pt x="1454" y="897"/>
                    </a:lnTo>
                    <a:lnTo>
                      <a:pt x="1401" y="877"/>
                    </a:lnTo>
                    <a:lnTo>
                      <a:pt x="1317" y="863"/>
                    </a:lnTo>
                    <a:lnTo>
                      <a:pt x="1235" y="847"/>
                    </a:lnTo>
                    <a:lnTo>
                      <a:pt x="1173" y="834"/>
                    </a:lnTo>
                    <a:lnTo>
                      <a:pt x="1094" y="825"/>
                    </a:lnTo>
                    <a:lnTo>
                      <a:pt x="1016" y="816"/>
                    </a:lnTo>
                    <a:lnTo>
                      <a:pt x="967" y="801"/>
                    </a:lnTo>
                    <a:lnTo>
                      <a:pt x="913" y="774"/>
                    </a:lnTo>
                    <a:lnTo>
                      <a:pt x="871" y="746"/>
                    </a:lnTo>
                    <a:lnTo>
                      <a:pt x="842" y="718"/>
                    </a:lnTo>
                    <a:lnTo>
                      <a:pt x="802" y="671"/>
                    </a:lnTo>
                    <a:lnTo>
                      <a:pt x="777" y="625"/>
                    </a:lnTo>
                    <a:lnTo>
                      <a:pt x="772" y="557"/>
                    </a:lnTo>
                    <a:lnTo>
                      <a:pt x="769" y="485"/>
                    </a:lnTo>
                    <a:lnTo>
                      <a:pt x="751" y="388"/>
                    </a:lnTo>
                    <a:lnTo>
                      <a:pt x="743" y="324"/>
                    </a:lnTo>
                    <a:lnTo>
                      <a:pt x="722" y="238"/>
                    </a:lnTo>
                    <a:lnTo>
                      <a:pt x="684" y="179"/>
                    </a:lnTo>
                    <a:lnTo>
                      <a:pt x="647" y="133"/>
                    </a:lnTo>
                    <a:lnTo>
                      <a:pt x="602" y="92"/>
                    </a:lnTo>
                    <a:lnTo>
                      <a:pt x="550" y="62"/>
                    </a:lnTo>
                    <a:lnTo>
                      <a:pt x="492" y="44"/>
                    </a:lnTo>
                    <a:lnTo>
                      <a:pt x="420" y="39"/>
                    </a:lnTo>
                    <a:lnTo>
                      <a:pt x="384" y="49"/>
                    </a:lnTo>
                    <a:lnTo>
                      <a:pt x="344" y="78"/>
                    </a:lnTo>
                    <a:lnTo>
                      <a:pt x="307" y="102"/>
                    </a:lnTo>
                    <a:lnTo>
                      <a:pt x="293" y="75"/>
                    </a:lnTo>
                    <a:lnTo>
                      <a:pt x="381" y="2"/>
                    </a:lnTo>
                    <a:lnTo>
                      <a:pt x="418" y="0"/>
                    </a:lnTo>
                    <a:lnTo>
                      <a:pt x="449" y="2"/>
                    </a:lnTo>
                    <a:lnTo>
                      <a:pt x="510" y="6"/>
                    </a:lnTo>
                    <a:lnTo>
                      <a:pt x="557" y="30"/>
                    </a:lnTo>
                    <a:lnTo>
                      <a:pt x="614" y="49"/>
                    </a:lnTo>
                    <a:lnTo>
                      <a:pt x="660" y="90"/>
                    </a:lnTo>
                    <a:lnTo>
                      <a:pt x="707" y="134"/>
                    </a:lnTo>
                    <a:lnTo>
                      <a:pt x="741" y="186"/>
                    </a:lnTo>
                    <a:lnTo>
                      <a:pt x="765" y="247"/>
                    </a:lnTo>
                    <a:lnTo>
                      <a:pt x="780" y="309"/>
                    </a:lnTo>
                    <a:lnTo>
                      <a:pt x="793" y="366"/>
                    </a:lnTo>
                    <a:lnTo>
                      <a:pt x="806" y="458"/>
                    </a:lnTo>
                    <a:lnTo>
                      <a:pt x="816" y="524"/>
                    </a:lnTo>
                    <a:lnTo>
                      <a:pt x="823" y="602"/>
                    </a:lnTo>
                    <a:lnTo>
                      <a:pt x="834" y="645"/>
                    </a:lnTo>
                    <a:lnTo>
                      <a:pt x="859" y="683"/>
                    </a:lnTo>
                    <a:lnTo>
                      <a:pt x="890" y="718"/>
                    </a:lnTo>
                    <a:lnTo>
                      <a:pt x="944" y="749"/>
                    </a:lnTo>
                    <a:lnTo>
                      <a:pt x="992" y="766"/>
                    </a:lnTo>
                    <a:lnTo>
                      <a:pt x="1093" y="785"/>
                    </a:lnTo>
                    <a:lnTo>
                      <a:pt x="1178" y="793"/>
                    </a:lnTo>
                    <a:lnTo>
                      <a:pt x="1262" y="810"/>
                    </a:lnTo>
                    <a:lnTo>
                      <a:pt x="1361" y="829"/>
                    </a:lnTo>
                    <a:lnTo>
                      <a:pt x="1446" y="844"/>
                    </a:lnTo>
                    <a:lnTo>
                      <a:pt x="1494" y="862"/>
                    </a:lnTo>
                    <a:lnTo>
                      <a:pt x="1545" y="892"/>
                    </a:lnTo>
                    <a:lnTo>
                      <a:pt x="1610" y="927"/>
                    </a:lnTo>
                    <a:lnTo>
                      <a:pt x="1645" y="968"/>
                    </a:lnTo>
                    <a:lnTo>
                      <a:pt x="1671" y="1012"/>
                    </a:lnTo>
                    <a:lnTo>
                      <a:pt x="1691" y="1077"/>
                    </a:lnTo>
                    <a:lnTo>
                      <a:pt x="1696" y="1138"/>
                    </a:lnTo>
                    <a:lnTo>
                      <a:pt x="1687" y="1209"/>
                    </a:lnTo>
                    <a:lnTo>
                      <a:pt x="1667" y="1261"/>
                    </a:lnTo>
                    <a:lnTo>
                      <a:pt x="1617" y="1320"/>
                    </a:lnTo>
                    <a:lnTo>
                      <a:pt x="1529" y="1410"/>
                    </a:lnTo>
                    <a:lnTo>
                      <a:pt x="1441" y="1498"/>
                    </a:lnTo>
                    <a:lnTo>
                      <a:pt x="1378" y="1538"/>
                    </a:lnTo>
                    <a:lnTo>
                      <a:pt x="1329" y="15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grpSp>
          <p:nvGrpSpPr>
            <p:cNvPr id="13327" name="Group 113"/>
            <p:cNvGrpSpPr>
              <a:grpSpLocks/>
            </p:cNvGrpSpPr>
            <p:nvPr/>
          </p:nvGrpSpPr>
          <p:grpSpPr bwMode="auto">
            <a:xfrm>
              <a:off x="864" y="2761"/>
              <a:ext cx="384" cy="721"/>
              <a:chOff x="864" y="2761"/>
              <a:chExt cx="384" cy="721"/>
            </a:xfrm>
          </p:grpSpPr>
          <p:sp>
            <p:nvSpPr>
              <p:cNvPr id="13331" name="Freeform 107"/>
              <p:cNvSpPr>
                <a:spLocks/>
              </p:cNvSpPr>
              <p:nvPr/>
            </p:nvSpPr>
            <p:spPr bwMode="auto">
              <a:xfrm>
                <a:off x="972" y="2862"/>
                <a:ext cx="158" cy="134"/>
              </a:xfrm>
              <a:custGeom>
                <a:avLst/>
                <a:gdLst>
                  <a:gd name="T0" fmla="*/ 0 w 474"/>
                  <a:gd name="T1" fmla="*/ 0 h 402"/>
                  <a:gd name="T2" fmla="*/ 1 w 474"/>
                  <a:gd name="T3" fmla="*/ 0 h 402"/>
                  <a:gd name="T4" fmla="*/ 1 w 474"/>
                  <a:gd name="T5" fmla="*/ 0 h 402"/>
                  <a:gd name="T6" fmla="*/ 1 w 474"/>
                  <a:gd name="T7" fmla="*/ 0 h 402"/>
                  <a:gd name="T8" fmla="*/ 1 w 474"/>
                  <a:gd name="T9" fmla="*/ 0 h 402"/>
                  <a:gd name="T10" fmla="*/ 1 w 474"/>
                  <a:gd name="T11" fmla="*/ 0 h 402"/>
                  <a:gd name="T12" fmla="*/ 0 w 474"/>
                  <a:gd name="T13" fmla="*/ 0 h 402"/>
                  <a:gd name="T14" fmla="*/ 0 w 474"/>
                  <a:gd name="T15" fmla="*/ 0 h 402"/>
                  <a:gd name="T16" fmla="*/ 0 w 474"/>
                  <a:gd name="T17" fmla="*/ 0 h 402"/>
                  <a:gd name="T18" fmla="*/ 0 w 474"/>
                  <a:gd name="T19" fmla="*/ 0 h 402"/>
                  <a:gd name="T20" fmla="*/ 0 w 474"/>
                  <a:gd name="T21" fmla="*/ 0 h 402"/>
                  <a:gd name="T22" fmla="*/ 0 w 474"/>
                  <a:gd name="T23" fmla="*/ 0 h 402"/>
                  <a:gd name="T24" fmla="*/ 0 w 474"/>
                  <a:gd name="T25" fmla="*/ 0 h 402"/>
                  <a:gd name="T26" fmla="*/ 0 w 474"/>
                  <a:gd name="T27" fmla="*/ 1 h 402"/>
                  <a:gd name="T28" fmla="*/ 0 w 474"/>
                  <a:gd name="T29" fmla="*/ 1 h 402"/>
                  <a:gd name="T30" fmla="*/ 0 w 474"/>
                  <a:gd name="T31" fmla="*/ 0 h 402"/>
                  <a:gd name="T32" fmla="*/ 0 w 474"/>
                  <a:gd name="T33" fmla="*/ 0 h 402"/>
                  <a:gd name="T34" fmla="*/ 0 w 474"/>
                  <a:gd name="T35" fmla="*/ 0 h 402"/>
                  <a:gd name="T36" fmla="*/ 1 w 474"/>
                  <a:gd name="T37" fmla="*/ 1 h 402"/>
                  <a:gd name="T38" fmla="*/ 1 w 474"/>
                  <a:gd name="T39" fmla="*/ 1 h 402"/>
                  <a:gd name="T40" fmla="*/ 1 w 474"/>
                  <a:gd name="T41" fmla="*/ 0 h 402"/>
                  <a:gd name="T42" fmla="*/ 0 w 474"/>
                  <a:gd name="T43" fmla="*/ 0 h 40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4"/>
                  <a:gd name="T67" fmla="*/ 0 h 402"/>
                  <a:gd name="T68" fmla="*/ 474 w 474"/>
                  <a:gd name="T69" fmla="*/ 402 h 40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4" h="402">
                    <a:moveTo>
                      <a:pt x="352" y="282"/>
                    </a:moveTo>
                    <a:lnTo>
                      <a:pt x="392" y="230"/>
                    </a:lnTo>
                    <a:lnTo>
                      <a:pt x="431" y="171"/>
                    </a:lnTo>
                    <a:lnTo>
                      <a:pt x="443" y="108"/>
                    </a:lnTo>
                    <a:lnTo>
                      <a:pt x="436" y="57"/>
                    </a:lnTo>
                    <a:lnTo>
                      <a:pt x="396" y="27"/>
                    </a:lnTo>
                    <a:lnTo>
                      <a:pt x="326" y="0"/>
                    </a:lnTo>
                    <a:lnTo>
                      <a:pt x="228" y="27"/>
                    </a:lnTo>
                    <a:lnTo>
                      <a:pt x="146" y="83"/>
                    </a:lnTo>
                    <a:lnTo>
                      <a:pt x="88" y="134"/>
                    </a:lnTo>
                    <a:lnTo>
                      <a:pt x="36" y="216"/>
                    </a:lnTo>
                    <a:lnTo>
                      <a:pt x="0" y="291"/>
                    </a:lnTo>
                    <a:lnTo>
                      <a:pt x="24" y="346"/>
                    </a:lnTo>
                    <a:lnTo>
                      <a:pt x="63" y="376"/>
                    </a:lnTo>
                    <a:lnTo>
                      <a:pt x="125" y="387"/>
                    </a:lnTo>
                    <a:lnTo>
                      <a:pt x="214" y="354"/>
                    </a:lnTo>
                    <a:lnTo>
                      <a:pt x="282" y="329"/>
                    </a:lnTo>
                    <a:lnTo>
                      <a:pt x="313" y="306"/>
                    </a:lnTo>
                    <a:lnTo>
                      <a:pt x="442" y="402"/>
                    </a:lnTo>
                    <a:lnTo>
                      <a:pt x="474" y="393"/>
                    </a:lnTo>
                    <a:lnTo>
                      <a:pt x="467" y="363"/>
                    </a:lnTo>
                    <a:lnTo>
                      <a:pt x="352" y="2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2" name="Freeform 108"/>
              <p:cNvSpPr>
                <a:spLocks/>
              </p:cNvSpPr>
              <p:nvPr/>
            </p:nvSpPr>
            <p:spPr bwMode="auto">
              <a:xfrm>
                <a:off x="867" y="2969"/>
                <a:ext cx="125" cy="263"/>
              </a:xfrm>
              <a:custGeom>
                <a:avLst/>
                <a:gdLst>
                  <a:gd name="T0" fmla="*/ 0 w 376"/>
                  <a:gd name="T1" fmla="*/ 0 h 790"/>
                  <a:gd name="T2" fmla="*/ 0 w 376"/>
                  <a:gd name="T3" fmla="*/ 0 h 790"/>
                  <a:gd name="T4" fmla="*/ 0 w 376"/>
                  <a:gd name="T5" fmla="*/ 0 h 790"/>
                  <a:gd name="T6" fmla="*/ 0 w 376"/>
                  <a:gd name="T7" fmla="*/ 0 h 790"/>
                  <a:gd name="T8" fmla="*/ 0 w 376"/>
                  <a:gd name="T9" fmla="*/ 0 h 790"/>
                  <a:gd name="T10" fmla="*/ 0 w 376"/>
                  <a:gd name="T11" fmla="*/ 0 h 790"/>
                  <a:gd name="T12" fmla="*/ 0 w 376"/>
                  <a:gd name="T13" fmla="*/ 0 h 790"/>
                  <a:gd name="T14" fmla="*/ 0 w 376"/>
                  <a:gd name="T15" fmla="*/ 1 h 790"/>
                  <a:gd name="T16" fmla="*/ 0 w 376"/>
                  <a:gd name="T17" fmla="*/ 1 h 790"/>
                  <a:gd name="T18" fmla="*/ 0 w 376"/>
                  <a:gd name="T19" fmla="*/ 1 h 790"/>
                  <a:gd name="T20" fmla="*/ 0 w 376"/>
                  <a:gd name="T21" fmla="*/ 1 h 790"/>
                  <a:gd name="T22" fmla="*/ 0 w 376"/>
                  <a:gd name="T23" fmla="*/ 1 h 790"/>
                  <a:gd name="T24" fmla="*/ 0 w 376"/>
                  <a:gd name="T25" fmla="*/ 1 h 790"/>
                  <a:gd name="T26" fmla="*/ 0 w 376"/>
                  <a:gd name="T27" fmla="*/ 1 h 790"/>
                  <a:gd name="T28" fmla="*/ 0 w 376"/>
                  <a:gd name="T29" fmla="*/ 1 h 790"/>
                  <a:gd name="T30" fmla="*/ 0 w 376"/>
                  <a:gd name="T31" fmla="*/ 1 h 790"/>
                  <a:gd name="T32" fmla="*/ 0 w 376"/>
                  <a:gd name="T33" fmla="*/ 1 h 790"/>
                  <a:gd name="T34" fmla="*/ 0 w 376"/>
                  <a:gd name="T35" fmla="*/ 1 h 790"/>
                  <a:gd name="T36" fmla="*/ 0 w 376"/>
                  <a:gd name="T37" fmla="*/ 1 h 790"/>
                  <a:gd name="T38" fmla="*/ 0 w 376"/>
                  <a:gd name="T39" fmla="*/ 1 h 790"/>
                  <a:gd name="T40" fmla="*/ 0 w 376"/>
                  <a:gd name="T41" fmla="*/ 0 h 790"/>
                  <a:gd name="T42" fmla="*/ 0 w 376"/>
                  <a:gd name="T43" fmla="*/ 0 h 790"/>
                  <a:gd name="T44" fmla="*/ 1 w 376"/>
                  <a:gd name="T45" fmla="*/ 0 h 790"/>
                  <a:gd name="T46" fmla="*/ 1 w 376"/>
                  <a:gd name="T47" fmla="*/ 0 h 790"/>
                  <a:gd name="T48" fmla="*/ 0 w 376"/>
                  <a:gd name="T49" fmla="*/ 0 h 79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76"/>
                  <a:gd name="T76" fmla="*/ 0 h 790"/>
                  <a:gd name="T77" fmla="*/ 376 w 376"/>
                  <a:gd name="T78" fmla="*/ 790 h 79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76" h="790">
                    <a:moveTo>
                      <a:pt x="334" y="33"/>
                    </a:moveTo>
                    <a:lnTo>
                      <a:pt x="318" y="14"/>
                    </a:lnTo>
                    <a:lnTo>
                      <a:pt x="285" y="0"/>
                    </a:lnTo>
                    <a:lnTo>
                      <a:pt x="217" y="17"/>
                    </a:lnTo>
                    <a:lnTo>
                      <a:pt x="150" y="73"/>
                    </a:lnTo>
                    <a:lnTo>
                      <a:pt x="85" y="143"/>
                    </a:lnTo>
                    <a:lnTo>
                      <a:pt x="35" y="263"/>
                    </a:lnTo>
                    <a:lnTo>
                      <a:pt x="8" y="379"/>
                    </a:lnTo>
                    <a:lnTo>
                      <a:pt x="0" y="481"/>
                    </a:lnTo>
                    <a:lnTo>
                      <a:pt x="0" y="594"/>
                    </a:lnTo>
                    <a:lnTo>
                      <a:pt x="26" y="683"/>
                    </a:lnTo>
                    <a:lnTo>
                      <a:pt x="100" y="754"/>
                    </a:lnTo>
                    <a:lnTo>
                      <a:pt x="178" y="786"/>
                    </a:lnTo>
                    <a:lnTo>
                      <a:pt x="262" y="790"/>
                    </a:lnTo>
                    <a:lnTo>
                      <a:pt x="301" y="775"/>
                    </a:lnTo>
                    <a:lnTo>
                      <a:pt x="321" y="698"/>
                    </a:lnTo>
                    <a:lnTo>
                      <a:pt x="293" y="612"/>
                    </a:lnTo>
                    <a:lnTo>
                      <a:pt x="262" y="564"/>
                    </a:lnTo>
                    <a:lnTo>
                      <a:pt x="245" y="483"/>
                    </a:lnTo>
                    <a:lnTo>
                      <a:pt x="259" y="403"/>
                    </a:lnTo>
                    <a:lnTo>
                      <a:pt x="287" y="315"/>
                    </a:lnTo>
                    <a:lnTo>
                      <a:pt x="329" y="248"/>
                    </a:lnTo>
                    <a:lnTo>
                      <a:pt x="371" y="159"/>
                    </a:lnTo>
                    <a:lnTo>
                      <a:pt x="376" y="95"/>
                    </a:lnTo>
                    <a:lnTo>
                      <a:pt x="334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3" name="Freeform 109"/>
              <p:cNvSpPr>
                <a:spLocks/>
              </p:cNvSpPr>
              <p:nvPr/>
            </p:nvSpPr>
            <p:spPr bwMode="auto">
              <a:xfrm>
                <a:off x="864" y="3160"/>
                <a:ext cx="126" cy="297"/>
              </a:xfrm>
              <a:custGeom>
                <a:avLst/>
                <a:gdLst>
                  <a:gd name="T0" fmla="*/ 0 w 379"/>
                  <a:gd name="T1" fmla="*/ 0 h 890"/>
                  <a:gd name="T2" fmla="*/ 0 w 379"/>
                  <a:gd name="T3" fmla="*/ 0 h 890"/>
                  <a:gd name="T4" fmla="*/ 0 w 379"/>
                  <a:gd name="T5" fmla="*/ 0 h 890"/>
                  <a:gd name="T6" fmla="*/ 0 w 379"/>
                  <a:gd name="T7" fmla="*/ 0 h 890"/>
                  <a:gd name="T8" fmla="*/ 0 w 379"/>
                  <a:gd name="T9" fmla="*/ 0 h 890"/>
                  <a:gd name="T10" fmla="*/ 0 w 379"/>
                  <a:gd name="T11" fmla="*/ 0 h 890"/>
                  <a:gd name="T12" fmla="*/ 0 w 379"/>
                  <a:gd name="T13" fmla="*/ 0 h 890"/>
                  <a:gd name="T14" fmla="*/ 0 w 379"/>
                  <a:gd name="T15" fmla="*/ 0 h 890"/>
                  <a:gd name="T16" fmla="*/ 0 w 379"/>
                  <a:gd name="T17" fmla="*/ 0 h 890"/>
                  <a:gd name="T18" fmla="*/ 0 w 379"/>
                  <a:gd name="T19" fmla="*/ 0 h 890"/>
                  <a:gd name="T20" fmla="*/ 0 w 379"/>
                  <a:gd name="T21" fmla="*/ 1 h 890"/>
                  <a:gd name="T22" fmla="*/ 0 w 379"/>
                  <a:gd name="T23" fmla="*/ 1 h 890"/>
                  <a:gd name="T24" fmla="*/ 0 w 379"/>
                  <a:gd name="T25" fmla="*/ 1 h 890"/>
                  <a:gd name="T26" fmla="*/ 0 w 379"/>
                  <a:gd name="T27" fmla="*/ 1 h 890"/>
                  <a:gd name="T28" fmla="*/ 0 w 379"/>
                  <a:gd name="T29" fmla="*/ 1 h 890"/>
                  <a:gd name="T30" fmla="*/ 0 w 379"/>
                  <a:gd name="T31" fmla="*/ 1 h 890"/>
                  <a:gd name="T32" fmla="*/ 0 w 379"/>
                  <a:gd name="T33" fmla="*/ 1 h 890"/>
                  <a:gd name="T34" fmla="*/ 0 w 379"/>
                  <a:gd name="T35" fmla="*/ 1 h 890"/>
                  <a:gd name="T36" fmla="*/ 0 w 379"/>
                  <a:gd name="T37" fmla="*/ 1 h 890"/>
                  <a:gd name="T38" fmla="*/ 0 w 379"/>
                  <a:gd name="T39" fmla="*/ 1 h 890"/>
                  <a:gd name="T40" fmla="*/ 0 w 379"/>
                  <a:gd name="T41" fmla="*/ 1 h 890"/>
                  <a:gd name="T42" fmla="*/ 0 w 379"/>
                  <a:gd name="T43" fmla="*/ 1 h 890"/>
                  <a:gd name="T44" fmla="*/ 0 w 379"/>
                  <a:gd name="T45" fmla="*/ 1 h 890"/>
                  <a:gd name="T46" fmla="*/ 0 w 379"/>
                  <a:gd name="T47" fmla="*/ 1 h 890"/>
                  <a:gd name="T48" fmla="*/ 0 w 379"/>
                  <a:gd name="T49" fmla="*/ 1 h 890"/>
                  <a:gd name="T50" fmla="*/ 1 w 379"/>
                  <a:gd name="T51" fmla="*/ 1 h 890"/>
                  <a:gd name="T52" fmla="*/ 0 w 379"/>
                  <a:gd name="T53" fmla="*/ 1 h 890"/>
                  <a:gd name="T54" fmla="*/ 0 w 379"/>
                  <a:gd name="T55" fmla="*/ 1 h 890"/>
                  <a:gd name="T56" fmla="*/ 0 w 379"/>
                  <a:gd name="T57" fmla="*/ 1 h 890"/>
                  <a:gd name="T58" fmla="*/ 0 w 379"/>
                  <a:gd name="T59" fmla="*/ 1 h 890"/>
                  <a:gd name="T60" fmla="*/ 0 w 379"/>
                  <a:gd name="T61" fmla="*/ 1 h 890"/>
                  <a:gd name="T62" fmla="*/ 0 w 379"/>
                  <a:gd name="T63" fmla="*/ 1 h 890"/>
                  <a:gd name="T64" fmla="*/ 0 w 379"/>
                  <a:gd name="T65" fmla="*/ 1 h 890"/>
                  <a:gd name="T66" fmla="*/ 0 w 379"/>
                  <a:gd name="T67" fmla="*/ 1 h 890"/>
                  <a:gd name="T68" fmla="*/ 0 w 379"/>
                  <a:gd name="T69" fmla="*/ 1 h 890"/>
                  <a:gd name="T70" fmla="*/ 0 w 379"/>
                  <a:gd name="T71" fmla="*/ 1 h 890"/>
                  <a:gd name="T72" fmla="*/ 0 w 379"/>
                  <a:gd name="T73" fmla="*/ 1 h 890"/>
                  <a:gd name="T74" fmla="*/ 0 w 379"/>
                  <a:gd name="T75" fmla="*/ 0 h 890"/>
                  <a:gd name="T76" fmla="*/ 0 w 379"/>
                  <a:gd name="T77" fmla="*/ 0 h 89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9"/>
                  <a:gd name="T118" fmla="*/ 0 h 890"/>
                  <a:gd name="T119" fmla="*/ 379 w 379"/>
                  <a:gd name="T120" fmla="*/ 890 h 89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9" h="890">
                    <a:moveTo>
                      <a:pt x="160" y="282"/>
                    </a:moveTo>
                    <a:lnTo>
                      <a:pt x="170" y="194"/>
                    </a:lnTo>
                    <a:lnTo>
                      <a:pt x="193" y="127"/>
                    </a:lnTo>
                    <a:lnTo>
                      <a:pt x="193" y="23"/>
                    </a:lnTo>
                    <a:lnTo>
                      <a:pt x="151" y="0"/>
                    </a:lnTo>
                    <a:lnTo>
                      <a:pt x="110" y="3"/>
                    </a:lnTo>
                    <a:lnTo>
                      <a:pt x="67" y="34"/>
                    </a:lnTo>
                    <a:lnTo>
                      <a:pt x="59" y="95"/>
                    </a:lnTo>
                    <a:lnTo>
                      <a:pt x="69" y="216"/>
                    </a:lnTo>
                    <a:lnTo>
                      <a:pt x="102" y="363"/>
                    </a:lnTo>
                    <a:lnTo>
                      <a:pt x="112" y="435"/>
                    </a:lnTo>
                    <a:lnTo>
                      <a:pt x="112" y="505"/>
                    </a:lnTo>
                    <a:lnTo>
                      <a:pt x="94" y="587"/>
                    </a:lnTo>
                    <a:lnTo>
                      <a:pt x="59" y="683"/>
                    </a:lnTo>
                    <a:lnTo>
                      <a:pt x="34" y="737"/>
                    </a:lnTo>
                    <a:lnTo>
                      <a:pt x="11" y="780"/>
                    </a:lnTo>
                    <a:lnTo>
                      <a:pt x="0" y="826"/>
                    </a:lnTo>
                    <a:lnTo>
                      <a:pt x="9" y="858"/>
                    </a:lnTo>
                    <a:lnTo>
                      <a:pt x="36" y="865"/>
                    </a:lnTo>
                    <a:lnTo>
                      <a:pt x="78" y="865"/>
                    </a:lnTo>
                    <a:lnTo>
                      <a:pt x="154" y="849"/>
                    </a:lnTo>
                    <a:lnTo>
                      <a:pt x="220" y="865"/>
                    </a:lnTo>
                    <a:lnTo>
                      <a:pt x="284" y="890"/>
                    </a:lnTo>
                    <a:lnTo>
                      <a:pt x="321" y="890"/>
                    </a:lnTo>
                    <a:lnTo>
                      <a:pt x="354" y="865"/>
                    </a:lnTo>
                    <a:lnTo>
                      <a:pt x="379" y="834"/>
                    </a:lnTo>
                    <a:lnTo>
                      <a:pt x="319" y="812"/>
                    </a:lnTo>
                    <a:lnTo>
                      <a:pt x="220" y="802"/>
                    </a:lnTo>
                    <a:lnTo>
                      <a:pt x="118" y="810"/>
                    </a:lnTo>
                    <a:lnTo>
                      <a:pt x="78" y="828"/>
                    </a:lnTo>
                    <a:lnTo>
                      <a:pt x="59" y="804"/>
                    </a:lnTo>
                    <a:lnTo>
                      <a:pt x="69" y="772"/>
                    </a:lnTo>
                    <a:lnTo>
                      <a:pt x="110" y="665"/>
                    </a:lnTo>
                    <a:lnTo>
                      <a:pt x="145" y="577"/>
                    </a:lnTo>
                    <a:lnTo>
                      <a:pt x="162" y="497"/>
                    </a:lnTo>
                    <a:lnTo>
                      <a:pt x="168" y="432"/>
                    </a:lnTo>
                    <a:lnTo>
                      <a:pt x="162" y="371"/>
                    </a:lnTo>
                    <a:lnTo>
                      <a:pt x="162" y="331"/>
                    </a:lnTo>
                    <a:lnTo>
                      <a:pt x="160" y="2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4" name="Freeform 110"/>
              <p:cNvSpPr>
                <a:spLocks/>
              </p:cNvSpPr>
              <p:nvPr/>
            </p:nvSpPr>
            <p:spPr bwMode="auto">
              <a:xfrm>
                <a:off x="906" y="3184"/>
                <a:ext cx="126" cy="298"/>
              </a:xfrm>
              <a:custGeom>
                <a:avLst/>
                <a:gdLst>
                  <a:gd name="T0" fmla="*/ 0 w 378"/>
                  <a:gd name="T1" fmla="*/ 0 h 893"/>
                  <a:gd name="T2" fmla="*/ 0 w 378"/>
                  <a:gd name="T3" fmla="*/ 0 h 893"/>
                  <a:gd name="T4" fmla="*/ 0 w 378"/>
                  <a:gd name="T5" fmla="*/ 0 h 893"/>
                  <a:gd name="T6" fmla="*/ 0 w 378"/>
                  <a:gd name="T7" fmla="*/ 0 h 893"/>
                  <a:gd name="T8" fmla="*/ 0 w 378"/>
                  <a:gd name="T9" fmla="*/ 0 h 893"/>
                  <a:gd name="T10" fmla="*/ 0 w 378"/>
                  <a:gd name="T11" fmla="*/ 0 h 893"/>
                  <a:gd name="T12" fmla="*/ 0 w 378"/>
                  <a:gd name="T13" fmla="*/ 0 h 893"/>
                  <a:gd name="T14" fmla="*/ 0 w 378"/>
                  <a:gd name="T15" fmla="*/ 0 h 893"/>
                  <a:gd name="T16" fmla="*/ 0 w 378"/>
                  <a:gd name="T17" fmla="*/ 0 h 893"/>
                  <a:gd name="T18" fmla="*/ 0 w 378"/>
                  <a:gd name="T19" fmla="*/ 0 h 893"/>
                  <a:gd name="T20" fmla="*/ 0 w 378"/>
                  <a:gd name="T21" fmla="*/ 1 h 893"/>
                  <a:gd name="T22" fmla="*/ 0 w 378"/>
                  <a:gd name="T23" fmla="*/ 1 h 893"/>
                  <a:gd name="T24" fmla="*/ 0 w 378"/>
                  <a:gd name="T25" fmla="*/ 1 h 893"/>
                  <a:gd name="T26" fmla="*/ 0 w 378"/>
                  <a:gd name="T27" fmla="*/ 1 h 893"/>
                  <a:gd name="T28" fmla="*/ 0 w 378"/>
                  <a:gd name="T29" fmla="*/ 1 h 893"/>
                  <a:gd name="T30" fmla="*/ 0 w 378"/>
                  <a:gd name="T31" fmla="*/ 1 h 893"/>
                  <a:gd name="T32" fmla="*/ 0 w 378"/>
                  <a:gd name="T33" fmla="*/ 1 h 893"/>
                  <a:gd name="T34" fmla="*/ 0 w 378"/>
                  <a:gd name="T35" fmla="*/ 1 h 893"/>
                  <a:gd name="T36" fmla="*/ 0 w 378"/>
                  <a:gd name="T37" fmla="*/ 1 h 893"/>
                  <a:gd name="T38" fmla="*/ 0 w 378"/>
                  <a:gd name="T39" fmla="*/ 1 h 893"/>
                  <a:gd name="T40" fmla="*/ 0 w 378"/>
                  <a:gd name="T41" fmla="*/ 1 h 893"/>
                  <a:gd name="T42" fmla="*/ 0 w 378"/>
                  <a:gd name="T43" fmla="*/ 1 h 893"/>
                  <a:gd name="T44" fmla="*/ 0 w 378"/>
                  <a:gd name="T45" fmla="*/ 1 h 893"/>
                  <a:gd name="T46" fmla="*/ 0 w 378"/>
                  <a:gd name="T47" fmla="*/ 1 h 893"/>
                  <a:gd name="T48" fmla="*/ 0 w 378"/>
                  <a:gd name="T49" fmla="*/ 1 h 893"/>
                  <a:gd name="T50" fmla="*/ 1 w 378"/>
                  <a:gd name="T51" fmla="*/ 1 h 893"/>
                  <a:gd name="T52" fmla="*/ 0 w 378"/>
                  <a:gd name="T53" fmla="*/ 1 h 893"/>
                  <a:gd name="T54" fmla="*/ 0 w 378"/>
                  <a:gd name="T55" fmla="*/ 1 h 893"/>
                  <a:gd name="T56" fmla="*/ 0 w 378"/>
                  <a:gd name="T57" fmla="*/ 1 h 893"/>
                  <a:gd name="T58" fmla="*/ 0 w 378"/>
                  <a:gd name="T59" fmla="*/ 1 h 893"/>
                  <a:gd name="T60" fmla="*/ 0 w 378"/>
                  <a:gd name="T61" fmla="*/ 1 h 893"/>
                  <a:gd name="T62" fmla="*/ 0 w 378"/>
                  <a:gd name="T63" fmla="*/ 1 h 893"/>
                  <a:gd name="T64" fmla="*/ 0 w 378"/>
                  <a:gd name="T65" fmla="*/ 1 h 893"/>
                  <a:gd name="T66" fmla="*/ 0 w 378"/>
                  <a:gd name="T67" fmla="*/ 1 h 893"/>
                  <a:gd name="T68" fmla="*/ 0 w 378"/>
                  <a:gd name="T69" fmla="*/ 1 h 893"/>
                  <a:gd name="T70" fmla="*/ 0 w 378"/>
                  <a:gd name="T71" fmla="*/ 1 h 893"/>
                  <a:gd name="T72" fmla="*/ 0 w 378"/>
                  <a:gd name="T73" fmla="*/ 1 h 893"/>
                  <a:gd name="T74" fmla="*/ 0 w 378"/>
                  <a:gd name="T75" fmla="*/ 0 h 893"/>
                  <a:gd name="T76" fmla="*/ 0 w 378"/>
                  <a:gd name="T77" fmla="*/ 0 h 89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8"/>
                  <a:gd name="T118" fmla="*/ 0 h 893"/>
                  <a:gd name="T119" fmla="*/ 378 w 378"/>
                  <a:gd name="T120" fmla="*/ 893 h 89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8" h="893">
                    <a:moveTo>
                      <a:pt x="159" y="284"/>
                    </a:moveTo>
                    <a:lnTo>
                      <a:pt x="170" y="195"/>
                    </a:lnTo>
                    <a:lnTo>
                      <a:pt x="193" y="129"/>
                    </a:lnTo>
                    <a:lnTo>
                      <a:pt x="193" y="25"/>
                    </a:lnTo>
                    <a:lnTo>
                      <a:pt x="151" y="0"/>
                    </a:lnTo>
                    <a:lnTo>
                      <a:pt x="110" y="3"/>
                    </a:lnTo>
                    <a:lnTo>
                      <a:pt x="67" y="35"/>
                    </a:lnTo>
                    <a:lnTo>
                      <a:pt x="59" y="97"/>
                    </a:lnTo>
                    <a:lnTo>
                      <a:pt x="69" y="217"/>
                    </a:lnTo>
                    <a:lnTo>
                      <a:pt x="101" y="364"/>
                    </a:lnTo>
                    <a:lnTo>
                      <a:pt x="112" y="437"/>
                    </a:lnTo>
                    <a:lnTo>
                      <a:pt x="112" y="507"/>
                    </a:lnTo>
                    <a:lnTo>
                      <a:pt x="94" y="589"/>
                    </a:lnTo>
                    <a:lnTo>
                      <a:pt x="59" y="685"/>
                    </a:lnTo>
                    <a:lnTo>
                      <a:pt x="34" y="739"/>
                    </a:lnTo>
                    <a:lnTo>
                      <a:pt x="11" y="782"/>
                    </a:lnTo>
                    <a:lnTo>
                      <a:pt x="0" y="827"/>
                    </a:lnTo>
                    <a:lnTo>
                      <a:pt x="9" y="859"/>
                    </a:lnTo>
                    <a:lnTo>
                      <a:pt x="36" y="868"/>
                    </a:lnTo>
                    <a:lnTo>
                      <a:pt x="77" y="868"/>
                    </a:lnTo>
                    <a:lnTo>
                      <a:pt x="153" y="851"/>
                    </a:lnTo>
                    <a:lnTo>
                      <a:pt x="220" y="868"/>
                    </a:lnTo>
                    <a:lnTo>
                      <a:pt x="284" y="893"/>
                    </a:lnTo>
                    <a:lnTo>
                      <a:pt x="320" y="893"/>
                    </a:lnTo>
                    <a:lnTo>
                      <a:pt x="353" y="868"/>
                    </a:lnTo>
                    <a:lnTo>
                      <a:pt x="378" y="836"/>
                    </a:lnTo>
                    <a:lnTo>
                      <a:pt x="318" y="815"/>
                    </a:lnTo>
                    <a:lnTo>
                      <a:pt x="220" y="803"/>
                    </a:lnTo>
                    <a:lnTo>
                      <a:pt x="118" y="812"/>
                    </a:lnTo>
                    <a:lnTo>
                      <a:pt x="77" y="830"/>
                    </a:lnTo>
                    <a:lnTo>
                      <a:pt x="59" y="807"/>
                    </a:lnTo>
                    <a:lnTo>
                      <a:pt x="69" y="773"/>
                    </a:lnTo>
                    <a:lnTo>
                      <a:pt x="110" y="666"/>
                    </a:lnTo>
                    <a:lnTo>
                      <a:pt x="145" y="578"/>
                    </a:lnTo>
                    <a:lnTo>
                      <a:pt x="161" y="498"/>
                    </a:lnTo>
                    <a:lnTo>
                      <a:pt x="168" y="434"/>
                    </a:lnTo>
                    <a:lnTo>
                      <a:pt x="161" y="372"/>
                    </a:lnTo>
                    <a:lnTo>
                      <a:pt x="161" y="332"/>
                    </a:lnTo>
                    <a:lnTo>
                      <a:pt x="159" y="2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5" name="Freeform 111"/>
              <p:cNvSpPr>
                <a:spLocks/>
              </p:cNvSpPr>
              <p:nvPr/>
            </p:nvSpPr>
            <p:spPr bwMode="auto">
              <a:xfrm>
                <a:off x="930" y="2761"/>
                <a:ext cx="261" cy="234"/>
              </a:xfrm>
              <a:custGeom>
                <a:avLst/>
                <a:gdLst>
                  <a:gd name="T0" fmla="*/ 0 w 785"/>
                  <a:gd name="T1" fmla="*/ 1 h 701"/>
                  <a:gd name="T2" fmla="*/ 0 w 785"/>
                  <a:gd name="T3" fmla="*/ 1 h 701"/>
                  <a:gd name="T4" fmla="*/ 0 w 785"/>
                  <a:gd name="T5" fmla="*/ 1 h 701"/>
                  <a:gd name="T6" fmla="*/ 0 w 785"/>
                  <a:gd name="T7" fmla="*/ 1 h 701"/>
                  <a:gd name="T8" fmla="*/ 0 w 785"/>
                  <a:gd name="T9" fmla="*/ 1 h 701"/>
                  <a:gd name="T10" fmla="*/ 0 w 785"/>
                  <a:gd name="T11" fmla="*/ 1 h 701"/>
                  <a:gd name="T12" fmla="*/ 0 w 785"/>
                  <a:gd name="T13" fmla="*/ 1 h 701"/>
                  <a:gd name="T14" fmla="*/ 0 w 785"/>
                  <a:gd name="T15" fmla="*/ 1 h 701"/>
                  <a:gd name="T16" fmla="*/ 0 w 785"/>
                  <a:gd name="T17" fmla="*/ 1 h 701"/>
                  <a:gd name="T18" fmla="*/ 0 w 785"/>
                  <a:gd name="T19" fmla="*/ 0 h 701"/>
                  <a:gd name="T20" fmla="*/ 0 w 785"/>
                  <a:gd name="T21" fmla="*/ 0 h 701"/>
                  <a:gd name="T22" fmla="*/ 0 w 785"/>
                  <a:gd name="T23" fmla="*/ 0 h 701"/>
                  <a:gd name="T24" fmla="*/ 1 w 785"/>
                  <a:gd name="T25" fmla="*/ 0 h 701"/>
                  <a:gd name="T26" fmla="*/ 1 w 785"/>
                  <a:gd name="T27" fmla="*/ 0 h 701"/>
                  <a:gd name="T28" fmla="*/ 1 w 785"/>
                  <a:gd name="T29" fmla="*/ 0 h 701"/>
                  <a:gd name="T30" fmla="*/ 1 w 785"/>
                  <a:gd name="T31" fmla="*/ 0 h 701"/>
                  <a:gd name="T32" fmla="*/ 1 w 785"/>
                  <a:gd name="T33" fmla="*/ 0 h 701"/>
                  <a:gd name="T34" fmla="*/ 1 w 785"/>
                  <a:gd name="T35" fmla="*/ 0 h 701"/>
                  <a:gd name="T36" fmla="*/ 1 w 785"/>
                  <a:gd name="T37" fmla="*/ 0 h 701"/>
                  <a:gd name="T38" fmla="*/ 1 w 785"/>
                  <a:gd name="T39" fmla="*/ 0 h 701"/>
                  <a:gd name="T40" fmla="*/ 1 w 785"/>
                  <a:gd name="T41" fmla="*/ 0 h 701"/>
                  <a:gd name="T42" fmla="*/ 1 w 785"/>
                  <a:gd name="T43" fmla="*/ 0 h 701"/>
                  <a:gd name="T44" fmla="*/ 1 w 785"/>
                  <a:gd name="T45" fmla="*/ 0 h 701"/>
                  <a:gd name="T46" fmla="*/ 1 w 785"/>
                  <a:gd name="T47" fmla="*/ 0 h 701"/>
                  <a:gd name="T48" fmla="*/ 1 w 785"/>
                  <a:gd name="T49" fmla="*/ 0 h 701"/>
                  <a:gd name="T50" fmla="*/ 1 w 785"/>
                  <a:gd name="T51" fmla="*/ 0 h 701"/>
                  <a:gd name="T52" fmla="*/ 1 w 785"/>
                  <a:gd name="T53" fmla="*/ 0 h 701"/>
                  <a:gd name="T54" fmla="*/ 1 w 785"/>
                  <a:gd name="T55" fmla="*/ 0 h 701"/>
                  <a:gd name="T56" fmla="*/ 1 w 785"/>
                  <a:gd name="T57" fmla="*/ 0 h 701"/>
                  <a:gd name="T58" fmla="*/ 1 w 785"/>
                  <a:gd name="T59" fmla="*/ 0 h 701"/>
                  <a:gd name="T60" fmla="*/ 1 w 785"/>
                  <a:gd name="T61" fmla="*/ 0 h 701"/>
                  <a:gd name="T62" fmla="*/ 1 w 785"/>
                  <a:gd name="T63" fmla="*/ 0 h 701"/>
                  <a:gd name="T64" fmla="*/ 1 w 785"/>
                  <a:gd name="T65" fmla="*/ 0 h 701"/>
                  <a:gd name="T66" fmla="*/ 1 w 785"/>
                  <a:gd name="T67" fmla="*/ 0 h 701"/>
                  <a:gd name="T68" fmla="*/ 1 w 785"/>
                  <a:gd name="T69" fmla="*/ 0 h 701"/>
                  <a:gd name="T70" fmla="*/ 1 w 785"/>
                  <a:gd name="T71" fmla="*/ 0 h 701"/>
                  <a:gd name="T72" fmla="*/ 0 w 785"/>
                  <a:gd name="T73" fmla="*/ 0 h 701"/>
                  <a:gd name="T74" fmla="*/ 0 w 785"/>
                  <a:gd name="T75" fmla="*/ 0 h 701"/>
                  <a:gd name="T76" fmla="*/ 0 w 785"/>
                  <a:gd name="T77" fmla="*/ 0 h 701"/>
                  <a:gd name="T78" fmla="*/ 0 w 785"/>
                  <a:gd name="T79" fmla="*/ 1 h 701"/>
                  <a:gd name="T80" fmla="*/ 0 w 785"/>
                  <a:gd name="T81" fmla="*/ 1 h 701"/>
                  <a:gd name="T82" fmla="*/ 0 w 785"/>
                  <a:gd name="T83" fmla="*/ 1 h 701"/>
                  <a:gd name="T84" fmla="*/ 0 w 785"/>
                  <a:gd name="T85" fmla="*/ 1 h 701"/>
                  <a:gd name="T86" fmla="*/ 0 w 785"/>
                  <a:gd name="T87" fmla="*/ 1 h 70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85"/>
                  <a:gd name="T133" fmla="*/ 0 h 701"/>
                  <a:gd name="T134" fmla="*/ 785 w 785"/>
                  <a:gd name="T135" fmla="*/ 701 h 70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85" h="701">
                    <a:moveTo>
                      <a:pt x="98" y="587"/>
                    </a:moveTo>
                    <a:lnTo>
                      <a:pt x="122" y="621"/>
                    </a:lnTo>
                    <a:lnTo>
                      <a:pt x="134" y="679"/>
                    </a:lnTo>
                    <a:lnTo>
                      <a:pt x="104" y="701"/>
                    </a:lnTo>
                    <a:lnTo>
                      <a:pt x="43" y="695"/>
                    </a:lnTo>
                    <a:lnTo>
                      <a:pt x="9" y="654"/>
                    </a:lnTo>
                    <a:lnTo>
                      <a:pt x="3" y="603"/>
                    </a:lnTo>
                    <a:lnTo>
                      <a:pt x="0" y="501"/>
                    </a:lnTo>
                    <a:lnTo>
                      <a:pt x="12" y="408"/>
                    </a:lnTo>
                    <a:lnTo>
                      <a:pt x="50" y="320"/>
                    </a:lnTo>
                    <a:lnTo>
                      <a:pt x="180" y="240"/>
                    </a:lnTo>
                    <a:lnTo>
                      <a:pt x="349" y="200"/>
                    </a:lnTo>
                    <a:lnTo>
                      <a:pt x="510" y="167"/>
                    </a:lnTo>
                    <a:lnTo>
                      <a:pt x="590" y="138"/>
                    </a:lnTo>
                    <a:lnTo>
                      <a:pt x="593" y="81"/>
                    </a:lnTo>
                    <a:lnTo>
                      <a:pt x="575" y="13"/>
                    </a:lnTo>
                    <a:lnTo>
                      <a:pt x="600" y="0"/>
                    </a:lnTo>
                    <a:lnTo>
                      <a:pt x="622" y="72"/>
                    </a:lnTo>
                    <a:lnTo>
                      <a:pt x="641" y="72"/>
                    </a:lnTo>
                    <a:lnTo>
                      <a:pt x="695" y="5"/>
                    </a:lnTo>
                    <a:lnTo>
                      <a:pt x="710" y="24"/>
                    </a:lnTo>
                    <a:lnTo>
                      <a:pt x="693" y="59"/>
                    </a:lnTo>
                    <a:lnTo>
                      <a:pt x="664" y="98"/>
                    </a:lnTo>
                    <a:lnTo>
                      <a:pt x="668" y="104"/>
                    </a:lnTo>
                    <a:lnTo>
                      <a:pt x="779" y="93"/>
                    </a:lnTo>
                    <a:lnTo>
                      <a:pt x="785" y="107"/>
                    </a:lnTo>
                    <a:lnTo>
                      <a:pt x="783" y="113"/>
                    </a:lnTo>
                    <a:lnTo>
                      <a:pt x="679" y="128"/>
                    </a:lnTo>
                    <a:lnTo>
                      <a:pt x="673" y="140"/>
                    </a:lnTo>
                    <a:lnTo>
                      <a:pt x="758" y="175"/>
                    </a:lnTo>
                    <a:lnTo>
                      <a:pt x="760" y="182"/>
                    </a:lnTo>
                    <a:lnTo>
                      <a:pt x="735" y="192"/>
                    </a:lnTo>
                    <a:lnTo>
                      <a:pt x="664" y="162"/>
                    </a:lnTo>
                    <a:lnTo>
                      <a:pt x="606" y="168"/>
                    </a:lnTo>
                    <a:lnTo>
                      <a:pt x="520" y="193"/>
                    </a:lnTo>
                    <a:lnTo>
                      <a:pt x="401" y="215"/>
                    </a:lnTo>
                    <a:lnTo>
                      <a:pt x="250" y="251"/>
                    </a:lnTo>
                    <a:lnTo>
                      <a:pt x="164" y="305"/>
                    </a:lnTo>
                    <a:lnTo>
                      <a:pt x="116" y="357"/>
                    </a:lnTo>
                    <a:lnTo>
                      <a:pt x="88" y="444"/>
                    </a:lnTo>
                    <a:lnTo>
                      <a:pt x="91" y="532"/>
                    </a:lnTo>
                    <a:lnTo>
                      <a:pt x="101" y="606"/>
                    </a:lnTo>
                    <a:lnTo>
                      <a:pt x="110" y="612"/>
                    </a:lnTo>
                    <a:lnTo>
                      <a:pt x="98" y="5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6" name="Freeform 112"/>
              <p:cNvSpPr>
                <a:spLocks/>
              </p:cNvSpPr>
              <p:nvPr/>
            </p:nvSpPr>
            <p:spPr bwMode="auto">
              <a:xfrm>
                <a:off x="959" y="3008"/>
                <a:ext cx="289" cy="107"/>
              </a:xfrm>
              <a:custGeom>
                <a:avLst/>
                <a:gdLst>
                  <a:gd name="T0" fmla="*/ 0 w 868"/>
                  <a:gd name="T1" fmla="*/ 0 h 321"/>
                  <a:gd name="T2" fmla="*/ 0 w 868"/>
                  <a:gd name="T3" fmla="*/ 0 h 321"/>
                  <a:gd name="T4" fmla="*/ 0 w 868"/>
                  <a:gd name="T5" fmla="*/ 0 h 321"/>
                  <a:gd name="T6" fmla="*/ 0 w 868"/>
                  <a:gd name="T7" fmla="*/ 0 h 321"/>
                  <a:gd name="T8" fmla="*/ 0 w 868"/>
                  <a:gd name="T9" fmla="*/ 0 h 321"/>
                  <a:gd name="T10" fmla="*/ 0 w 868"/>
                  <a:gd name="T11" fmla="*/ 0 h 321"/>
                  <a:gd name="T12" fmla="*/ 0 w 868"/>
                  <a:gd name="T13" fmla="*/ 0 h 321"/>
                  <a:gd name="T14" fmla="*/ 0 w 868"/>
                  <a:gd name="T15" fmla="*/ 0 h 321"/>
                  <a:gd name="T16" fmla="*/ 0 w 868"/>
                  <a:gd name="T17" fmla="*/ 0 h 321"/>
                  <a:gd name="T18" fmla="*/ 0 w 868"/>
                  <a:gd name="T19" fmla="*/ 0 h 321"/>
                  <a:gd name="T20" fmla="*/ 1 w 868"/>
                  <a:gd name="T21" fmla="*/ 0 h 321"/>
                  <a:gd name="T22" fmla="*/ 1 w 868"/>
                  <a:gd name="T23" fmla="*/ 0 h 321"/>
                  <a:gd name="T24" fmla="*/ 1 w 868"/>
                  <a:gd name="T25" fmla="*/ 0 h 321"/>
                  <a:gd name="T26" fmla="*/ 1 w 868"/>
                  <a:gd name="T27" fmla="*/ 0 h 321"/>
                  <a:gd name="T28" fmla="*/ 1 w 868"/>
                  <a:gd name="T29" fmla="*/ 0 h 321"/>
                  <a:gd name="T30" fmla="*/ 1 w 868"/>
                  <a:gd name="T31" fmla="*/ 0 h 321"/>
                  <a:gd name="T32" fmla="*/ 1 w 868"/>
                  <a:gd name="T33" fmla="*/ 0 h 321"/>
                  <a:gd name="T34" fmla="*/ 1 w 868"/>
                  <a:gd name="T35" fmla="*/ 0 h 321"/>
                  <a:gd name="T36" fmla="*/ 1 w 868"/>
                  <a:gd name="T37" fmla="*/ 0 h 321"/>
                  <a:gd name="T38" fmla="*/ 1 w 868"/>
                  <a:gd name="T39" fmla="*/ 0 h 321"/>
                  <a:gd name="T40" fmla="*/ 1 w 868"/>
                  <a:gd name="T41" fmla="*/ 0 h 321"/>
                  <a:gd name="T42" fmla="*/ 1 w 868"/>
                  <a:gd name="T43" fmla="*/ 0 h 321"/>
                  <a:gd name="T44" fmla="*/ 1 w 868"/>
                  <a:gd name="T45" fmla="*/ 0 h 321"/>
                  <a:gd name="T46" fmla="*/ 1 w 868"/>
                  <a:gd name="T47" fmla="*/ 0 h 321"/>
                  <a:gd name="T48" fmla="*/ 1 w 868"/>
                  <a:gd name="T49" fmla="*/ 0 h 321"/>
                  <a:gd name="T50" fmla="*/ 1 w 868"/>
                  <a:gd name="T51" fmla="*/ 0 h 321"/>
                  <a:gd name="T52" fmla="*/ 1 w 868"/>
                  <a:gd name="T53" fmla="*/ 0 h 321"/>
                  <a:gd name="T54" fmla="*/ 1 w 868"/>
                  <a:gd name="T55" fmla="*/ 0 h 321"/>
                  <a:gd name="T56" fmla="*/ 1 w 868"/>
                  <a:gd name="T57" fmla="*/ 0 h 321"/>
                  <a:gd name="T58" fmla="*/ 1 w 868"/>
                  <a:gd name="T59" fmla="*/ 0 h 321"/>
                  <a:gd name="T60" fmla="*/ 1 w 868"/>
                  <a:gd name="T61" fmla="*/ 0 h 321"/>
                  <a:gd name="T62" fmla="*/ 1 w 868"/>
                  <a:gd name="T63" fmla="*/ 0 h 321"/>
                  <a:gd name="T64" fmla="*/ 1 w 868"/>
                  <a:gd name="T65" fmla="*/ 0 h 321"/>
                  <a:gd name="T66" fmla="*/ 1 w 868"/>
                  <a:gd name="T67" fmla="*/ 0 h 321"/>
                  <a:gd name="T68" fmla="*/ 1 w 868"/>
                  <a:gd name="T69" fmla="*/ 0 h 321"/>
                  <a:gd name="T70" fmla="*/ 1 w 868"/>
                  <a:gd name="T71" fmla="*/ 0 h 321"/>
                  <a:gd name="T72" fmla="*/ 1 w 868"/>
                  <a:gd name="T73" fmla="*/ 0 h 321"/>
                  <a:gd name="T74" fmla="*/ 0 w 868"/>
                  <a:gd name="T75" fmla="*/ 0 h 321"/>
                  <a:gd name="T76" fmla="*/ 0 w 868"/>
                  <a:gd name="T77" fmla="*/ 0 h 321"/>
                  <a:gd name="T78" fmla="*/ 0 w 868"/>
                  <a:gd name="T79" fmla="*/ 0 h 321"/>
                  <a:gd name="T80" fmla="*/ 0 w 868"/>
                  <a:gd name="T81" fmla="*/ 0 h 321"/>
                  <a:gd name="T82" fmla="*/ 0 w 868"/>
                  <a:gd name="T83" fmla="*/ 0 h 321"/>
                  <a:gd name="T84" fmla="*/ 0 w 868"/>
                  <a:gd name="T85" fmla="*/ 0 h 321"/>
                  <a:gd name="T86" fmla="*/ 0 w 868"/>
                  <a:gd name="T87" fmla="*/ 0 h 32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68"/>
                  <a:gd name="T133" fmla="*/ 0 h 321"/>
                  <a:gd name="T134" fmla="*/ 868 w 868"/>
                  <a:gd name="T135" fmla="*/ 321 h 32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68" h="321">
                    <a:moveTo>
                      <a:pt x="107" y="90"/>
                    </a:moveTo>
                    <a:lnTo>
                      <a:pt x="99" y="54"/>
                    </a:lnTo>
                    <a:lnTo>
                      <a:pt x="68" y="2"/>
                    </a:lnTo>
                    <a:lnTo>
                      <a:pt x="34" y="0"/>
                    </a:lnTo>
                    <a:lnTo>
                      <a:pt x="0" y="35"/>
                    </a:lnTo>
                    <a:lnTo>
                      <a:pt x="8" y="83"/>
                    </a:lnTo>
                    <a:lnTo>
                      <a:pt x="38" y="127"/>
                    </a:lnTo>
                    <a:lnTo>
                      <a:pt x="104" y="205"/>
                    </a:lnTo>
                    <a:lnTo>
                      <a:pt x="174" y="272"/>
                    </a:lnTo>
                    <a:lnTo>
                      <a:pt x="257" y="321"/>
                    </a:lnTo>
                    <a:lnTo>
                      <a:pt x="391" y="315"/>
                    </a:lnTo>
                    <a:lnTo>
                      <a:pt x="521" y="261"/>
                    </a:lnTo>
                    <a:lnTo>
                      <a:pt x="645" y="206"/>
                    </a:lnTo>
                    <a:lnTo>
                      <a:pt x="713" y="190"/>
                    </a:lnTo>
                    <a:lnTo>
                      <a:pt x="753" y="232"/>
                    </a:lnTo>
                    <a:lnTo>
                      <a:pt x="787" y="293"/>
                    </a:lnTo>
                    <a:lnTo>
                      <a:pt x="812" y="289"/>
                    </a:lnTo>
                    <a:lnTo>
                      <a:pt x="778" y="224"/>
                    </a:lnTo>
                    <a:lnTo>
                      <a:pt x="789" y="215"/>
                    </a:lnTo>
                    <a:lnTo>
                      <a:pt x="868" y="240"/>
                    </a:lnTo>
                    <a:lnTo>
                      <a:pt x="864" y="217"/>
                    </a:lnTo>
                    <a:lnTo>
                      <a:pt x="829" y="199"/>
                    </a:lnTo>
                    <a:lnTo>
                      <a:pt x="786" y="184"/>
                    </a:lnTo>
                    <a:lnTo>
                      <a:pt x="785" y="175"/>
                    </a:lnTo>
                    <a:lnTo>
                      <a:pt x="861" y="130"/>
                    </a:lnTo>
                    <a:lnTo>
                      <a:pt x="854" y="116"/>
                    </a:lnTo>
                    <a:lnTo>
                      <a:pt x="849" y="113"/>
                    </a:lnTo>
                    <a:lnTo>
                      <a:pt x="774" y="152"/>
                    </a:lnTo>
                    <a:lnTo>
                      <a:pt x="763" y="146"/>
                    </a:lnTo>
                    <a:lnTo>
                      <a:pt x="792" y="77"/>
                    </a:lnTo>
                    <a:lnTo>
                      <a:pt x="789" y="72"/>
                    </a:lnTo>
                    <a:lnTo>
                      <a:pt x="766" y="76"/>
                    </a:lnTo>
                    <a:lnTo>
                      <a:pt x="742" y="135"/>
                    </a:lnTo>
                    <a:lnTo>
                      <a:pt x="704" y="159"/>
                    </a:lnTo>
                    <a:lnTo>
                      <a:pt x="633" y="182"/>
                    </a:lnTo>
                    <a:lnTo>
                      <a:pt x="544" y="225"/>
                    </a:lnTo>
                    <a:lnTo>
                      <a:pt x="427" y="273"/>
                    </a:lnTo>
                    <a:lnTo>
                      <a:pt x="338" y="274"/>
                    </a:lnTo>
                    <a:lnTo>
                      <a:pt x="272" y="258"/>
                    </a:lnTo>
                    <a:lnTo>
                      <a:pt x="196" y="204"/>
                    </a:lnTo>
                    <a:lnTo>
                      <a:pt x="139" y="136"/>
                    </a:lnTo>
                    <a:lnTo>
                      <a:pt x="96" y="75"/>
                    </a:lnTo>
                    <a:lnTo>
                      <a:pt x="98" y="64"/>
                    </a:lnTo>
                    <a:lnTo>
                      <a:pt x="107" y="9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  <p:grpSp>
          <p:nvGrpSpPr>
            <p:cNvPr id="13328" name="Group 116"/>
            <p:cNvGrpSpPr>
              <a:grpSpLocks/>
            </p:cNvGrpSpPr>
            <p:nvPr/>
          </p:nvGrpSpPr>
          <p:grpSpPr bwMode="auto">
            <a:xfrm>
              <a:off x="1058" y="3333"/>
              <a:ext cx="302" cy="167"/>
              <a:chOff x="1058" y="3333"/>
              <a:chExt cx="302" cy="167"/>
            </a:xfrm>
          </p:grpSpPr>
          <p:sp>
            <p:nvSpPr>
              <p:cNvPr id="13329" name="Freeform 114"/>
              <p:cNvSpPr>
                <a:spLocks/>
              </p:cNvSpPr>
              <p:nvPr/>
            </p:nvSpPr>
            <p:spPr bwMode="auto">
              <a:xfrm>
                <a:off x="1058" y="3333"/>
                <a:ext cx="302" cy="167"/>
              </a:xfrm>
              <a:custGeom>
                <a:avLst/>
                <a:gdLst>
                  <a:gd name="T0" fmla="*/ 0 w 906"/>
                  <a:gd name="T1" fmla="*/ 0 h 502"/>
                  <a:gd name="T2" fmla="*/ 0 w 906"/>
                  <a:gd name="T3" fmla="*/ 0 h 502"/>
                  <a:gd name="T4" fmla="*/ 0 w 906"/>
                  <a:gd name="T5" fmla="*/ 0 h 502"/>
                  <a:gd name="T6" fmla="*/ 0 w 906"/>
                  <a:gd name="T7" fmla="*/ 0 h 502"/>
                  <a:gd name="T8" fmla="*/ 0 w 906"/>
                  <a:gd name="T9" fmla="*/ 0 h 502"/>
                  <a:gd name="T10" fmla="*/ 0 w 906"/>
                  <a:gd name="T11" fmla="*/ 0 h 502"/>
                  <a:gd name="T12" fmla="*/ 0 w 906"/>
                  <a:gd name="T13" fmla="*/ 0 h 502"/>
                  <a:gd name="T14" fmla="*/ 0 w 906"/>
                  <a:gd name="T15" fmla="*/ 0 h 502"/>
                  <a:gd name="T16" fmla="*/ 0 w 906"/>
                  <a:gd name="T17" fmla="*/ 0 h 502"/>
                  <a:gd name="T18" fmla="*/ 1 w 906"/>
                  <a:gd name="T19" fmla="*/ 0 h 502"/>
                  <a:gd name="T20" fmla="*/ 1 w 906"/>
                  <a:gd name="T21" fmla="*/ 0 h 502"/>
                  <a:gd name="T22" fmla="*/ 1 w 906"/>
                  <a:gd name="T23" fmla="*/ 0 h 502"/>
                  <a:gd name="T24" fmla="*/ 1 w 906"/>
                  <a:gd name="T25" fmla="*/ 0 h 502"/>
                  <a:gd name="T26" fmla="*/ 1 w 906"/>
                  <a:gd name="T27" fmla="*/ 0 h 502"/>
                  <a:gd name="T28" fmla="*/ 1 w 906"/>
                  <a:gd name="T29" fmla="*/ 0 h 502"/>
                  <a:gd name="T30" fmla="*/ 1 w 906"/>
                  <a:gd name="T31" fmla="*/ 0 h 502"/>
                  <a:gd name="T32" fmla="*/ 1 w 906"/>
                  <a:gd name="T33" fmla="*/ 0 h 502"/>
                  <a:gd name="T34" fmla="*/ 1 w 906"/>
                  <a:gd name="T35" fmla="*/ 0 h 502"/>
                  <a:gd name="T36" fmla="*/ 1 w 906"/>
                  <a:gd name="T37" fmla="*/ 0 h 502"/>
                  <a:gd name="T38" fmla="*/ 1 w 906"/>
                  <a:gd name="T39" fmla="*/ 0 h 502"/>
                  <a:gd name="T40" fmla="*/ 1 w 906"/>
                  <a:gd name="T41" fmla="*/ 0 h 502"/>
                  <a:gd name="T42" fmla="*/ 1 w 906"/>
                  <a:gd name="T43" fmla="*/ 1 h 502"/>
                  <a:gd name="T44" fmla="*/ 1 w 906"/>
                  <a:gd name="T45" fmla="*/ 1 h 502"/>
                  <a:gd name="T46" fmla="*/ 1 w 906"/>
                  <a:gd name="T47" fmla="*/ 1 h 502"/>
                  <a:gd name="T48" fmla="*/ 1 w 906"/>
                  <a:gd name="T49" fmla="*/ 1 h 502"/>
                  <a:gd name="T50" fmla="*/ 1 w 906"/>
                  <a:gd name="T51" fmla="*/ 1 h 502"/>
                  <a:gd name="T52" fmla="*/ 1 w 906"/>
                  <a:gd name="T53" fmla="*/ 1 h 502"/>
                  <a:gd name="T54" fmla="*/ 1 w 906"/>
                  <a:gd name="T55" fmla="*/ 1 h 502"/>
                  <a:gd name="T56" fmla="*/ 0 w 906"/>
                  <a:gd name="T57" fmla="*/ 1 h 502"/>
                  <a:gd name="T58" fmla="*/ 0 w 906"/>
                  <a:gd name="T59" fmla="*/ 1 h 502"/>
                  <a:gd name="T60" fmla="*/ 0 w 906"/>
                  <a:gd name="T61" fmla="*/ 1 h 502"/>
                  <a:gd name="T62" fmla="*/ 0 w 906"/>
                  <a:gd name="T63" fmla="*/ 1 h 502"/>
                  <a:gd name="T64" fmla="*/ 0 w 906"/>
                  <a:gd name="T65" fmla="*/ 1 h 502"/>
                  <a:gd name="T66" fmla="*/ 0 w 906"/>
                  <a:gd name="T67" fmla="*/ 1 h 502"/>
                  <a:gd name="T68" fmla="*/ 0 w 906"/>
                  <a:gd name="T69" fmla="*/ 0 h 502"/>
                  <a:gd name="T70" fmla="*/ 0 w 906"/>
                  <a:gd name="T71" fmla="*/ 0 h 50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06"/>
                  <a:gd name="T109" fmla="*/ 0 h 502"/>
                  <a:gd name="T110" fmla="*/ 906 w 906"/>
                  <a:gd name="T111" fmla="*/ 502 h 50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06" h="502">
                    <a:moveTo>
                      <a:pt x="0" y="289"/>
                    </a:moveTo>
                    <a:lnTo>
                      <a:pt x="0" y="249"/>
                    </a:lnTo>
                    <a:lnTo>
                      <a:pt x="12" y="212"/>
                    </a:lnTo>
                    <a:lnTo>
                      <a:pt x="39" y="170"/>
                    </a:lnTo>
                    <a:lnTo>
                      <a:pt x="80" y="130"/>
                    </a:lnTo>
                    <a:lnTo>
                      <a:pt x="116" y="104"/>
                    </a:lnTo>
                    <a:lnTo>
                      <a:pt x="166" y="74"/>
                    </a:lnTo>
                    <a:lnTo>
                      <a:pt x="261" y="40"/>
                    </a:lnTo>
                    <a:lnTo>
                      <a:pt x="352" y="16"/>
                    </a:lnTo>
                    <a:lnTo>
                      <a:pt x="455" y="6"/>
                    </a:lnTo>
                    <a:lnTo>
                      <a:pt x="557" y="0"/>
                    </a:lnTo>
                    <a:lnTo>
                      <a:pt x="646" y="6"/>
                    </a:lnTo>
                    <a:lnTo>
                      <a:pt x="712" y="16"/>
                    </a:lnTo>
                    <a:lnTo>
                      <a:pt x="784" y="38"/>
                    </a:lnTo>
                    <a:lnTo>
                      <a:pt x="831" y="62"/>
                    </a:lnTo>
                    <a:lnTo>
                      <a:pt x="865" y="88"/>
                    </a:lnTo>
                    <a:lnTo>
                      <a:pt x="889" y="117"/>
                    </a:lnTo>
                    <a:lnTo>
                      <a:pt x="895" y="157"/>
                    </a:lnTo>
                    <a:lnTo>
                      <a:pt x="906" y="268"/>
                    </a:lnTo>
                    <a:lnTo>
                      <a:pt x="903" y="308"/>
                    </a:lnTo>
                    <a:lnTo>
                      <a:pt x="884" y="350"/>
                    </a:lnTo>
                    <a:lnTo>
                      <a:pt x="848" y="374"/>
                    </a:lnTo>
                    <a:lnTo>
                      <a:pt x="810" y="403"/>
                    </a:lnTo>
                    <a:lnTo>
                      <a:pt x="748" y="430"/>
                    </a:lnTo>
                    <a:lnTo>
                      <a:pt x="682" y="456"/>
                    </a:lnTo>
                    <a:lnTo>
                      <a:pt x="607" y="473"/>
                    </a:lnTo>
                    <a:lnTo>
                      <a:pt x="526" y="488"/>
                    </a:lnTo>
                    <a:lnTo>
                      <a:pt x="440" y="499"/>
                    </a:lnTo>
                    <a:lnTo>
                      <a:pt x="341" y="502"/>
                    </a:lnTo>
                    <a:lnTo>
                      <a:pt x="252" y="496"/>
                    </a:lnTo>
                    <a:lnTo>
                      <a:pt x="166" y="478"/>
                    </a:lnTo>
                    <a:lnTo>
                      <a:pt x="103" y="451"/>
                    </a:lnTo>
                    <a:lnTo>
                      <a:pt x="55" y="417"/>
                    </a:lnTo>
                    <a:lnTo>
                      <a:pt x="17" y="367"/>
                    </a:lnTo>
                    <a:lnTo>
                      <a:pt x="3" y="321"/>
                    </a:lnTo>
                    <a:lnTo>
                      <a:pt x="0" y="289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  <p:sp>
            <p:nvSpPr>
              <p:cNvPr id="13330" name="Freeform 115"/>
              <p:cNvSpPr>
                <a:spLocks/>
              </p:cNvSpPr>
              <p:nvPr/>
            </p:nvSpPr>
            <p:spPr bwMode="auto">
              <a:xfrm>
                <a:off x="1185" y="3383"/>
                <a:ext cx="175" cy="86"/>
              </a:xfrm>
              <a:custGeom>
                <a:avLst/>
                <a:gdLst>
                  <a:gd name="T0" fmla="*/ 1 w 527"/>
                  <a:gd name="T1" fmla="*/ 0 h 257"/>
                  <a:gd name="T2" fmla="*/ 1 w 527"/>
                  <a:gd name="T3" fmla="*/ 0 h 257"/>
                  <a:gd name="T4" fmla="*/ 1 w 527"/>
                  <a:gd name="T5" fmla="*/ 0 h 257"/>
                  <a:gd name="T6" fmla="*/ 1 w 527"/>
                  <a:gd name="T7" fmla="*/ 0 h 257"/>
                  <a:gd name="T8" fmla="*/ 1 w 527"/>
                  <a:gd name="T9" fmla="*/ 0 h 257"/>
                  <a:gd name="T10" fmla="*/ 1 w 527"/>
                  <a:gd name="T11" fmla="*/ 0 h 257"/>
                  <a:gd name="T12" fmla="*/ 1 w 527"/>
                  <a:gd name="T13" fmla="*/ 0 h 257"/>
                  <a:gd name="T14" fmla="*/ 1 w 527"/>
                  <a:gd name="T15" fmla="*/ 0 h 257"/>
                  <a:gd name="T16" fmla="*/ 1 w 527"/>
                  <a:gd name="T17" fmla="*/ 0 h 257"/>
                  <a:gd name="T18" fmla="*/ 0 w 527"/>
                  <a:gd name="T19" fmla="*/ 0 h 257"/>
                  <a:gd name="T20" fmla="*/ 1 w 527"/>
                  <a:gd name="T21" fmla="*/ 0 h 257"/>
                  <a:gd name="T22" fmla="*/ 1 w 527"/>
                  <a:gd name="T23" fmla="*/ 0 h 257"/>
                  <a:gd name="T24" fmla="*/ 1 w 527"/>
                  <a:gd name="T25" fmla="*/ 0 h 257"/>
                  <a:gd name="T26" fmla="*/ 1 w 527"/>
                  <a:gd name="T27" fmla="*/ 0 h 257"/>
                  <a:gd name="T28" fmla="*/ 1 w 527"/>
                  <a:gd name="T29" fmla="*/ 0 h 257"/>
                  <a:gd name="T30" fmla="*/ 1 w 527"/>
                  <a:gd name="T31" fmla="*/ 0 h 257"/>
                  <a:gd name="T32" fmla="*/ 1 w 527"/>
                  <a:gd name="T33" fmla="*/ 0 h 257"/>
                  <a:gd name="T34" fmla="*/ 1 w 527"/>
                  <a:gd name="T35" fmla="*/ 0 h 257"/>
                  <a:gd name="T36" fmla="*/ 1 w 527"/>
                  <a:gd name="T37" fmla="*/ 0 h 257"/>
                  <a:gd name="T38" fmla="*/ 1 w 527"/>
                  <a:gd name="T39" fmla="*/ 0 h 257"/>
                  <a:gd name="T40" fmla="*/ 1 w 527"/>
                  <a:gd name="T41" fmla="*/ 0 h 257"/>
                  <a:gd name="T42" fmla="*/ 1 w 527"/>
                  <a:gd name="T43" fmla="*/ 0 h 257"/>
                  <a:gd name="T44" fmla="*/ 1 w 527"/>
                  <a:gd name="T45" fmla="*/ 0 h 257"/>
                  <a:gd name="T46" fmla="*/ 0 w 527"/>
                  <a:gd name="T47" fmla="*/ 0 h 257"/>
                  <a:gd name="T48" fmla="*/ 0 w 527"/>
                  <a:gd name="T49" fmla="*/ 0 h 257"/>
                  <a:gd name="T50" fmla="*/ 0 w 527"/>
                  <a:gd name="T51" fmla="*/ 0 h 257"/>
                  <a:gd name="T52" fmla="*/ 0 w 527"/>
                  <a:gd name="T53" fmla="*/ 0 h 257"/>
                  <a:gd name="T54" fmla="*/ 0 w 527"/>
                  <a:gd name="T55" fmla="*/ 0 h 257"/>
                  <a:gd name="T56" fmla="*/ 0 w 527"/>
                  <a:gd name="T57" fmla="*/ 0 h 257"/>
                  <a:gd name="T58" fmla="*/ 0 w 527"/>
                  <a:gd name="T59" fmla="*/ 0 h 257"/>
                  <a:gd name="T60" fmla="*/ 0 w 527"/>
                  <a:gd name="T61" fmla="*/ 0 h 257"/>
                  <a:gd name="T62" fmla="*/ 0 w 527"/>
                  <a:gd name="T63" fmla="*/ 0 h 257"/>
                  <a:gd name="T64" fmla="*/ 0 w 527"/>
                  <a:gd name="T65" fmla="*/ 0 h 257"/>
                  <a:gd name="T66" fmla="*/ 0 w 527"/>
                  <a:gd name="T67" fmla="*/ 0 h 257"/>
                  <a:gd name="T68" fmla="*/ 1 w 527"/>
                  <a:gd name="T69" fmla="*/ 0 h 257"/>
                  <a:gd name="T70" fmla="*/ 1 w 527"/>
                  <a:gd name="T71" fmla="*/ 0 h 257"/>
                  <a:gd name="T72" fmla="*/ 1 w 527"/>
                  <a:gd name="T73" fmla="*/ 0 h 257"/>
                  <a:gd name="T74" fmla="*/ 1 w 527"/>
                  <a:gd name="T75" fmla="*/ 0 h 257"/>
                  <a:gd name="T76" fmla="*/ 1 w 527"/>
                  <a:gd name="T77" fmla="*/ 0 h 25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27"/>
                  <a:gd name="T118" fmla="*/ 0 h 257"/>
                  <a:gd name="T119" fmla="*/ 527 w 527"/>
                  <a:gd name="T120" fmla="*/ 257 h 25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27" h="257">
                    <a:moveTo>
                      <a:pt x="516" y="0"/>
                    </a:moveTo>
                    <a:lnTo>
                      <a:pt x="521" y="54"/>
                    </a:lnTo>
                    <a:lnTo>
                      <a:pt x="527" y="98"/>
                    </a:lnTo>
                    <a:lnTo>
                      <a:pt x="524" y="149"/>
                    </a:lnTo>
                    <a:lnTo>
                      <a:pt x="516" y="180"/>
                    </a:lnTo>
                    <a:lnTo>
                      <a:pt x="499" y="204"/>
                    </a:lnTo>
                    <a:lnTo>
                      <a:pt x="471" y="223"/>
                    </a:lnTo>
                    <a:lnTo>
                      <a:pt x="438" y="242"/>
                    </a:lnTo>
                    <a:lnTo>
                      <a:pt x="383" y="255"/>
                    </a:lnTo>
                    <a:lnTo>
                      <a:pt x="347" y="257"/>
                    </a:lnTo>
                    <a:lnTo>
                      <a:pt x="421" y="231"/>
                    </a:lnTo>
                    <a:lnTo>
                      <a:pt x="471" y="199"/>
                    </a:lnTo>
                    <a:lnTo>
                      <a:pt x="499" y="170"/>
                    </a:lnTo>
                    <a:lnTo>
                      <a:pt x="509" y="141"/>
                    </a:lnTo>
                    <a:lnTo>
                      <a:pt x="485" y="157"/>
                    </a:lnTo>
                    <a:lnTo>
                      <a:pt x="451" y="184"/>
                    </a:lnTo>
                    <a:lnTo>
                      <a:pt x="416" y="194"/>
                    </a:lnTo>
                    <a:lnTo>
                      <a:pt x="380" y="216"/>
                    </a:lnTo>
                    <a:lnTo>
                      <a:pt x="471" y="149"/>
                    </a:lnTo>
                    <a:lnTo>
                      <a:pt x="491" y="119"/>
                    </a:lnTo>
                    <a:lnTo>
                      <a:pt x="496" y="90"/>
                    </a:lnTo>
                    <a:lnTo>
                      <a:pt x="460" y="125"/>
                    </a:lnTo>
                    <a:lnTo>
                      <a:pt x="408" y="157"/>
                    </a:lnTo>
                    <a:lnTo>
                      <a:pt x="355" y="189"/>
                    </a:lnTo>
                    <a:lnTo>
                      <a:pt x="316" y="204"/>
                    </a:lnTo>
                    <a:lnTo>
                      <a:pt x="260" y="223"/>
                    </a:lnTo>
                    <a:lnTo>
                      <a:pt x="208" y="237"/>
                    </a:lnTo>
                    <a:lnTo>
                      <a:pt x="156" y="245"/>
                    </a:lnTo>
                    <a:lnTo>
                      <a:pt x="56" y="252"/>
                    </a:lnTo>
                    <a:lnTo>
                      <a:pt x="0" y="245"/>
                    </a:lnTo>
                    <a:lnTo>
                      <a:pt x="111" y="240"/>
                    </a:lnTo>
                    <a:lnTo>
                      <a:pt x="217" y="218"/>
                    </a:lnTo>
                    <a:lnTo>
                      <a:pt x="277" y="197"/>
                    </a:lnTo>
                    <a:lnTo>
                      <a:pt x="333" y="175"/>
                    </a:lnTo>
                    <a:lnTo>
                      <a:pt x="396" y="141"/>
                    </a:lnTo>
                    <a:lnTo>
                      <a:pt x="446" y="104"/>
                    </a:lnTo>
                    <a:lnTo>
                      <a:pt x="479" y="72"/>
                    </a:lnTo>
                    <a:lnTo>
                      <a:pt x="499" y="46"/>
                    </a:lnTo>
                    <a:lnTo>
                      <a:pt x="5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PE" sz="156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1655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/>
          </p:cNvSpPr>
          <p:nvPr/>
        </p:nvSpPr>
        <p:spPr>
          <a:xfrm>
            <a:off x="1499287" y="864306"/>
            <a:ext cx="9241966" cy="73359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CL" sz="3483" b="1" dirty="0">
                <a:latin typeface="Arial" panose="020B0604020202020204" pitchFamily="34" charset="0"/>
                <a:cs typeface="Arial" panose="020B0604020202020204" pitchFamily="34" charset="0"/>
              </a:rPr>
              <a:t>Componentes principales de un plaguicida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AC5C26-579D-4D2D-A1E6-F8C191B10DB5}"/>
              </a:ext>
            </a:extLst>
          </p:cNvPr>
          <p:cNvSpPr txBox="1"/>
          <p:nvPr/>
        </p:nvSpPr>
        <p:spPr>
          <a:xfrm>
            <a:off x="5656002" y="2443984"/>
            <a:ext cx="2661844" cy="928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56735" tIns="156735" rIns="0" bIns="0" rtlCol="0" anchor="ctr" anchorCtr="0">
            <a:spAutoFit/>
          </a:bodyPr>
          <a:lstStyle/>
          <a:p>
            <a:r>
              <a:rPr lang="es-CL" sz="1959" dirty="0">
                <a:solidFill>
                  <a:srgbClr val="179188"/>
                </a:solidFill>
                <a:latin typeface="Arial" pitchFamily="34" charset="0"/>
                <a:cs typeface="Arial" pitchFamily="34" charset="0"/>
              </a:rPr>
              <a:t>Principio Activo (PA)</a:t>
            </a:r>
          </a:p>
          <a:p>
            <a:r>
              <a:rPr lang="es-CL" sz="1524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(Actúa sobre la Plaga)</a:t>
            </a:r>
          </a:p>
          <a:p>
            <a:endParaRPr lang="es-CL" sz="1524" dirty="0">
              <a:solidFill>
                <a:srgbClr val="8D004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1560A4D-B99B-4E4D-8FE2-E8FE71E99237}"/>
              </a:ext>
            </a:extLst>
          </p:cNvPr>
          <p:cNvSpPr txBox="1"/>
          <p:nvPr/>
        </p:nvSpPr>
        <p:spPr>
          <a:xfrm>
            <a:off x="5656001" y="3531927"/>
            <a:ext cx="2255935" cy="928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56735" tIns="156735" rIns="156735" bIns="0" rtlCol="0" anchor="ctr" anchorCtr="0">
            <a:spAutoFit/>
          </a:bodyPr>
          <a:lstStyle/>
          <a:p>
            <a:r>
              <a:rPr lang="es-CL" sz="1959" dirty="0">
                <a:solidFill>
                  <a:srgbClr val="179188"/>
                </a:solidFill>
                <a:latin typeface="Arial" pitchFamily="34" charset="0"/>
                <a:cs typeface="Arial" pitchFamily="34" charset="0"/>
              </a:rPr>
              <a:t>Diluyentes</a:t>
            </a:r>
          </a:p>
          <a:p>
            <a:r>
              <a:rPr lang="es-CL" sz="1524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(Transporta el PA)</a:t>
            </a:r>
          </a:p>
          <a:p>
            <a:endParaRPr lang="es-CL" sz="1524" dirty="0">
              <a:solidFill>
                <a:srgbClr val="8D004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9E32235-6FED-4595-B9EF-108869DB73CD}"/>
              </a:ext>
            </a:extLst>
          </p:cNvPr>
          <p:cNvSpPr txBox="1"/>
          <p:nvPr/>
        </p:nvSpPr>
        <p:spPr>
          <a:xfrm>
            <a:off x="5656002" y="4573066"/>
            <a:ext cx="2177810" cy="928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56735" tIns="156735" rIns="156735" bIns="0" rtlCol="0" anchor="ctr" anchorCtr="0">
            <a:spAutoFit/>
          </a:bodyPr>
          <a:lstStyle/>
          <a:p>
            <a:r>
              <a:rPr lang="es-CL" sz="1959" dirty="0">
                <a:solidFill>
                  <a:srgbClr val="179188"/>
                </a:solidFill>
                <a:latin typeface="Arial" pitchFamily="34" charset="0"/>
                <a:cs typeface="Arial" pitchFamily="34" charset="0"/>
              </a:rPr>
              <a:t>Aditivos</a:t>
            </a:r>
          </a:p>
          <a:p>
            <a:r>
              <a:rPr lang="es-CL" sz="1524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(Mejora la Aplicación)</a:t>
            </a:r>
          </a:p>
          <a:p>
            <a:endParaRPr lang="es-CL" sz="1524" dirty="0">
              <a:solidFill>
                <a:srgbClr val="8D004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 descr="Ilustraciones plaguicidas-0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7" r="26800"/>
          <a:stretch/>
        </p:blipFill>
        <p:spPr>
          <a:xfrm>
            <a:off x="1922934" y="1569263"/>
            <a:ext cx="3405908" cy="495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108D0-82E3-4B62-A729-5153CEF9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86" y="469857"/>
            <a:ext cx="3682549" cy="583870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AR" dirty="0">
                <a:latin typeface="+mn-lt"/>
              </a:rPr>
              <a:t>Formulación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3837F4-7615-4D7E-9FCE-63AAC97F8A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3" t="6951" r="7338" b="15350"/>
          <a:stretch/>
        </p:blipFill>
        <p:spPr>
          <a:xfrm>
            <a:off x="4517971" y="1171309"/>
            <a:ext cx="5451429" cy="517186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6226C2F-BEDD-47D4-BD2C-F95DE613F859}"/>
              </a:ext>
            </a:extLst>
          </p:cNvPr>
          <p:cNvSpPr/>
          <p:nvPr/>
        </p:nvSpPr>
        <p:spPr>
          <a:xfrm>
            <a:off x="7836054" y="2262077"/>
            <a:ext cx="1537583" cy="8386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/>
              <a:t>ADITIVOS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2C7FDDA-F779-4206-986B-38B56E21F5F5}"/>
              </a:ext>
            </a:extLst>
          </p:cNvPr>
          <p:cNvSpPr/>
          <p:nvPr/>
        </p:nvSpPr>
        <p:spPr>
          <a:xfrm>
            <a:off x="6550286" y="3510275"/>
            <a:ext cx="1747253" cy="838682"/>
          </a:xfrm>
          <a:prstGeom prst="rect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/>
              <a:t>FORMULACION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FB1989E-B2E4-4FF7-9D11-105DB3FA63B8}"/>
              </a:ext>
            </a:extLst>
          </p:cNvPr>
          <p:cNvSpPr/>
          <p:nvPr/>
        </p:nvSpPr>
        <p:spPr>
          <a:xfrm>
            <a:off x="5327209" y="2281506"/>
            <a:ext cx="1414390" cy="8386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/>
              <a:t>IMPUREZAS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B1927DD-F60F-4C65-8C16-6C713215D8EE}"/>
              </a:ext>
            </a:extLst>
          </p:cNvPr>
          <p:cNvSpPr/>
          <p:nvPr/>
        </p:nvSpPr>
        <p:spPr>
          <a:xfrm>
            <a:off x="7836054" y="4706734"/>
            <a:ext cx="1537583" cy="69890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 err="1">
                <a:solidFill>
                  <a:schemeClr val="tx1"/>
                </a:solidFill>
              </a:rPr>
              <a:t>Ppio</a:t>
            </a:r>
            <a:r>
              <a:rPr lang="es-AR" sz="1747" b="1" dirty="0">
                <a:solidFill>
                  <a:schemeClr val="tx1"/>
                </a:solidFill>
              </a:rPr>
              <a:t> ACTIVO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303C8B8-8376-48A1-948A-7FD3E2654E6A}"/>
              </a:ext>
            </a:extLst>
          </p:cNvPr>
          <p:cNvSpPr/>
          <p:nvPr/>
        </p:nvSpPr>
        <p:spPr>
          <a:xfrm>
            <a:off x="5327209" y="4706734"/>
            <a:ext cx="1414390" cy="69890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/>
              <a:t>DILUYENTE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D3D4A13-D599-4B2B-9333-7ECD82B2BA02}"/>
              </a:ext>
            </a:extLst>
          </p:cNvPr>
          <p:cNvSpPr txBox="1"/>
          <p:nvPr/>
        </p:nvSpPr>
        <p:spPr>
          <a:xfrm>
            <a:off x="2317167" y="1479176"/>
            <a:ext cx="2462815" cy="5173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942" dirty="0"/>
              <a:t>Es la combinación de varios ingredientes para hacer que el producto sea útil y eficaz para la finalidad que se pretende.</a:t>
            </a:r>
          </a:p>
          <a:p>
            <a:endParaRPr lang="es-AR" sz="1942" dirty="0"/>
          </a:p>
          <a:p>
            <a:r>
              <a:rPr lang="es-AR" sz="1942" b="1" dirty="0"/>
              <a:t>Tipos: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Polvo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Polvo soluble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Granulado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Aerosol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Cebo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1942" b="1" dirty="0"/>
              <a:t>Liquido soluble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endParaRPr lang="es-AR" sz="1942" b="1" dirty="0"/>
          </a:p>
          <a:p>
            <a:pPr marL="332820" indent="-332820">
              <a:buFont typeface="Arial" panose="020B0604020202020204" pitchFamily="34" charset="0"/>
              <a:buChar char="•"/>
            </a:pPr>
            <a:endParaRPr lang="es-AR" sz="1942" b="1" dirty="0"/>
          </a:p>
          <a:p>
            <a:endParaRPr lang="es-AR" sz="1942" dirty="0"/>
          </a:p>
        </p:txBody>
      </p:sp>
    </p:spTree>
    <p:extLst>
      <p:ext uri="{BB962C8B-B14F-4D97-AF65-F5344CB8AC3E}">
        <p14:creationId xmlns:p14="http://schemas.microsoft.com/office/powerpoint/2010/main" val="1140890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/>
          </p:cNvSpPr>
          <p:nvPr/>
        </p:nvSpPr>
        <p:spPr>
          <a:xfrm>
            <a:off x="1914822" y="601228"/>
            <a:ext cx="4330277" cy="74793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CL" sz="3483" b="1" dirty="0">
                <a:latin typeface="Arial" panose="020B0604020202020204" pitchFamily="34" charset="0"/>
                <a:cs typeface="Arial" panose="020B0604020202020204" pitchFamily="34" charset="0"/>
              </a:rPr>
              <a:t>Efectos en la Salud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4B86792-FC75-4776-B3C8-0D96A3B348BB}"/>
              </a:ext>
            </a:extLst>
          </p:cNvPr>
          <p:cNvSpPr txBox="1"/>
          <p:nvPr/>
        </p:nvSpPr>
        <p:spPr>
          <a:xfrm>
            <a:off x="2056572" y="2185301"/>
            <a:ext cx="6283303" cy="37222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s-CL" sz="2177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Dependen de</a:t>
            </a:r>
          </a:p>
          <a:p>
            <a:pPr>
              <a:lnSpc>
                <a:spcPct val="110000"/>
              </a:lnSpc>
            </a:pPr>
            <a:endParaRPr lang="es-CL" sz="1959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lang="es-CL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s-CL" sz="3048" dirty="0">
                <a:latin typeface="Arial" pitchFamily="34" charset="0"/>
                <a:cs typeface="Arial" pitchFamily="34" charset="0"/>
              </a:rPr>
              <a:t> </a:t>
            </a:r>
            <a:r>
              <a:rPr lang="es-CL" sz="304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Tipo de plaguicida</a:t>
            </a:r>
          </a:p>
          <a:p>
            <a:pPr>
              <a:lnSpc>
                <a:spcPct val="110000"/>
              </a:lnSpc>
            </a:pPr>
            <a:r>
              <a:rPr lang="es-ES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s-CL" sz="3048" dirty="0">
                <a:latin typeface="Arial" pitchFamily="34" charset="0"/>
                <a:cs typeface="Arial" pitchFamily="34" charset="0"/>
              </a:rPr>
              <a:t> </a:t>
            </a:r>
            <a:r>
              <a:rPr lang="es-CL" sz="3048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Vía de ingreso al organismo</a:t>
            </a:r>
          </a:p>
          <a:p>
            <a:pPr>
              <a:lnSpc>
                <a:spcPct val="110000"/>
              </a:lnSpc>
            </a:pPr>
            <a:r>
              <a:rPr lang="es-ES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s-CL" sz="3048" dirty="0">
                <a:latin typeface="Arial" pitchFamily="34" charset="0"/>
                <a:cs typeface="Arial" pitchFamily="34" charset="0"/>
              </a:rPr>
              <a:t> </a:t>
            </a:r>
            <a:r>
              <a:rPr lang="es-CL" sz="3048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Susceptibilidad individual</a:t>
            </a:r>
          </a:p>
          <a:p>
            <a:pPr>
              <a:lnSpc>
                <a:spcPct val="110000"/>
              </a:lnSpc>
            </a:pPr>
            <a:r>
              <a:rPr lang="es-ES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CL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L" sz="3048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Concentración</a:t>
            </a:r>
          </a:p>
          <a:p>
            <a:pPr>
              <a:lnSpc>
                <a:spcPct val="110000"/>
              </a:lnSpc>
            </a:pPr>
            <a:r>
              <a:rPr lang="es-ES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s-CL" sz="3048" dirty="0">
                <a:solidFill>
                  <a:srgbClr val="84B72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CL" sz="3048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Tiempo de exposición</a:t>
            </a:r>
          </a:p>
          <a:p>
            <a:pPr marL="373212" indent="-373212">
              <a:lnSpc>
                <a:spcPct val="110000"/>
              </a:lnSpc>
              <a:buFont typeface="+mj-lt"/>
              <a:buAutoNum type="alphaLcParenR"/>
            </a:pPr>
            <a:endParaRPr lang="es-CL" sz="2612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0E22A33-983F-4975-B7A3-E604486C5147}"/>
              </a:ext>
            </a:extLst>
          </p:cNvPr>
          <p:cNvSpPr txBox="1"/>
          <p:nvPr/>
        </p:nvSpPr>
        <p:spPr>
          <a:xfrm>
            <a:off x="2004854" y="1599732"/>
            <a:ext cx="4372357" cy="335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L" sz="217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Síntomas de la Intoxicación</a:t>
            </a:r>
          </a:p>
        </p:txBody>
      </p:sp>
      <p:grpSp>
        <p:nvGrpSpPr>
          <p:cNvPr id="10" name="Agrupar 9"/>
          <p:cNvGrpSpPr/>
          <p:nvPr/>
        </p:nvGrpSpPr>
        <p:grpSpPr>
          <a:xfrm>
            <a:off x="7728893" y="2719209"/>
            <a:ext cx="2684264" cy="2770671"/>
            <a:chOff x="6328863" y="2340818"/>
            <a:chExt cx="2466168" cy="2545554"/>
          </a:xfrm>
        </p:grpSpPr>
        <p:sp>
          <p:nvSpPr>
            <p:cNvPr id="3" name="Elipse 2"/>
            <p:cNvSpPr/>
            <p:nvPr/>
          </p:nvSpPr>
          <p:spPr>
            <a:xfrm>
              <a:off x="6328863" y="2340818"/>
              <a:ext cx="2466168" cy="2545554"/>
            </a:xfrm>
            <a:prstGeom prst="ellipse">
              <a:avLst/>
            </a:prstGeom>
            <a:solidFill>
              <a:srgbClr val="0C6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959" dirty="0"/>
            </a:p>
          </p:txBody>
        </p:sp>
        <p:sp>
          <p:nvSpPr>
            <p:cNvPr id="2" name="CuadroTexto 1"/>
            <p:cNvSpPr txBox="1"/>
            <p:nvPr/>
          </p:nvSpPr>
          <p:spPr>
            <a:xfrm>
              <a:off x="6523512" y="2802683"/>
              <a:ext cx="2061912" cy="1746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959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En nuestro país las intoxicaciones más frecuentes son por </a:t>
              </a:r>
              <a:r>
                <a:rPr lang="es-CL" sz="1959" dirty="0">
                  <a:solidFill>
                    <a:srgbClr val="F2E500"/>
                  </a:solidFill>
                  <a:latin typeface="Arial" pitchFamily="34" charset="0"/>
                  <a:cs typeface="Arial" pitchFamily="34" charset="0"/>
                </a:rPr>
                <a:t>organofosforados y carbamatos</a:t>
              </a:r>
              <a:endParaRPr lang="es-ES" sz="1959" dirty="0">
                <a:solidFill>
                  <a:srgbClr val="F2E5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27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lustraciones plaguicidas-0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3" t="9129" r="23487" b="10407"/>
          <a:stretch/>
        </p:blipFill>
        <p:spPr>
          <a:xfrm>
            <a:off x="3773319" y="1677149"/>
            <a:ext cx="4906139" cy="4921907"/>
          </a:xfrm>
          <a:prstGeom prst="rect">
            <a:avLst/>
          </a:prstGeom>
        </p:spPr>
      </p:pic>
      <p:sp>
        <p:nvSpPr>
          <p:cNvPr id="4" name="3 Título"/>
          <p:cNvSpPr txBox="1">
            <a:spLocks/>
          </p:cNvSpPr>
          <p:nvPr/>
        </p:nvSpPr>
        <p:spPr>
          <a:xfrm>
            <a:off x="2250097" y="806319"/>
            <a:ext cx="4309297" cy="64652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CL" sz="3483" b="1" dirty="0">
                <a:latin typeface="Arial" panose="020B0604020202020204" pitchFamily="34" charset="0"/>
                <a:cs typeface="Arial" panose="020B0604020202020204" pitchFamily="34" charset="0"/>
              </a:rPr>
              <a:t>Efectos en la Salud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0E22A33-983F-4975-B7A3-E604486C5147}"/>
              </a:ext>
            </a:extLst>
          </p:cNvPr>
          <p:cNvSpPr txBox="1"/>
          <p:nvPr/>
        </p:nvSpPr>
        <p:spPr>
          <a:xfrm>
            <a:off x="2345337" y="1599732"/>
            <a:ext cx="4372357" cy="335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L" sz="2177" b="1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Vías de Ingreso al Organismo</a:t>
            </a:r>
          </a:p>
        </p:txBody>
      </p:sp>
      <p:grpSp>
        <p:nvGrpSpPr>
          <p:cNvPr id="2" name="Agrupar 1"/>
          <p:cNvGrpSpPr/>
          <p:nvPr/>
        </p:nvGrpSpPr>
        <p:grpSpPr>
          <a:xfrm>
            <a:off x="3174338" y="2584447"/>
            <a:ext cx="2326914" cy="167418"/>
            <a:chOff x="2175854" y="2374461"/>
            <a:chExt cx="2137852" cy="153815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CBE7863-6D0C-4A09-B5DF-7ED4563BDBC2}"/>
                </a:ext>
              </a:extLst>
            </p:cNvPr>
            <p:cNvSpPr txBox="1"/>
            <p:nvPr/>
          </p:nvSpPr>
          <p:spPr>
            <a:xfrm>
              <a:off x="2175854" y="2374461"/>
              <a:ext cx="1371671" cy="1538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CL" sz="1088" b="1" dirty="0">
                  <a:solidFill>
                    <a:srgbClr val="179188"/>
                  </a:solidFill>
                  <a:latin typeface="Arial" pitchFamily="34" charset="0"/>
                  <a:cs typeface="Arial" pitchFamily="34" charset="0"/>
                </a:rPr>
                <a:t>VÍA OCULAR</a:t>
              </a:r>
            </a:p>
          </p:txBody>
        </p:sp>
        <p:cxnSp>
          <p:nvCxnSpPr>
            <p:cNvPr id="13" name="Conector recto 12"/>
            <p:cNvCxnSpPr/>
            <p:nvPr/>
          </p:nvCxnSpPr>
          <p:spPr>
            <a:xfrm>
              <a:off x="3117205" y="2458437"/>
              <a:ext cx="1196501" cy="0"/>
            </a:xfrm>
            <a:prstGeom prst="line">
              <a:avLst/>
            </a:prstGeom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Agrupar 2"/>
          <p:cNvGrpSpPr/>
          <p:nvPr/>
        </p:nvGrpSpPr>
        <p:grpSpPr>
          <a:xfrm>
            <a:off x="3174338" y="2856744"/>
            <a:ext cx="2189829" cy="167418"/>
            <a:chOff x="2175854" y="2624634"/>
            <a:chExt cx="2011905" cy="153815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5B897D8-9309-4BDE-BE70-1F5AB0454DFD}"/>
                </a:ext>
              </a:extLst>
            </p:cNvPr>
            <p:cNvSpPr txBox="1"/>
            <p:nvPr/>
          </p:nvSpPr>
          <p:spPr>
            <a:xfrm>
              <a:off x="2175854" y="2624634"/>
              <a:ext cx="1686540" cy="1538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CL" sz="1088" b="1" dirty="0">
                  <a:solidFill>
                    <a:srgbClr val="179188"/>
                  </a:solidFill>
                  <a:latin typeface="Arial" pitchFamily="34" charset="0"/>
                  <a:cs typeface="Arial" pitchFamily="34" charset="0"/>
                </a:rPr>
                <a:t>VÍA RESPIRATORIA</a:t>
              </a:r>
            </a:p>
          </p:txBody>
        </p:sp>
        <p:cxnSp>
          <p:nvCxnSpPr>
            <p:cNvPr id="16" name="Conector recto 15"/>
            <p:cNvCxnSpPr/>
            <p:nvPr/>
          </p:nvCxnSpPr>
          <p:spPr>
            <a:xfrm>
              <a:off x="3547525" y="2715540"/>
              <a:ext cx="640234" cy="0"/>
            </a:xfrm>
            <a:prstGeom prst="line">
              <a:avLst/>
            </a:prstGeom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Agrupar 14"/>
          <p:cNvGrpSpPr/>
          <p:nvPr/>
        </p:nvGrpSpPr>
        <p:grpSpPr>
          <a:xfrm>
            <a:off x="3174338" y="3118950"/>
            <a:ext cx="2326914" cy="167418"/>
            <a:chOff x="2175854" y="2865536"/>
            <a:chExt cx="2137852" cy="153815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20DCE5B-47EE-450C-82A2-1C8230A036F8}"/>
                </a:ext>
              </a:extLst>
            </p:cNvPr>
            <p:cNvSpPr txBox="1"/>
            <p:nvPr/>
          </p:nvSpPr>
          <p:spPr>
            <a:xfrm>
              <a:off x="2175854" y="2865536"/>
              <a:ext cx="1256219" cy="1538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CL" sz="1088" b="1" dirty="0">
                  <a:solidFill>
                    <a:srgbClr val="179188"/>
                  </a:solidFill>
                  <a:latin typeface="Arial" pitchFamily="34" charset="0"/>
                  <a:cs typeface="Arial" pitchFamily="34" charset="0"/>
                </a:rPr>
                <a:t>VÍA DIGESTIVA</a:t>
              </a:r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3227410" y="2953275"/>
              <a:ext cx="1086296" cy="0"/>
            </a:xfrm>
            <a:prstGeom prst="line">
              <a:avLst/>
            </a:prstGeom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Agrupar 17"/>
          <p:cNvGrpSpPr/>
          <p:nvPr/>
        </p:nvGrpSpPr>
        <p:grpSpPr>
          <a:xfrm>
            <a:off x="3162496" y="4156979"/>
            <a:ext cx="2201671" cy="167418"/>
            <a:chOff x="2164974" y="3819225"/>
            <a:chExt cx="2022785" cy="153815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C6DB847-02AD-4581-B316-66E27D95EC09}"/>
                </a:ext>
              </a:extLst>
            </p:cNvPr>
            <p:cNvSpPr txBox="1"/>
            <p:nvPr/>
          </p:nvSpPr>
          <p:spPr>
            <a:xfrm>
              <a:off x="2164974" y="3819225"/>
              <a:ext cx="941735" cy="1538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CL" sz="1088" b="1" dirty="0">
                  <a:solidFill>
                    <a:srgbClr val="179188"/>
                  </a:solidFill>
                  <a:latin typeface="Arial" pitchFamily="34" charset="0"/>
                  <a:cs typeface="Arial" pitchFamily="34" charset="0"/>
                </a:rPr>
                <a:t>HERIDAS</a:t>
              </a:r>
            </a:p>
          </p:txBody>
        </p:sp>
        <p:cxnSp>
          <p:nvCxnSpPr>
            <p:cNvPr id="20" name="Conector recto 19"/>
            <p:cNvCxnSpPr/>
            <p:nvPr/>
          </p:nvCxnSpPr>
          <p:spPr>
            <a:xfrm>
              <a:off x="2907292" y="3913698"/>
              <a:ext cx="1280467" cy="0"/>
            </a:xfrm>
            <a:prstGeom prst="line">
              <a:avLst/>
            </a:prstGeom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Agrupar 16"/>
          <p:cNvGrpSpPr/>
          <p:nvPr/>
        </p:nvGrpSpPr>
        <p:grpSpPr>
          <a:xfrm>
            <a:off x="3174338" y="3901234"/>
            <a:ext cx="2452576" cy="167418"/>
            <a:chOff x="2175854" y="3584259"/>
            <a:chExt cx="2253304" cy="153815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1C0393C4-BF3F-415E-B2C8-68721409979B}"/>
                </a:ext>
              </a:extLst>
            </p:cNvPr>
            <p:cNvSpPr txBox="1"/>
            <p:nvPr/>
          </p:nvSpPr>
          <p:spPr>
            <a:xfrm>
              <a:off x="2175854" y="3584259"/>
              <a:ext cx="930855" cy="1538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CL" sz="1088" b="1" dirty="0">
                  <a:solidFill>
                    <a:srgbClr val="179188"/>
                  </a:solidFill>
                  <a:latin typeface="Arial" pitchFamily="34" charset="0"/>
                  <a:cs typeface="Arial" pitchFamily="34" charset="0"/>
                </a:rPr>
                <a:t>PIEL</a:t>
              </a:r>
            </a:p>
          </p:txBody>
        </p:sp>
        <p:cxnSp>
          <p:nvCxnSpPr>
            <p:cNvPr id="23" name="Conector recto 22"/>
            <p:cNvCxnSpPr/>
            <p:nvPr/>
          </p:nvCxnSpPr>
          <p:spPr>
            <a:xfrm>
              <a:off x="2644892" y="3661772"/>
              <a:ext cx="1784266" cy="0"/>
            </a:xfrm>
            <a:prstGeom prst="line">
              <a:avLst/>
            </a:prstGeom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788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/>
          </p:cNvSpPr>
          <p:nvPr/>
        </p:nvSpPr>
        <p:spPr>
          <a:xfrm>
            <a:off x="1385793" y="960341"/>
            <a:ext cx="4344212" cy="64629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s-CL" sz="3483" b="1" dirty="0">
                <a:latin typeface="Arial" panose="020B0604020202020204" pitchFamily="34" charset="0"/>
                <a:cs typeface="Arial" panose="020B0604020202020204" pitchFamily="34" charset="0"/>
              </a:rPr>
              <a:t>Efectos en la Salud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0E22A33-983F-4975-B7A3-E604486C5147}"/>
              </a:ext>
            </a:extLst>
          </p:cNvPr>
          <p:cNvSpPr txBox="1"/>
          <p:nvPr/>
        </p:nvSpPr>
        <p:spPr>
          <a:xfrm>
            <a:off x="1384999" y="1870373"/>
            <a:ext cx="5733140" cy="4690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CL" sz="3048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Tipos de Intoxicaciones</a:t>
            </a:r>
          </a:p>
        </p:txBody>
      </p:sp>
      <p:grpSp>
        <p:nvGrpSpPr>
          <p:cNvPr id="19" name="Agrupar 18"/>
          <p:cNvGrpSpPr/>
          <p:nvPr/>
        </p:nvGrpSpPr>
        <p:grpSpPr>
          <a:xfrm>
            <a:off x="1226307" y="2083128"/>
            <a:ext cx="3610840" cy="4569217"/>
            <a:chOff x="386100" y="1913874"/>
            <a:chExt cx="3317459" cy="4197968"/>
          </a:xfrm>
        </p:grpSpPr>
        <p:grpSp>
          <p:nvGrpSpPr>
            <p:cNvPr id="16" name="Agrupar 15"/>
            <p:cNvGrpSpPr/>
            <p:nvPr/>
          </p:nvGrpSpPr>
          <p:grpSpPr>
            <a:xfrm>
              <a:off x="531899" y="1913874"/>
              <a:ext cx="2627285" cy="2473474"/>
              <a:chOff x="531899" y="2129318"/>
              <a:chExt cx="2627285" cy="2473474"/>
            </a:xfrm>
          </p:grpSpPr>
          <p:sp>
            <p:nvSpPr>
              <p:cNvPr id="12" name="5 CuadroTexto"/>
              <p:cNvSpPr txBox="1"/>
              <p:nvPr/>
            </p:nvSpPr>
            <p:spPr>
              <a:xfrm>
                <a:off x="613444" y="2129318"/>
                <a:ext cx="918915" cy="15388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CL" sz="10884" b="1" dirty="0">
                    <a:solidFill>
                      <a:srgbClr val="9CCC44">
                        <a:alpha val="35000"/>
                      </a:srgbClr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2AC5C26-579D-4D2D-A1E6-F8C191B10DB5}"/>
                  </a:ext>
                </a:extLst>
              </p:cNvPr>
              <p:cNvSpPr txBox="1"/>
              <p:nvPr/>
            </p:nvSpPr>
            <p:spPr>
              <a:xfrm>
                <a:off x="531899" y="2671931"/>
                <a:ext cx="2627285" cy="193086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156735" tIns="156735" rIns="0" bIns="0" rtlCol="0" anchor="ctr" anchorCtr="0">
                <a:spAutoFit/>
              </a:bodyPr>
              <a:lstStyle/>
              <a:p>
                <a:r>
                  <a:rPr lang="es-CL" sz="1959" dirty="0">
                    <a:solidFill>
                      <a:srgbClr val="179188"/>
                    </a:solidFill>
                    <a:latin typeface="Arial" pitchFamily="34" charset="0"/>
                    <a:cs typeface="Arial" pitchFamily="34" charset="0"/>
                  </a:rPr>
                  <a:t>Intoxicación Aguda</a:t>
                </a:r>
              </a:p>
              <a:p>
                <a:endParaRPr lang="es-CL" sz="1524" dirty="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s-CL" sz="1524" b="1" dirty="0">
                    <a:solidFill>
                      <a:schemeClr val="accent2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Exposición de corta duración y absorción rápida del tóxico, dosis única o múltiple en un período no superior a 24 horas.</a:t>
                </a:r>
              </a:p>
              <a:p>
                <a:pPr algn="just"/>
                <a:endParaRPr lang="es-CL" sz="1524" b="1" dirty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" name="Imagen 1" descr="img_vectoriales-12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100" y="3951842"/>
              <a:ext cx="3317459" cy="2160000"/>
            </a:xfrm>
            <a:prstGeom prst="rect">
              <a:avLst/>
            </a:prstGeom>
          </p:spPr>
        </p:pic>
      </p:grpSp>
      <p:grpSp>
        <p:nvGrpSpPr>
          <p:cNvPr id="20" name="Agrupar 19"/>
          <p:cNvGrpSpPr/>
          <p:nvPr/>
        </p:nvGrpSpPr>
        <p:grpSpPr>
          <a:xfrm>
            <a:off x="4458345" y="2083129"/>
            <a:ext cx="3820408" cy="4580642"/>
            <a:chOff x="3355535" y="1913874"/>
            <a:chExt cx="3510000" cy="4208465"/>
          </a:xfrm>
        </p:grpSpPr>
        <p:grpSp>
          <p:nvGrpSpPr>
            <p:cNvPr id="17" name="Agrupar 16"/>
            <p:cNvGrpSpPr/>
            <p:nvPr/>
          </p:nvGrpSpPr>
          <p:grpSpPr>
            <a:xfrm>
              <a:off x="3522551" y="1913874"/>
              <a:ext cx="2616790" cy="2054006"/>
              <a:chOff x="3522551" y="2129318"/>
              <a:chExt cx="2616790" cy="2054006"/>
            </a:xfrm>
          </p:grpSpPr>
          <p:sp>
            <p:nvSpPr>
              <p:cNvPr id="13" name="5 CuadroTexto"/>
              <p:cNvSpPr txBox="1"/>
              <p:nvPr/>
            </p:nvSpPr>
            <p:spPr>
              <a:xfrm>
                <a:off x="3703559" y="2129318"/>
                <a:ext cx="918915" cy="15388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CL" sz="10884" b="1" dirty="0">
                    <a:solidFill>
                      <a:srgbClr val="9CCC44">
                        <a:alpha val="35000"/>
                      </a:srgbClr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2AC5C26-579D-4D2D-A1E6-F8C191B10DB5}"/>
                  </a:ext>
                </a:extLst>
              </p:cNvPr>
              <p:cNvSpPr txBox="1"/>
              <p:nvPr/>
            </p:nvSpPr>
            <p:spPr>
              <a:xfrm>
                <a:off x="3522551" y="2683451"/>
                <a:ext cx="2616790" cy="14998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156735" tIns="156735" rIns="0" bIns="0" rtlCol="0" anchor="ctr" anchorCtr="0">
                <a:spAutoFit/>
              </a:bodyPr>
              <a:lstStyle/>
              <a:p>
                <a:r>
                  <a:rPr lang="es-CL" sz="1959" dirty="0">
                    <a:solidFill>
                      <a:srgbClr val="179188"/>
                    </a:solidFill>
                    <a:latin typeface="Arial" pitchFamily="34" charset="0"/>
                    <a:cs typeface="Arial" pitchFamily="34" charset="0"/>
                  </a:rPr>
                  <a:t>Intoxicación Subaguda</a:t>
                </a:r>
              </a:p>
              <a:p>
                <a:endParaRPr lang="es-CL" sz="1524" dirty="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s-CL" sz="1524" b="1" dirty="0">
                    <a:solidFill>
                      <a:schemeClr val="accent2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Exposiciones frecuentes o repetidas en períodos de varios días o semanas.</a:t>
                </a:r>
              </a:p>
              <a:p>
                <a:pPr algn="just"/>
                <a:endParaRPr lang="es-CL" sz="1524" b="1" dirty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3" name="Imagen 2" descr="img_vectoriales-13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535" y="3962339"/>
              <a:ext cx="3510000" cy="2160000"/>
            </a:xfrm>
            <a:prstGeom prst="rect">
              <a:avLst/>
            </a:prstGeom>
          </p:spPr>
        </p:pic>
      </p:grpSp>
      <p:grpSp>
        <p:nvGrpSpPr>
          <p:cNvPr id="21" name="Agrupar 20"/>
          <p:cNvGrpSpPr/>
          <p:nvPr/>
        </p:nvGrpSpPr>
        <p:grpSpPr>
          <a:xfrm>
            <a:off x="7449468" y="2083129"/>
            <a:ext cx="3820408" cy="4580642"/>
            <a:chOff x="6103630" y="1913874"/>
            <a:chExt cx="3510000" cy="4208465"/>
          </a:xfrm>
        </p:grpSpPr>
        <p:grpSp>
          <p:nvGrpSpPr>
            <p:cNvPr id="18" name="Agrupar 17"/>
            <p:cNvGrpSpPr/>
            <p:nvPr/>
          </p:nvGrpSpPr>
          <p:grpSpPr>
            <a:xfrm>
              <a:off x="6600352" y="1913874"/>
              <a:ext cx="2657899" cy="2277497"/>
              <a:chOff x="6600352" y="2129318"/>
              <a:chExt cx="2657899" cy="2277497"/>
            </a:xfrm>
          </p:grpSpPr>
          <p:sp>
            <p:nvSpPr>
              <p:cNvPr id="14" name="5 CuadroTexto"/>
              <p:cNvSpPr txBox="1"/>
              <p:nvPr/>
            </p:nvSpPr>
            <p:spPr>
              <a:xfrm>
                <a:off x="6600352" y="2129318"/>
                <a:ext cx="918915" cy="15388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s-CL" sz="10884" b="1" dirty="0">
                    <a:solidFill>
                      <a:srgbClr val="9CCC44">
                        <a:alpha val="35000"/>
                      </a:srgbClr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F2AC5C26-579D-4D2D-A1E6-F8C191B10DB5}"/>
                  </a:ext>
                </a:extLst>
              </p:cNvPr>
              <p:cNvSpPr txBox="1"/>
              <p:nvPr/>
            </p:nvSpPr>
            <p:spPr>
              <a:xfrm>
                <a:off x="6683532" y="2691447"/>
                <a:ext cx="2574719" cy="17153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156735" tIns="156735" rIns="0" bIns="0" rtlCol="0" anchor="ctr" anchorCtr="0">
                <a:spAutoFit/>
              </a:bodyPr>
              <a:lstStyle/>
              <a:p>
                <a:r>
                  <a:rPr lang="es-CL" sz="1959" dirty="0">
                    <a:solidFill>
                      <a:srgbClr val="179188"/>
                    </a:solidFill>
                    <a:latin typeface="Arial" pitchFamily="34" charset="0"/>
                    <a:cs typeface="Arial" pitchFamily="34" charset="0"/>
                  </a:rPr>
                  <a:t>Intoxicación Crónica</a:t>
                </a:r>
              </a:p>
              <a:p>
                <a:endParaRPr lang="es-CL" sz="1524" dirty="0">
                  <a:solidFill>
                    <a:srgbClr val="7F7F7F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r>
                  <a:rPr lang="es-CL" sz="1524" b="1" dirty="0">
                    <a:solidFill>
                      <a:schemeClr val="accent2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La intoxicación crónica es el resultado de exposiciones repetidas durante un largo período de tiempo.</a:t>
                </a:r>
              </a:p>
              <a:p>
                <a:endParaRPr lang="es-CL" sz="1524" dirty="0">
                  <a:solidFill>
                    <a:srgbClr val="8D004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5" name="Imagen 14" descr="img_vectoriales-14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630" y="3962339"/>
              <a:ext cx="351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01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1963236" y="1917787"/>
            <a:ext cx="8513497" cy="276293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3471" b="1" dirty="0">
                <a:latin typeface="Arial" pitchFamily="34" charset="0"/>
              </a:rPr>
              <a:t>PLAGUICIDAS INHIBIDORES DE LAS COLINESTERASAS: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3471" b="1" dirty="0">
                <a:latin typeface="Arial" pitchFamily="34" charset="0"/>
              </a:rPr>
              <a:t>ORGANOFOSFORADOS Y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3471" b="1" dirty="0">
                <a:latin typeface="Arial" pitchFamily="34" charset="0"/>
              </a:rPr>
              <a:t>CARBAMATOS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8250549" y="5908661"/>
            <a:ext cx="2271776" cy="57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>
                <a:latin typeface="Arial" pitchFamily="34" charset="0"/>
              </a:rPr>
              <a:t>Fuente:Dr. Diego González Machín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>
                <a:latin typeface="Arial" pitchFamily="34" charset="0"/>
              </a:rPr>
              <a:t>Asesor en Toxicología OPS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>
                <a:latin typeface="Arial" pitchFamily="34" charset="0"/>
              </a:rPr>
              <a:t>EPA</a:t>
            </a:r>
          </a:p>
        </p:txBody>
      </p:sp>
    </p:spTree>
    <p:extLst>
      <p:ext uri="{BB962C8B-B14F-4D97-AF65-F5344CB8AC3E}">
        <p14:creationId xmlns:p14="http://schemas.microsoft.com/office/powerpoint/2010/main" val="3004542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6977656" y="642724"/>
            <a:ext cx="1939644" cy="158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rPr>
              <a:t>RO      O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rPr>
              <a:t>       P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RO       X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9093631" y="651784"/>
            <a:ext cx="1851479" cy="214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RO     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       P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RO      X</a:t>
            </a:r>
          </a:p>
          <a:p>
            <a:pPr>
              <a:spcBef>
                <a:spcPct val="50000"/>
              </a:spcBef>
              <a:buFontTx/>
              <a:buNone/>
            </a:pPr>
            <a:endParaRPr lang="es-ES_tradnl" altLang="es-PE" sz="2429" dirty="0">
              <a:latin typeface="Arial" pitchFamily="34" charset="0"/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6801325" y="2238766"/>
            <a:ext cx="220414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OXONES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8740970" y="2238766"/>
            <a:ext cx="220414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TIONES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2770885" y="3164506"/>
            <a:ext cx="7582245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Son ésteres del ácido fosfórico</a:t>
            </a:r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6801326" y="651783"/>
            <a:ext cx="0" cy="21159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8917301" y="651783"/>
            <a:ext cx="0" cy="21159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6801326" y="2238763"/>
            <a:ext cx="440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7418" name="Text Box 22"/>
          <p:cNvSpPr txBox="1">
            <a:spLocks noChangeArrowheads="1"/>
          </p:cNvSpPr>
          <p:nvPr/>
        </p:nvSpPr>
        <p:spPr bwMode="auto">
          <a:xfrm>
            <a:off x="2745695" y="4090245"/>
            <a:ext cx="652425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Generalmente son  liposolubles</a:t>
            </a:r>
          </a:p>
        </p:txBody>
      </p:sp>
      <p:sp>
        <p:nvSpPr>
          <p:cNvPr id="17419" name="Text Box 23"/>
          <p:cNvSpPr txBox="1">
            <a:spLocks noChangeArrowheads="1"/>
          </p:cNvSpPr>
          <p:nvPr/>
        </p:nvSpPr>
        <p:spPr bwMode="auto">
          <a:xfrm>
            <a:off x="3627363" y="5412728"/>
            <a:ext cx="5113608" cy="733406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FACILITA LA PENETRACIÓN EN EL ORGANISMO</a:t>
            </a:r>
            <a:endParaRPr lang="es-ES_tradnl" altLang="es-PE" sz="2429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7420" name="Line 28"/>
          <p:cNvSpPr>
            <a:spLocks noChangeShapeType="1"/>
          </p:cNvSpPr>
          <p:nvPr/>
        </p:nvSpPr>
        <p:spPr bwMode="auto">
          <a:xfrm>
            <a:off x="6801326" y="2767758"/>
            <a:ext cx="440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7421" name="AutoShape 29"/>
          <p:cNvSpPr>
            <a:spLocks noChangeArrowheads="1"/>
          </p:cNvSpPr>
          <p:nvPr/>
        </p:nvSpPr>
        <p:spPr bwMode="auto">
          <a:xfrm>
            <a:off x="3451032" y="5309834"/>
            <a:ext cx="184731" cy="466153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7422" name="AutoShape 30"/>
          <p:cNvSpPr>
            <a:spLocks noChangeArrowheads="1"/>
          </p:cNvSpPr>
          <p:nvPr/>
        </p:nvSpPr>
        <p:spPr bwMode="auto">
          <a:xfrm>
            <a:off x="8806502" y="4442605"/>
            <a:ext cx="1586981" cy="466153"/>
          </a:xfrm>
          <a:prstGeom prst="curvedLef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92D05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solidFill>
                <a:schemeClr val="accent3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7423" name="Text Box 31"/>
          <p:cNvSpPr txBox="1">
            <a:spLocks noChangeArrowheads="1"/>
          </p:cNvSpPr>
          <p:nvPr/>
        </p:nvSpPr>
        <p:spPr bwMode="auto">
          <a:xfrm>
            <a:off x="2178908" y="1114652"/>
            <a:ext cx="4047903" cy="839974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b="1" dirty="0">
                <a:solidFill>
                  <a:srgbClr val="FFFF00"/>
                </a:solidFill>
                <a:latin typeface="Arial" pitchFamily="34" charset="0"/>
              </a:rPr>
              <a:t>Características generales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b="1" dirty="0">
                <a:solidFill>
                  <a:srgbClr val="FFFF00"/>
                </a:solidFill>
                <a:latin typeface="Arial" pitchFamily="34" charset="0"/>
              </a:rPr>
              <a:t>de los organofosforados</a:t>
            </a:r>
          </a:p>
        </p:txBody>
      </p:sp>
      <p:sp>
        <p:nvSpPr>
          <p:cNvPr id="17424" name="Line 32"/>
          <p:cNvSpPr>
            <a:spLocks noChangeShapeType="1"/>
          </p:cNvSpPr>
          <p:nvPr/>
        </p:nvSpPr>
        <p:spPr bwMode="auto">
          <a:xfrm flipV="1">
            <a:off x="7915380" y="1048526"/>
            <a:ext cx="208431" cy="264497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25" name="Line 33"/>
          <p:cNvSpPr>
            <a:spLocks noChangeShapeType="1"/>
          </p:cNvSpPr>
          <p:nvPr/>
        </p:nvSpPr>
        <p:spPr bwMode="auto">
          <a:xfrm flipV="1">
            <a:off x="8123810" y="1114653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7426" name="Line 35"/>
          <p:cNvSpPr>
            <a:spLocks noChangeShapeType="1"/>
          </p:cNvSpPr>
          <p:nvPr/>
        </p:nvSpPr>
        <p:spPr bwMode="auto">
          <a:xfrm>
            <a:off x="7859309" y="1643646"/>
            <a:ext cx="264500" cy="209755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27" name="Line 36"/>
          <p:cNvSpPr>
            <a:spLocks noChangeShapeType="1"/>
          </p:cNvSpPr>
          <p:nvPr/>
        </p:nvSpPr>
        <p:spPr bwMode="auto">
          <a:xfrm flipH="1">
            <a:off x="7380243" y="1602743"/>
            <a:ext cx="302736" cy="239275"/>
          </a:xfrm>
          <a:prstGeom prst="line">
            <a:avLst/>
          </a:prstGeom>
          <a:noFill/>
          <a:ln w="9525">
            <a:solidFill>
              <a:srgbClr val="8D004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28" name="Line 37"/>
          <p:cNvSpPr>
            <a:spLocks noChangeShapeType="1"/>
          </p:cNvSpPr>
          <p:nvPr/>
        </p:nvSpPr>
        <p:spPr bwMode="auto">
          <a:xfrm>
            <a:off x="7418487" y="1073749"/>
            <a:ext cx="264494" cy="173152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29" name="Line 38"/>
          <p:cNvSpPr>
            <a:spLocks noChangeShapeType="1"/>
          </p:cNvSpPr>
          <p:nvPr/>
        </p:nvSpPr>
        <p:spPr bwMode="auto">
          <a:xfrm flipV="1">
            <a:off x="10151620" y="982403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7430" name="Line 39"/>
          <p:cNvSpPr>
            <a:spLocks noChangeShapeType="1"/>
          </p:cNvSpPr>
          <p:nvPr/>
        </p:nvSpPr>
        <p:spPr bwMode="auto">
          <a:xfrm flipV="1">
            <a:off x="9975288" y="1048526"/>
            <a:ext cx="176332" cy="239277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31" name="Line 41"/>
          <p:cNvSpPr>
            <a:spLocks noChangeShapeType="1"/>
          </p:cNvSpPr>
          <p:nvPr/>
        </p:nvSpPr>
        <p:spPr bwMode="auto">
          <a:xfrm>
            <a:off x="9622625" y="1048526"/>
            <a:ext cx="264496" cy="264500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32" name="Line 42"/>
          <p:cNvSpPr>
            <a:spLocks noChangeShapeType="1"/>
          </p:cNvSpPr>
          <p:nvPr/>
        </p:nvSpPr>
        <p:spPr bwMode="auto">
          <a:xfrm flipH="1">
            <a:off x="9622625" y="1577521"/>
            <a:ext cx="176328" cy="305400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33" name="Line 43"/>
          <p:cNvSpPr>
            <a:spLocks noChangeShapeType="1"/>
          </p:cNvSpPr>
          <p:nvPr/>
        </p:nvSpPr>
        <p:spPr bwMode="auto">
          <a:xfrm>
            <a:off x="9943186" y="1536619"/>
            <a:ext cx="296596" cy="280179"/>
          </a:xfrm>
          <a:prstGeom prst="line">
            <a:avLst/>
          </a:prstGeom>
          <a:noFill/>
          <a:ln w="9525">
            <a:solidFill>
              <a:schemeClr val="tx2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s-PE" sz="1562"/>
          </a:p>
        </p:txBody>
      </p:sp>
      <p:sp>
        <p:nvSpPr>
          <p:cNvPr id="17434" name="Line 44"/>
          <p:cNvSpPr>
            <a:spLocks noChangeShapeType="1"/>
          </p:cNvSpPr>
          <p:nvPr/>
        </p:nvSpPr>
        <p:spPr bwMode="auto">
          <a:xfrm>
            <a:off x="6801326" y="651782"/>
            <a:ext cx="440828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7435" name="Line 45"/>
          <p:cNvSpPr>
            <a:spLocks noChangeShapeType="1"/>
          </p:cNvSpPr>
          <p:nvPr/>
        </p:nvSpPr>
        <p:spPr bwMode="auto">
          <a:xfrm>
            <a:off x="11209608" y="651783"/>
            <a:ext cx="0" cy="211597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7436" name="Rectangle 46"/>
          <p:cNvSpPr>
            <a:spLocks noChangeArrowheads="1"/>
          </p:cNvSpPr>
          <p:nvPr/>
        </p:nvSpPr>
        <p:spPr bwMode="auto">
          <a:xfrm>
            <a:off x="2173189" y="3195925"/>
            <a:ext cx="352663" cy="466153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anchor="ctr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7437" name="Rectangle 47"/>
          <p:cNvSpPr>
            <a:spLocks noChangeArrowheads="1"/>
          </p:cNvSpPr>
          <p:nvPr/>
        </p:nvSpPr>
        <p:spPr bwMode="auto">
          <a:xfrm>
            <a:off x="2151863" y="4121664"/>
            <a:ext cx="352663" cy="466153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anchor="ctr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cxnSp>
        <p:nvCxnSpPr>
          <p:cNvPr id="3" name="Conector recto 2"/>
          <p:cNvCxnSpPr>
            <a:stCxn id="17434" idx="0"/>
            <a:endCxn id="17435" idx="0"/>
          </p:cNvCxnSpPr>
          <p:nvPr/>
        </p:nvCxnSpPr>
        <p:spPr>
          <a:xfrm>
            <a:off x="6801326" y="651782"/>
            <a:ext cx="440828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>
            <a:endCxn id="17435" idx="1"/>
          </p:cNvCxnSpPr>
          <p:nvPr/>
        </p:nvCxnSpPr>
        <p:spPr>
          <a:xfrm>
            <a:off x="11177508" y="637309"/>
            <a:ext cx="32101" cy="21304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575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047"/>
          <p:cNvSpPr txBox="1">
            <a:spLocks noChangeArrowheads="1"/>
          </p:cNvSpPr>
          <p:nvPr/>
        </p:nvSpPr>
        <p:spPr bwMode="auto">
          <a:xfrm>
            <a:off x="2015178" y="3032256"/>
            <a:ext cx="4760945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La mayoría tiene baja presión de vapor</a:t>
            </a:r>
          </a:p>
        </p:txBody>
      </p:sp>
      <p:sp>
        <p:nvSpPr>
          <p:cNvPr id="18435" name="Text Box 1048"/>
          <p:cNvSpPr txBox="1">
            <a:spLocks noChangeArrowheads="1"/>
          </p:cNvSpPr>
          <p:nvPr/>
        </p:nvSpPr>
        <p:spPr bwMode="auto">
          <a:xfrm>
            <a:off x="7153988" y="3164504"/>
            <a:ext cx="3438460" cy="41287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POCO VOLÁTILES</a:t>
            </a:r>
          </a:p>
        </p:txBody>
      </p:sp>
      <p:sp>
        <p:nvSpPr>
          <p:cNvPr id="18436" name="Text Box 1049"/>
          <p:cNvSpPr txBox="1">
            <a:spLocks noChangeArrowheads="1"/>
          </p:cNvSpPr>
          <p:nvPr/>
        </p:nvSpPr>
        <p:spPr bwMode="auto">
          <a:xfrm>
            <a:off x="1964800" y="4553112"/>
            <a:ext cx="5025442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Se hidrolizan fácilmente en medio alcalino</a:t>
            </a:r>
          </a:p>
        </p:txBody>
      </p:sp>
      <p:sp>
        <p:nvSpPr>
          <p:cNvPr id="18437" name="Text Box 1050"/>
          <p:cNvSpPr txBox="1">
            <a:spLocks noChangeArrowheads="1"/>
          </p:cNvSpPr>
          <p:nvPr/>
        </p:nvSpPr>
        <p:spPr bwMode="auto">
          <a:xfrm>
            <a:off x="6889491" y="4751485"/>
            <a:ext cx="3967454" cy="412870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BAJA PERSISTENCIA</a:t>
            </a:r>
          </a:p>
        </p:txBody>
      </p:sp>
      <p:sp>
        <p:nvSpPr>
          <p:cNvPr id="18438" name="AutoShape 1055"/>
          <p:cNvSpPr>
            <a:spLocks noChangeArrowheads="1"/>
          </p:cNvSpPr>
          <p:nvPr/>
        </p:nvSpPr>
        <p:spPr bwMode="auto">
          <a:xfrm>
            <a:off x="5743338" y="3674736"/>
            <a:ext cx="1234319" cy="466153"/>
          </a:xfrm>
          <a:prstGeom prst="curvedUp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92D05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8439" name="AutoShape 1057"/>
          <p:cNvSpPr>
            <a:spLocks noChangeArrowheads="1"/>
          </p:cNvSpPr>
          <p:nvPr/>
        </p:nvSpPr>
        <p:spPr bwMode="auto">
          <a:xfrm>
            <a:off x="5655172" y="5503920"/>
            <a:ext cx="1662552" cy="466153"/>
          </a:xfrm>
          <a:prstGeom prst="curvedUp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92D050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8440" name="Text Box 1058"/>
          <p:cNvSpPr txBox="1">
            <a:spLocks noChangeArrowheads="1"/>
          </p:cNvSpPr>
          <p:nvPr/>
        </p:nvSpPr>
        <p:spPr bwMode="auto">
          <a:xfrm>
            <a:off x="2292262" y="916280"/>
            <a:ext cx="4047903" cy="839974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b="1" dirty="0">
                <a:solidFill>
                  <a:srgbClr val="FFFF00"/>
                </a:solidFill>
                <a:latin typeface="Arial" pitchFamily="34" charset="0"/>
              </a:rPr>
              <a:t>Características generales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b="1" dirty="0">
                <a:solidFill>
                  <a:srgbClr val="FFFF00"/>
                </a:solidFill>
                <a:latin typeface="Arial" pitchFamily="34" charset="0"/>
              </a:rPr>
              <a:t>de los organofosforados</a:t>
            </a:r>
          </a:p>
        </p:txBody>
      </p:sp>
      <p:sp>
        <p:nvSpPr>
          <p:cNvPr id="18441" name="Text Box 1059"/>
          <p:cNvSpPr txBox="1">
            <a:spLocks noChangeArrowheads="1"/>
          </p:cNvSpPr>
          <p:nvPr/>
        </p:nvSpPr>
        <p:spPr bwMode="auto">
          <a:xfrm>
            <a:off x="6977657" y="651783"/>
            <a:ext cx="1939644" cy="158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RO      O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       P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RO       X</a:t>
            </a:r>
          </a:p>
        </p:txBody>
      </p:sp>
      <p:sp>
        <p:nvSpPr>
          <p:cNvPr id="18442" name="Text Box 1060"/>
          <p:cNvSpPr txBox="1">
            <a:spLocks noChangeArrowheads="1"/>
          </p:cNvSpPr>
          <p:nvPr/>
        </p:nvSpPr>
        <p:spPr bwMode="auto">
          <a:xfrm>
            <a:off x="9181798" y="651784"/>
            <a:ext cx="1851479" cy="214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RO     S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       P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RO      X</a:t>
            </a:r>
          </a:p>
          <a:p>
            <a:pPr>
              <a:spcBef>
                <a:spcPct val="50000"/>
              </a:spcBef>
              <a:buFontTx/>
              <a:buNone/>
            </a:pPr>
            <a:endParaRPr lang="es-ES_tradnl" altLang="es-PE" sz="2429">
              <a:latin typeface="Arial" pitchFamily="34" charset="0"/>
            </a:endParaRPr>
          </a:p>
        </p:txBody>
      </p:sp>
      <p:sp>
        <p:nvSpPr>
          <p:cNvPr id="18443" name="Text Box 1061"/>
          <p:cNvSpPr txBox="1">
            <a:spLocks noChangeArrowheads="1"/>
          </p:cNvSpPr>
          <p:nvPr/>
        </p:nvSpPr>
        <p:spPr bwMode="auto">
          <a:xfrm>
            <a:off x="6889492" y="2238766"/>
            <a:ext cx="220414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OXONES</a:t>
            </a:r>
          </a:p>
        </p:txBody>
      </p:sp>
      <p:sp>
        <p:nvSpPr>
          <p:cNvPr id="18444" name="Text Box 1062"/>
          <p:cNvSpPr txBox="1">
            <a:spLocks noChangeArrowheads="1"/>
          </p:cNvSpPr>
          <p:nvPr/>
        </p:nvSpPr>
        <p:spPr bwMode="auto">
          <a:xfrm>
            <a:off x="8829136" y="2238766"/>
            <a:ext cx="220414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TIONES</a:t>
            </a:r>
          </a:p>
        </p:txBody>
      </p:sp>
      <p:sp>
        <p:nvSpPr>
          <p:cNvPr id="18445" name="Line 1063"/>
          <p:cNvSpPr>
            <a:spLocks noChangeShapeType="1"/>
          </p:cNvSpPr>
          <p:nvPr/>
        </p:nvSpPr>
        <p:spPr bwMode="auto">
          <a:xfrm>
            <a:off x="6889491" y="651783"/>
            <a:ext cx="0" cy="21159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8446" name="Line 1064"/>
          <p:cNvSpPr>
            <a:spLocks noChangeShapeType="1"/>
          </p:cNvSpPr>
          <p:nvPr/>
        </p:nvSpPr>
        <p:spPr bwMode="auto">
          <a:xfrm>
            <a:off x="9005466" y="651783"/>
            <a:ext cx="0" cy="21159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8447" name="Line 1065"/>
          <p:cNvSpPr>
            <a:spLocks noChangeShapeType="1"/>
          </p:cNvSpPr>
          <p:nvPr/>
        </p:nvSpPr>
        <p:spPr bwMode="auto">
          <a:xfrm>
            <a:off x="6889492" y="2238763"/>
            <a:ext cx="440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8448" name="Line 1066"/>
          <p:cNvSpPr>
            <a:spLocks noChangeShapeType="1"/>
          </p:cNvSpPr>
          <p:nvPr/>
        </p:nvSpPr>
        <p:spPr bwMode="auto">
          <a:xfrm>
            <a:off x="6889492" y="2767758"/>
            <a:ext cx="440828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8449" name="Line 1067"/>
          <p:cNvSpPr>
            <a:spLocks noChangeShapeType="1"/>
          </p:cNvSpPr>
          <p:nvPr/>
        </p:nvSpPr>
        <p:spPr bwMode="auto">
          <a:xfrm flipV="1">
            <a:off x="8123810" y="1048528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0" name="Line 1068"/>
          <p:cNvSpPr>
            <a:spLocks noChangeShapeType="1"/>
          </p:cNvSpPr>
          <p:nvPr/>
        </p:nvSpPr>
        <p:spPr bwMode="auto">
          <a:xfrm flipV="1">
            <a:off x="8211976" y="1114653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1" name="Line 1069"/>
          <p:cNvSpPr>
            <a:spLocks noChangeShapeType="1"/>
          </p:cNvSpPr>
          <p:nvPr/>
        </p:nvSpPr>
        <p:spPr bwMode="auto">
          <a:xfrm>
            <a:off x="8123810" y="1643646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2" name="Line 1070"/>
          <p:cNvSpPr>
            <a:spLocks noChangeShapeType="1"/>
          </p:cNvSpPr>
          <p:nvPr/>
        </p:nvSpPr>
        <p:spPr bwMode="auto">
          <a:xfrm flipH="1">
            <a:off x="7682982" y="1643646"/>
            <a:ext cx="176331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3" name="Line 1071"/>
          <p:cNvSpPr>
            <a:spLocks noChangeShapeType="1"/>
          </p:cNvSpPr>
          <p:nvPr/>
        </p:nvSpPr>
        <p:spPr bwMode="auto">
          <a:xfrm>
            <a:off x="7594816" y="1114653"/>
            <a:ext cx="176331" cy="13224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4" name="Line 1072"/>
          <p:cNvSpPr>
            <a:spLocks noChangeShapeType="1"/>
          </p:cNvSpPr>
          <p:nvPr/>
        </p:nvSpPr>
        <p:spPr bwMode="auto">
          <a:xfrm flipV="1">
            <a:off x="10239786" y="982403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5" name="Line 1073"/>
          <p:cNvSpPr>
            <a:spLocks noChangeShapeType="1"/>
          </p:cNvSpPr>
          <p:nvPr/>
        </p:nvSpPr>
        <p:spPr bwMode="auto">
          <a:xfrm flipV="1">
            <a:off x="10327952" y="1048528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6" name="Line 1074"/>
          <p:cNvSpPr>
            <a:spLocks noChangeShapeType="1"/>
          </p:cNvSpPr>
          <p:nvPr/>
        </p:nvSpPr>
        <p:spPr bwMode="auto">
          <a:xfrm>
            <a:off x="9798957" y="1114653"/>
            <a:ext cx="176331" cy="13224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7" name="Line 1075"/>
          <p:cNvSpPr>
            <a:spLocks noChangeShapeType="1"/>
          </p:cNvSpPr>
          <p:nvPr/>
        </p:nvSpPr>
        <p:spPr bwMode="auto">
          <a:xfrm flipH="1">
            <a:off x="9887123" y="1643646"/>
            <a:ext cx="176331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8" name="Line 1076"/>
          <p:cNvSpPr>
            <a:spLocks noChangeShapeType="1"/>
          </p:cNvSpPr>
          <p:nvPr/>
        </p:nvSpPr>
        <p:spPr bwMode="auto">
          <a:xfrm>
            <a:off x="10327952" y="1643646"/>
            <a:ext cx="264497" cy="19837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59" name="Line 1077"/>
          <p:cNvSpPr>
            <a:spLocks noChangeShapeType="1"/>
          </p:cNvSpPr>
          <p:nvPr/>
        </p:nvSpPr>
        <p:spPr bwMode="auto">
          <a:xfrm>
            <a:off x="6889492" y="651782"/>
            <a:ext cx="440828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18460" name="Line 1078"/>
          <p:cNvSpPr>
            <a:spLocks noChangeShapeType="1"/>
          </p:cNvSpPr>
          <p:nvPr/>
        </p:nvSpPr>
        <p:spPr bwMode="auto">
          <a:xfrm>
            <a:off x="11297773" y="651783"/>
            <a:ext cx="0" cy="211597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</p:spTree>
    <p:extLst>
      <p:ext uri="{BB962C8B-B14F-4D97-AF65-F5344CB8AC3E}">
        <p14:creationId xmlns:p14="http://schemas.microsoft.com/office/powerpoint/2010/main" val="2731240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766406" y="1180776"/>
            <a:ext cx="5073493" cy="12137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latin typeface="Arial" pitchFamily="34" charset="0"/>
              </a:rPr>
              <a:t>CARACTERÍSTICAS GENERALES DE LOS PLAGUICIDAS CARBAMATOS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242153" y="982404"/>
            <a:ext cx="969822" cy="102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H</a:t>
            </a:r>
            <a:r>
              <a:rPr lang="es-ES_tradnl" altLang="es-PE" sz="2429" baseline="-25000">
                <a:latin typeface="Arial" pitchFamily="34" charset="0"/>
              </a:rPr>
              <a:t>3</a:t>
            </a:r>
            <a:r>
              <a:rPr lang="es-ES_tradnl" altLang="es-PE" sz="2429">
                <a:latin typeface="Arial" pitchFamily="34" charset="0"/>
              </a:rPr>
              <a:t>C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  R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564638" y="1313027"/>
            <a:ext cx="528994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N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446295" y="1313027"/>
            <a:ext cx="528994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C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0327951" y="1313027"/>
            <a:ext cx="70532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X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9446295" y="717909"/>
            <a:ext cx="617159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O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7242154" y="2106516"/>
            <a:ext cx="1057987" cy="102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H</a:t>
            </a:r>
            <a:r>
              <a:rPr lang="es-ES_tradnl" altLang="es-PE" sz="2429" baseline="-25000">
                <a:latin typeface="Arial" pitchFamily="34" charset="0"/>
              </a:rPr>
              <a:t>3</a:t>
            </a:r>
            <a:r>
              <a:rPr lang="es-ES_tradnl" altLang="es-PE" sz="2429">
                <a:latin typeface="Arial" pitchFamily="34" charset="0"/>
              </a:rPr>
              <a:t>C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H</a:t>
            </a:r>
            <a:r>
              <a:rPr lang="es-ES_tradnl" altLang="es-PE" sz="2429" baseline="-25000">
                <a:latin typeface="Arial" pitchFamily="34" charset="0"/>
              </a:rPr>
              <a:t>3</a:t>
            </a:r>
            <a:r>
              <a:rPr lang="es-ES_tradnl" altLang="es-PE" sz="2429">
                <a:latin typeface="Arial" pitchFamily="34" charset="0"/>
              </a:rPr>
              <a:t>C 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8652805" y="2437139"/>
            <a:ext cx="528994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N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9446294" y="2437139"/>
            <a:ext cx="70532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C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10327952" y="2437139"/>
            <a:ext cx="617159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X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9446295" y="3032256"/>
            <a:ext cx="528994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O</a:t>
            </a:r>
            <a:endParaRPr lang="es-ES_tradnl" altLang="es-PE" sz="2083">
              <a:latin typeface="Arial" pitchFamily="34" charset="0"/>
            </a:endParaRP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8035644" y="1246901"/>
            <a:ext cx="528994" cy="2644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rot="-3051958">
            <a:off x="8013603" y="1533439"/>
            <a:ext cx="396746" cy="352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8123810" y="2371013"/>
            <a:ext cx="528994" cy="2644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rot="-3285085">
            <a:off x="8189934" y="2723675"/>
            <a:ext cx="396746" cy="352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grpSp>
        <p:nvGrpSpPr>
          <p:cNvPr id="19473" name="Group 17"/>
          <p:cNvGrpSpPr>
            <a:grpSpLocks/>
          </p:cNvGrpSpPr>
          <p:nvPr/>
        </p:nvGrpSpPr>
        <p:grpSpPr bwMode="auto">
          <a:xfrm>
            <a:off x="9622627" y="1114652"/>
            <a:ext cx="88165" cy="264497"/>
            <a:chOff x="4608" y="576"/>
            <a:chExt cx="48" cy="192"/>
          </a:xfrm>
        </p:grpSpPr>
        <p:sp>
          <p:nvSpPr>
            <p:cNvPr id="19489" name="Line 18"/>
            <p:cNvSpPr>
              <a:spLocks noChangeShapeType="1"/>
            </p:cNvSpPr>
            <p:nvPr/>
          </p:nvSpPr>
          <p:spPr bwMode="auto">
            <a:xfrm>
              <a:off x="4608" y="5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 sz="1562"/>
            </a:p>
          </p:txBody>
        </p:sp>
        <p:sp>
          <p:nvSpPr>
            <p:cNvPr id="19490" name="Line 19"/>
            <p:cNvSpPr>
              <a:spLocks noChangeShapeType="1"/>
            </p:cNvSpPr>
            <p:nvPr/>
          </p:nvSpPr>
          <p:spPr bwMode="auto">
            <a:xfrm>
              <a:off x="4656" y="5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 sz="1562"/>
            </a:p>
          </p:txBody>
        </p:sp>
      </p:grpSp>
      <p:sp>
        <p:nvSpPr>
          <p:cNvPr id="19474" name="Line 20"/>
          <p:cNvSpPr>
            <a:spLocks noChangeShapeType="1"/>
          </p:cNvSpPr>
          <p:nvPr/>
        </p:nvSpPr>
        <p:spPr bwMode="auto">
          <a:xfrm>
            <a:off x="9005467" y="1511397"/>
            <a:ext cx="52899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5" name="Line 21"/>
          <p:cNvSpPr>
            <a:spLocks noChangeShapeType="1"/>
          </p:cNvSpPr>
          <p:nvPr/>
        </p:nvSpPr>
        <p:spPr bwMode="auto">
          <a:xfrm>
            <a:off x="9887123" y="1511397"/>
            <a:ext cx="52899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6" name="Line 22"/>
          <p:cNvSpPr>
            <a:spLocks noChangeShapeType="1"/>
          </p:cNvSpPr>
          <p:nvPr/>
        </p:nvSpPr>
        <p:spPr bwMode="auto">
          <a:xfrm>
            <a:off x="9005467" y="2635509"/>
            <a:ext cx="52899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19477" name="Line 23"/>
          <p:cNvSpPr>
            <a:spLocks noChangeShapeType="1"/>
          </p:cNvSpPr>
          <p:nvPr/>
        </p:nvSpPr>
        <p:spPr bwMode="auto">
          <a:xfrm>
            <a:off x="9887123" y="2635509"/>
            <a:ext cx="52899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grpSp>
        <p:nvGrpSpPr>
          <p:cNvPr id="19478" name="Group 24"/>
          <p:cNvGrpSpPr>
            <a:grpSpLocks/>
          </p:cNvGrpSpPr>
          <p:nvPr/>
        </p:nvGrpSpPr>
        <p:grpSpPr bwMode="auto">
          <a:xfrm>
            <a:off x="9622627" y="2833882"/>
            <a:ext cx="88165" cy="264497"/>
            <a:chOff x="4608" y="576"/>
            <a:chExt cx="48" cy="192"/>
          </a:xfrm>
        </p:grpSpPr>
        <p:sp>
          <p:nvSpPr>
            <p:cNvPr id="19487" name="Line 25"/>
            <p:cNvSpPr>
              <a:spLocks noChangeShapeType="1"/>
            </p:cNvSpPr>
            <p:nvPr/>
          </p:nvSpPr>
          <p:spPr bwMode="auto">
            <a:xfrm>
              <a:off x="4608" y="5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 sz="1562"/>
            </a:p>
          </p:txBody>
        </p:sp>
        <p:sp>
          <p:nvSpPr>
            <p:cNvPr id="19488" name="Line 26"/>
            <p:cNvSpPr>
              <a:spLocks noChangeShapeType="1"/>
            </p:cNvSpPr>
            <p:nvPr/>
          </p:nvSpPr>
          <p:spPr bwMode="auto">
            <a:xfrm>
              <a:off x="4656" y="5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PE" sz="1562"/>
            </a:p>
          </p:txBody>
        </p:sp>
      </p:grpSp>
      <p:sp>
        <p:nvSpPr>
          <p:cNvPr id="19479" name="Text Box 27"/>
          <p:cNvSpPr txBox="1">
            <a:spLocks noChangeArrowheads="1"/>
          </p:cNvSpPr>
          <p:nvPr/>
        </p:nvSpPr>
        <p:spPr bwMode="auto">
          <a:xfrm>
            <a:off x="2355257" y="3825746"/>
            <a:ext cx="8766184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Son ésteres de los ácidos N-</a:t>
            </a:r>
            <a:r>
              <a:rPr lang="es-ES_tradnl" altLang="es-PE" sz="2429" dirty="0" err="1">
                <a:latin typeface="Arial" pitchFamily="34" charset="0"/>
              </a:rPr>
              <a:t>metil</a:t>
            </a:r>
            <a:r>
              <a:rPr lang="es-ES_tradnl" altLang="es-PE" sz="2429" dirty="0">
                <a:latin typeface="Arial" pitchFamily="34" charset="0"/>
              </a:rPr>
              <a:t> o N,N-</a:t>
            </a:r>
            <a:r>
              <a:rPr lang="es-ES_tradnl" altLang="es-PE" sz="2429" dirty="0" err="1">
                <a:latin typeface="Arial" pitchFamily="34" charset="0"/>
              </a:rPr>
              <a:t>dimetil</a:t>
            </a:r>
            <a:r>
              <a:rPr lang="es-ES_tradnl" altLang="es-PE" sz="2429" dirty="0">
                <a:latin typeface="Arial" pitchFamily="34" charset="0"/>
              </a:rPr>
              <a:t> </a:t>
            </a:r>
            <a:r>
              <a:rPr lang="es-ES_tradnl" altLang="es-PE" sz="2429" dirty="0" err="1">
                <a:latin typeface="Arial" pitchFamily="34" charset="0"/>
              </a:rPr>
              <a:t>carbámicos</a:t>
            </a:r>
            <a:r>
              <a:rPr lang="es-ES_tradnl" altLang="es-PE" sz="2429" dirty="0">
                <a:latin typeface="Arial" pitchFamily="34" charset="0"/>
              </a:rPr>
              <a:t>. Son liposolubles.</a:t>
            </a:r>
          </a:p>
        </p:txBody>
      </p:sp>
      <p:sp>
        <p:nvSpPr>
          <p:cNvPr id="19480" name="Text Box 28"/>
          <p:cNvSpPr txBox="1">
            <a:spLocks noChangeArrowheads="1"/>
          </p:cNvSpPr>
          <p:nvPr/>
        </p:nvSpPr>
        <p:spPr bwMode="auto">
          <a:xfrm>
            <a:off x="2355257" y="4737712"/>
            <a:ext cx="682654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Baja presión de vapor</a:t>
            </a:r>
          </a:p>
        </p:txBody>
      </p:sp>
      <p:sp>
        <p:nvSpPr>
          <p:cNvPr id="19481" name="Text Box 29"/>
          <p:cNvSpPr txBox="1">
            <a:spLocks noChangeArrowheads="1"/>
          </p:cNvSpPr>
          <p:nvPr/>
        </p:nvSpPr>
        <p:spPr bwMode="auto">
          <a:xfrm>
            <a:off x="2355257" y="5280479"/>
            <a:ext cx="8766186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Se hidrolizan fácilmente en medio alcalino y por acción de la luz y el calor</a:t>
            </a:r>
          </a:p>
        </p:txBody>
      </p:sp>
      <p:sp>
        <p:nvSpPr>
          <p:cNvPr id="19482" name="Rectangle 30"/>
          <p:cNvSpPr>
            <a:spLocks noChangeArrowheads="1"/>
          </p:cNvSpPr>
          <p:nvPr/>
        </p:nvSpPr>
        <p:spPr bwMode="auto">
          <a:xfrm>
            <a:off x="7153988" y="717907"/>
            <a:ext cx="3879288" cy="26449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9483" name="Text Box 32"/>
          <p:cNvSpPr txBox="1">
            <a:spLocks noChangeArrowheads="1"/>
          </p:cNvSpPr>
          <p:nvPr/>
        </p:nvSpPr>
        <p:spPr bwMode="auto">
          <a:xfrm>
            <a:off x="9534461" y="1842021"/>
            <a:ext cx="44082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y</a:t>
            </a:r>
          </a:p>
        </p:txBody>
      </p:sp>
      <p:sp>
        <p:nvSpPr>
          <p:cNvPr id="19484" name="Oval 34"/>
          <p:cNvSpPr>
            <a:spLocks noChangeArrowheads="1"/>
          </p:cNvSpPr>
          <p:nvPr/>
        </p:nvSpPr>
        <p:spPr bwMode="auto">
          <a:xfrm>
            <a:off x="2002577" y="3762491"/>
            <a:ext cx="352663" cy="6555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9485" name="Oval 35"/>
          <p:cNvSpPr>
            <a:spLocks noChangeArrowheads="1"/>
          </p:cNvSpPr>
          <p:nvPr/>
        </p:nvSpPr>
        <p:spPr bwMode="auto">
          <a:xfrm>
            <a:off x="1964793" y="4526073"/>
            <a:ext cx="352663" cy="6555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19486" name="Oval 36"/>
          <p:cNvSpPr>
            <a:spLocks noChangeArrowheads="1"/>
          </p:cNvSpPr>
          <p:nvPr/>
        </p:nvSpPr>
        <p:spPr bwMode="auto">
          <a:xfrm>
            <a:off x="1989983" y="5264454"/>
            <a:ext cx="352663" cy="6555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62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3">
            <a:extLst>
              <a:ext uri="{FF2B5EF4-FFF2-40B4-BE49-F238E27FC236}">
                <a16:creationId xmlns:a16="http://schemas.microsoft.com/office/drawing/2014/main" id="{F098B5BF-EDDB-4A73-8450-B3EFAD744F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86" b="15914"/>
          <a:stretch/>
        </p:blipFill>
        <p:spPr>
          <a:xfrm>
            <a:off x="1658490" y="100863"/>
            <a:ext cx="8875039" cy="66562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3540A3B-739D-49B2-9CE6-D78552651124}"/>
              </a:ext>
            </a:extLst>
          </p:cNvPr>
          <p:cNvSpPr txBox="1"/>
          <p:nvPr/>
        </p:nvSpPr>
        <p:spPr>
          <a:xfrm>
            <a:off x="3090726" y="843066"/>
            <a:ext cx="3494506" cy="361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sz="1747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61C5C0-EF37-4582-A8BB-35685CBB5B31}"/>
              </a:ext>
            </a:extLst>
          </p:cNvPr>
          <p:cNvSpPr txBox="1"/>
          <p:nvPr/>
        </p:nvSpPr>
        <p:spPr>
          <a:xfrm>
            <a:off x="3090726" y="563507"/>
            <a:ext cx="3494506" cy="618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329" b="1" dirty="0"/>
              <a:t>Características:</a:t>
            </a:r>
          </a:p>
          <a:p>
            <a:r>
              <a:rPr lang="es-AR" sz="2329" dirty="0"/>
              <a:t>Se absorben por todas las vías.</a:t>
            </a:r>
          </a:p>
          <a:p>
            <a:r>
              <a:rPr lang="es-AR" sz="2329" dirty="0"/>
              <a:t>Se vehiculizan generalmente con hidrocarburos.</a:t>
            </a:r>
          </a:p>
          <a:p>
            <a:r>
              <a:rPr lang="es-AR" sz="2329" dirty="0"/>
              <a:t>No persisten en el organismo</a:t>
            </a:r>
          </a:p>
          <a:p>
            <a:endParaRPr lang="es-AR" sz="2329" dirty="0"/>
          </a:p>
          <a:p>
            <a:r>
              <a:rPr lang="es-AR" sz="2329" b="1" dirty="0"/>
              <a:t>Incluye:</a:t>
            </a:r>
          </a:p>
          <a:p>
            <a:r>
              <a:rPr lang="es-AR" sz="2135" dirty="0" err="1"/>
              <a:t>Paration</a:t>
            </a:r>
            <a:r>
              <a:rPr lang="es-AR" sz="2135" dirty="0"/>
              <a:t>, </a:t>
            </a:r>
            <a:r>
              <a:rPr lang="es-AR" sz="2135" dirty="0" err="1"/>
              <a:t>diclorvos</a:t>
            </a:r>
            <a:r>
              <a:rPr lang="es-AR" sz="2135" dirty="0"/>
              <a:t>, DDVP, </a:t>
            </a:r>
            <a:r>
              <a:rPr lang="es-AR" sz="2135" dirty="0" err="1"/>
              <a:t>clorpirifos</a:t>
            </a:r>
            <a:r>
              <a:rPr lang="es-AR" sz="2135" dirty="0"/>
              <a:t>, malatión.</a:t>
            </a:r>
          </a:p>
          <a:p>
            <a:r>
              <a:rPr lang="es-AR" sz="2135" dirty="0"/>
              <a:t>Gases de guerra: </a:t>
            </a:r>
            <a:r>
              <a:rPr lang="es-AR" sz="2135" dirty="0" err="1"/>
              <a:t>sarin</a:t>
            </a:r>
            <a:r>
              <a:rPr lang="es-AR" sz="2135" dirty="0"/>
              <a:t>, </a:t>
            </a:r>
            <a:r>
              <a:rPr lang="es-AR" sz="2135" dirty="0" err="1"/>
              <a:t>soman</a:t>
            </a:r>
            <a:r>
              <a:rPr lang="es-AR" sz="2135" dirty="0"/>
              <a:t>, </a:t>
            </a:r>
            <a:r>
              <a:rPr lang="es-AR" sz="2135" dirty="0" err="1"/>
              <a:t>tabun</a:t>
            </a:r>
            <a:r>
              <a:rPr lang="es-AR" sz="2135" dirty="0"/>
              <a:t>.</a:t>
            </a:r>
          </a:p>
          <a:p>
            <a:r>
              <a:rPr lang="es-AR" sz="2135" dirty="0" err="1"/>
              <a:t>Carbofuran</a:t>
            </a:r>
            <a:r>
              <a:rPr lang="es-AR" sz="2135" dirty="0"/>
              <a:t>, </a:t>
            </a:r>
            <a:r>
              <a:rPr lang="es-AR" sz="2135" dirty="0" err="1"/>
              <a:t>carbaril</a:t>
            </a:r>
            <a:r>
              <a:rPr lang="es-AR" sz="2135" dirty="0"/>
              <a:t>, </a:t>
            </a:r>
            <a:r>
              <a:rPr lang="es-AR" sz="2135" dirty="0" err="1"/>
              <a:t>propoxur</a:t>
            </a:r>
            <a:endParaRPr lang="es-AR" sz="2135" dirty="0"/>
          </a:p>
          <a:p>
            <a:endParaRPr lang="es-AR" sz="1747" dirty="0"/>
          </a:p>
          <a:p>
            <a:endParaRPr lang="es-AR" sz="1747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C9B7784-D629-438F-991A-84A7944A7945}"/>
              </a:ext>
            </a:extLst>
          </p:cNvPr>
          <p:cNvSpPr/>
          <p:nvPr/>
        </p:nvSpPr>
        <p:spPr>
          <a:xfrm>
            <a:off x="3090726" y="563505"/>
            <a:ext cx="3494506" cy="6080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47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B4905EC-780D-4CD5-8FFF-441F5866930A}"/>
              </a:ext>
            </a:extLst>
          </p:cNvPr>
          <p:cNvSpPr txBox="1"/>
          <p:nvPr/>
        </p:nvSpPr>
        <p:spPr>
          <a:xfrm>
            <a:off x="3238643" y="711424"/>
            <a:ext cx="3494506" cy="618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329" b="1" dirty="0"/>
              <a:t>Características: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2329" dirty="0"/>
              <a:t>Se absorben por todas las vías.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2329" dirty="0"/>
              <a:t>Se vehiculizan generalmente con hidrocarburos.</a:t>
            </a:r>
          </a:p>
          <a:p>
            <a:pPr marL="332820" indent="-332820">
              <a:buFont typeface="Arial" panose="020B0604020202020204" pitchFamily="34" charset="0"/>
              <a:buChar char="•"/>
            </a:pPr>
            <a:r>
              <a:rPr lang="es-AR" sz="2329" dirty="0"/>
              <a:t>No persisten en el organismo</a:t>
            </a:r>
          </a:p>
          <a:p>
            <a:endParaRPr lang="es-AR" sz="2329" dirty="0"/>
          </a:p>
          <a:p>
            <a:r>
              <a:rPr lang="es-AR" sz="2329" b="1" dirty="0"/>
              <a:t>Incluye:</a:t>
            </a:r>
          </a:p>
          <a:p>
            <a:r>
              <a:rPr lang="es-AR" sz="2135" dirty="0" err="1"/>
              <a:t>Paration</a:t>
            </a:r>
            <a:r>
              <a:rPr lang="es-AR" sz="2135" dirty="0"/>
              <a:t>, </a:t>
            </a:r>
            <a:r>
              <a:rPr lang="es-AR" sz="2135" dirty="0" err="1"/>
              <a:t>diclorvos</a:t>
            </a:r>
            <a:r>
              <a:rPr lang="es-AR" sz="2135" dirty="0"/>
              <a:t>, DDVP, </a:t>
            </a:r>
            <a:r>
              <a:rPr lang="es-AR" sz="2135" dirty="0" err="1"/>
              <a:t>clorpirifos</a:t>
            </a:r>
            <a:r>
              <a:rPr lang="es-AR" sz="2135" dirty="0"/>
              <a:t>, malatión.</a:t>
            </a:r>
          </a:p>
          <a:p>
            <a:r>
              <a:rPr lang="es-AR" sz="2135" dirty="0"/>
              <a:t>Gases de guerra: </a:t>
            </a:r>
            <a:r>
              <a:rPr lang="es-AR" sz="2135" dirty="0" err="1"/>
              <a:t>sarin</a:t>
            </a:r>
            <a:r>
              <a:rPr lang="es-AR" sz="2135" dirty="0"/>
              <a:t>, </a:t>
            </a:r>
            <a:r>
              <a:rPr lang="es-AR" sz="2135" dirty="0" err="1"/>
              <a:t>soman</a:t>
            </a:r>
            <a:r>
              <a:rPr lang="es-AR" sz="2135" dirty="0"/>
              <a:t>, </a:t>
            </a:r>
            <a:r>
              <a:rPr lang="es-AR" sz="2135" dirty="0" err="1"/>
              <a:t>tabun</a:t>
            </a:r>
            <a:r>
              <a:rPr lang="es-AR" sz="2135" dirty="0"/>
              <a:t>.</a:t>
            </a:r>
          </a:p>
          <a:p>
            <a:r>
              <a:rPr lang="es-AR" sz="2135" dirty="0" err="1"/>
              <a:t>Carbofuran</a:t>
            </a:r>
            <a:r>
              <a:rPr lang="es-AR" sz="2135" dirty="0"/>
              <a:t>, </a:t>
            </a:r>
            <a:r>
              <a:rPr lang="es-AR" sz="2135" dirty="0" err="1"/>
              <a:t>carbaril</a:t>
            </a:r>
            <a:r>
              <a:rPr lang="es-AR" sz="2135" dirty="0"/>
              <a:t>, </a:t>
            </a:r>
            <a:r>
              <a:rPr lang="es-AR" sz="2135" dirty="0" err="1"/>
              <a:t>propoxur</a:t>
            </a:r>
            <a:endParaRPr lang="es-AR" sz="2135" dirty="0"/>
          </a:p>
          <a:p>
            <a:endParaRPr lang="es-AR" sz="1747" dirty="0"/>
          </a:p>
          <a:p>
            <a:endParaRPr lang="es-AR" sz="1747" dirty="0"/>
          </a:p>
        </p:txBody>
      </p:sp>
    </p:spTree>
    <p:extLst>
      <p:ext uri="{BB962C8B-B14F-4D97-AF65-F5344CB8AC3E}">
        <p14:creationId xmlns:p14="http://schemas.microsoft.com/office/powerpoint/2010/main" val="1291473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5089-C853-4263-B04B-332C8A27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438" y="1291156"/>
            <a:ext cx="3049529" cy="488822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AR" sz="3483" b="1" dirty="0">
                <a:latin typeface="+mn-lt"/>
              </a:rPr>
              <a:t>Toxicocinética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459754D-4655-4197-9C0E-27BA628CFAE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7273"/>
          <a:stretch/>
        </p:blipFill>
        <p:spPr>
          <a:xfrm>
            <a:off x="5143587" y="1262406"/>
            <a:ext cx="2585935" cy="5140354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613E96B-39F8-496C-B158-CF2B74F5C3C9}"/>
              </a:ext>
            </a:extLst>
          </p:cNvPr>
          <p:cNvSpPr/>
          <p:nvPr/>
        </p:nvSpPr>
        <p:spPr>
          <a:xfrm>
            <a:off x="7441041" y="1541968"/>
            <a:ext cx="2585935" cy="12865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>
                <a:solidFill>
                  <a:schemeClr val="tx1"/>
                </a:solidFill>
              </a:rPr>
              <a:t>ABSORCIÓN:</a:t>
            </a:r>
          </a:p>
          <a:p>
            <a:pPr algn="ctr"/>
            <a:r>
              <a:rPr lang="es-AR" sz="1747" b="1" dirty="0"/>
              <a:t>Buena por todas las vías. </a:t>
            </a:r>
          </a:p>
          <a:p>
            <a:pPr algn="ctr"/>
            <a:r>
              <a:rPr lang="es-AR" sz="1747" b="1" dirty="0" err="1">
                <a:solidFill>
                  <a:srgbClr val="FFFF00"/>
                </a:solidFill>
              </a:rPr>
              <a:t>Carbamatos</a:t>
            </a:r>
            <a:r>
              <a:rPr lang="es-AR" sz="1747" b="1" dirty="0">
                <a:solidFill>
                  <a:srgbClr val="FFFF00"/>
                </a:solidFill>
              </a:rPr>
              <a:t> </a:t>
            </a:r>
            <a:r>
              <a:rPr lang="es-AR" sz="1747" b="1" dirty="0"/>
              <a:t>&lt; absorción cutánea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240BAB9-292D-4B39-AD5F-27FCAD4F70E0}"/>
              </a:ext>
            </a:extLst>
          </p:cNvPr>
          <p:cNvSpPr/>
          <p:nvPr/>
        </p:nvSpPr>
        <p:spPr>
          <a:xfrm>
            <a:off x="2112263" y="3582214"/>
            <a:ext cx="3200501" cy="2292940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>
                <a:solidFill>
                  <a:schemeClr val="tx1"/>
                </a:solidFill>
              </a:rPr>
              <a:t>METABOLISMO:</a:t>
            </a:r>
          </a:p>
          <a:p>
            <a:pPr algn="ctr"/>
            <a:r>
              <a:rPr lang="es-AR" sz="1747" dirty="0"/>
              <a:t>Hepático.</a:t>
            </a:r>
          </a:p>
          <a:p>
            <a:pPr algn="ctr"/>
            <a:r>
              <a:rPr lang="es-AR" sz="1747" dirty="0"/>
              <a:t>COFA: </a:t>
            </a:r>
            <a:r>
              <a:rPr lang="es-ES_tradnl" sz="1747" dirty="0"/>
              <a:t>Ocurre en el hígado, a través de oxidasas, hidrolasas y glutatión-S-transferasas. Se producen metabolitos más tóxicos, los </a:t>
            </a:r>
            <a:r>
              <a:rPr lang="es-ES_tradnl" sz="1747" dirty="0" err="1"/>
              <a:t>oxones</a:t>
            </a:r>
            <a:endParaRPr lang="es-ES_tradnl" sz="1747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EF52991-81BC-4DAB-887F-89ED0DDD0D2E}"/>
              </a:ext>
            </a:extLst>
          </p:cNvPr>
          <p:cNvSpPr/>
          <p:nvPr/>
        </p:nvSpPr>
        <p:spPr>
          <a:xfrm>
            <a:off x="7554535" y="4756914"/>
            <a:ext cx="2585935" cy="7687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>
                <a:solidFill>
                  <a:schemeClr val="tx1"/>
                </a:solidFill>
              </a:rPr>
              <a:t>ELIMINACION:</a:t>
            </a:r>
          </a:p>
          <a:p>
            <a:pPr algn="ctr"/>
            <a:r>
              <a:rPr lang="es-AR" sz="1747" dirty="0"/>
              <a:t>Renal</a:t>
            </a:r>
          </a:p>
        </p:txBody>
      </p:sp>
    </p:spTree>
    <p:extLst>
      <p:ext uri="{BB962C8B-B14F-4D97-AF65-F5344CB8AC3E}">
        <p14:creationId xmlns:p14="http://schemas.microsoft.com/office/powerpoint/2010/main" val="1088925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3">
            <a:extLst>
              <a:ext uri="{FF2B5EF4-FFF2-40B4-BE49-F238E27FC236}">
                <a16:creationId xmlns:a16="http://schemas.microsoft.com/office/drawing/2014/main" id="{2A8D516B-F680-4A13-9A2A-84F6B9321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106" y="1748118"/>
            <a:ext cx="3997932" cy="34281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4EFCDC-C5A7-4ADB-9CDA-541AD4D8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070" y="1086196"/>
            <a:ext cx="4295457" cy="434509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AR" sz="3483" dirty="0">
                <a:latin typeface="+mn-lt"/>
              </a:rPr>
              <a:t>Mecanismo de acción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F4EBDB-2B02-47B3-882C-8875570B48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71383" y="2353236"/>
            <a:ext cx="4106929" cy="24877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AR" b="1" dirty="0"/>
              <a:t>COFA:</a:t>
            </a:r>
          </a:p>
          <a:p>
            <a:r>
              <a:rPr lang="es-AR" dirty="0"/>
              <a:t>Inhibición irreversible (fosforilación) de la acetil colinesterasa</a:t>
            </a:r>
          </a:p>
          <a:p>
            <a:endParaRPr lang="es-AR" dirty="0"/>
          </a:p>
          <a:p>
            <a:pPr marL="0" indent="0">
              <a:buNone/>
            </a:pPr>
            <a:r>
              <a:rPr lang="es-AR" b="1" dirty="0"/>
              <a:t>Carbamatos:</a:t>
            </a:r>
          </a:p>
          <a:p>
            <a:r>
              <a:rPr lang="es-AR" dirty="0"/>
              <a:t>Inhibición reversible </a:t>
            </a:r>
          </a:p>
          <a:p>
            <a:r>
              <a:rPr lang="es-AR" dirty="0"/>
              <a:t>de la acetil colinesterasa</a:t>
            </a:r>
          </a:p>
        </p:txBody>
      </p:sp>
    </p:spTree>
    <p:extLst>
      <p:ext uri="{BB962C8B-B14F-4D97-AF65-F5344CB8AC3E}">
        <p14:creationId xmlns:p14="http://schemas.microsoft.com/office/powerpoint/2010/main" val="687638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EFCDC-C5A7-4ADB-9CDA-541AD4D8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124" y="1484170"/>
            <a:ext cx="4189470" cy="600943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AR" sz="3483" dirty="0">
                <a:latin typeface="+mn-lt"/>
              </a:rPr>
              <a:t>Mecanismo de acción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F4EBDB-2B02-47B3-882C-8875570B48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35505" y="2600151"/>
            <a:ext cx="3727141" cy="3360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329" b="1" dirty="0"/>
              <a:t>COFA:</a:t>
            </a:r>
          </a:p>
          <a:p>
            <a:r>
              <a:rPr lang="es-AR" sz="2329" dirty="0"/>
              <a:t>Inhibición irreversible (fosforilación) de la acetil colinesterasa</a:t>
            </a:r>
          </a:p>
          <a:p>
            <a:endParaRPr lang="es-AR" sz="2329" dirty="0"/>
          </a:p>
          <a:p>
            <a:pPr marL="0" indent="0">
              <a:buNone/>
            </a:pPr>
            <a:r>
              <a:rPr lang="es-AR" sz="2329" b="1" dirty="0"/>
              <a:t>Carbamatos:</a:t>
            </a:r>
          </a:p>
          <a:p>
            <a:r>
              <a:rPr lang="es-AR" sz="2329" dirty="0"/>
              <a:t>Inhibición reversible de la acetil colinesterasa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4FE656-4677-41FA-9AE2-0EEE811417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61" b="7"/>
          <a:stretch/>
        </p:blipFill>
        <p:spPr>
          <a:xfrm>
            <a:off x="6474920" y="284703"/>
            <a:ext cx="4061775" cy="5883086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60566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sinap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372" y="1778652"/>
            <a:ext cx="8412471" cy="440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3513481" y="3178280"/>
            <a:ext cx="1166359" cy="1062121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s-PE" sz="2429">
              <a:latin typeface="Arial" pitchFamily="34" charset="0"/>
            </a:endParaRPr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6013345" y="1804823"/>
            <a:ext cx="582261" cy="68741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s-PE" sz="2429">
              <a:latin typeface="Arial" pitchFamily="34" charset="0"/>
            </a:endParaRP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8178915" y="1679464"/>
            <a:ext cx="416950" cy="43807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s-PE" sz="2429">
              <a:latin typeface="Arial" pitchFamily="34" charset="0"/>
            </a:endParaRPr>
          </a:p>
        </p:txBody>
      </p:sp>
      <p:sp>
        <p:nvSpPr>
          <p:cNvPr id="20486" name="Text Box 8"/>
          <p:cNvSpPr txBox="1">
            <a:spLocks noChangeArrowheads="1"/>
          </p:cNvSpPr>
          <p:nvPr/>
        </p:nvSpPr>
        <p:spPr bwMode="auto">
          <a:xfrm>
            <a:off x="2639444" y="694337"/>
            <a:ext cx="6984319" cy="73340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PE" altLang="es-PE" sz="2083" b="1" dirty="0">
                <a:latin typeface="Arial" pitchFamily="34" charset="0"/>
              </a:rPr>
              <a:t>ACCION DE PLAGUICIDAS INHIBIDORES DE LA COLINESTERASA</a:t>
            </a:r>
          </a:p>
        </p:txBody>
      </p:sp>
    </p:spTree>
    <p:extLst>
      <p:ext uri="{BB962C8B-B14F-4D97-AF65-F5344CB8AC3E}">
        <p14:creationId xmlns:p14="http://schemas.microsoft.com/office/powerpoint/2010/main" val="2298265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6" grpId="0" animBg="1"/>
      <p:bldP spid="1536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81" y="1974268"/>
            <a:ext cx="5750973" cy="369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2403725" y="1054039"/>
            <a:ext cx="7455759" cy="73340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PE" sz="2083" b="1" dirty="0">
                <a:latin typeface="Arial" pitchFamily="34" charset="0"/>
              </a:rPr>
              <a:t>MECANISMO DE LA TRANSMISIÓN DEL IMPULSO NERVIOSO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295" y="2054169"/>
            <a:ext cx="2534762" cy="30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863" y="3554360"/>
            <a:ext cx="2700073" cy="72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098" y="5116546"/>
            <a:ext cx="1774334" cy="36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569" y="4429130"/>
            <a:ext cx="1831274" cy="635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8678519" y="4303770"/>
            <a:ext cx="1440039" cy="25269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sz="1042">
                <a:latin typeface="Arial" pitchFamily="34" charset="0"/>
              </a:rPr>
              <a:t>Acido Acético</a:t>
            </a:r>
          </a:p>
        </p:txBody>
      </p:sp>
      <p:pic>
        <p:nvPicPr>
          <p:cNvPr id="35852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457" y="3805083"/>
            <a:ext cx="1311464" cy="42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7012556" y="3179658"/>
            <a:ext cx="1440039" cy="25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sz="1042">
                <a:latin typeface="Arial" pitchFamily="34" charset="0"/>
              </a:rPr>
              <a:t>AcCoA</a:t>
            </a:r>
          </a:p>
        </p:txBody>
      </p:sp>
    </p:spTree>
    <p:extLst>
      <p:ext uri="{BB962C8B-B14F-4D97-AF65-F5344CB8AC3E}">
        <p14:creationId xmlns:p14="http://schemas.microsoft.com/office/powerpoint/2010/main" val="3518389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48055 -0.000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animBg="1"/>
      <p:bldP spid="3585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335" y="2036260"/>
            <a:ext cx="5750971" cy="369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901357" y="1054039"/>
            <a:ext cx="6318175" cy="73340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s-PE" sz="2083" b="1" dirty="0">
                <a:latin typeface="Arial" pitchFamily="34" charset="0"/>
              </a:rPr>
              <a:t>MECANISMO DE ACCIÓN DE LOS PLAGUICIDAS ANTICOLINESTERASICOS</a:t>
            </a:r>
          </a:p>
        </p:txBody>
      </p:sp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49" y="2116160"/>
            <a:ext cx="2534762" cy="30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198" y="2741583"/>
            <a:ext cx="3196004" cy="793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716" y="3616352"/>
            <a:ext cx="2700073" cy="72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952" y="5178537"/>
            <a:ext cx="1774334" cy="36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422" y="4491123"/>
            <a:ext cx="1831273" cy="63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616" y="3490993"/>
            <a:ext cx="666754" cy="45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8928321" y="2928936"/>
            <a:ext cx="1522695" cy="519886"/>
          </a:xfrm>
          <a:prstGeom prst="rect">
            <a:avLst/>
          </a:prstGeom>
          <a:solidFill>
            <a:schemeClr val="tx2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389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Plaguicida</a:t>
            </a:r>
          </a:p>
          <a:p>
            <a:pPr algn="ctr">
              <a:defRPr/>
            </a:pPr>
            <a:r>
              <a:rPr lang="es-ES" sz="1389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OF, OC</a:t>
            </a:r>
          </a:p>
        </p:txBody>
      </p:sp>
      <p:pic>
        <p:nvPicPr>
          <p:cNvPr id="22539" name="Picture 13" descr="1_241448_huge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273" y="2366880"/>
            <a:ext cx="697978" cy="52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60" y="3678346"/>
            <a:ext cx="1465753" cy="91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677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4798E-6 L 0.47274 -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8555E-6 L -0.21267 0.19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0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364266" y="875195"/>
            <a:ext cx="6377725" cy="83997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latin typeface="Arial" pitchFamily="34" charset="0"/>
              </a:rPr>
              <a:t>TOXICOCINÉTICA DE LOS PLAGUICIDAS ORGANOFOSFORADOS Y CARBAMATOS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274699" y="1974269"/>
            <a:ext cx="4584614" cy="466153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solidFill>
                  <a:schemeClr val="tx2"/>
                </a:solidFill>
                <a:latin typeface="Arial" pitchFamily="34" charset="0"/>
              </a:rPr>
              <a:t>VÍAS DE ABSORCIÓN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919670" y="2040393"/>
            <a:ext cx="4231951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s-PE" sz="2429">
              <a:latin typeface="Arial" pitchFamily="34" charset="0"/>
            </a:endParaRPr>
          </a:p>
        </p:txBody>
      </p:sp>
      <p:pic>
        <p:nvPicPr>
          <p:cNvPr id="235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45" y="3032255"/>
            <a:ext cx="3085798" cy="231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330" y="3051541"/>
            <a:ext cx="3085798" cy="227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50" y="3032255"/>
            <a:ext cx="2821301" cy="231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60" name="Rectangle 12"/>
          <p:cNvSpPr>
            <a:spLocks noChangeArrowheads="1"/>
          </p:cNvSpPr>
          <p:nvPr/>
        </p:nvSpPr>
        <p:spPr bwMode="auto">
          <a:xfrm>
            <a:off x="1964800" y="5611101"/>
            <a:ext cx="182543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DIGESTIVA</a:t>
            </a: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4876555" y="5611101"/>
            <a:ext cx="2477025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RESPIRATORIA</a:t>
            </a:r>
          </a:p>
        </p:txBody>
      </p: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8853601" y="5611101"/>
            <a:ext cx="167385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CUTÁNEA</a:t>
            </a:r>
          </a:p>
        </p:txBody>
      </p:sp>
    </p:spTree>
    <p:extLst>
      <p:ext uri="{BB962C8B-B14F-4D97-AF65-F5344CB8AC3E}">
        <p14:creationId xmlns:p14="http://schemas.microsoft.com/office/powerpoint/2010/main" val="3658522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7682981" y="5743351"/>
            <a:ext cx="3702957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AIRE ESPIRADO </a:t>
            </a:r>
          </a:p>
        </p:txBody>
      </p:sp>
      <p:sp>
        <p:nvSpPr>
          <p:cNvPr id="26628" name="Text Box 10"/>
          <p:cNvSpPr txBox="1">
            <a:spLocks noChangeArrowheads="1"/>
          </p:cNvSpPr>
          <p:nvPr/>
        </p:nvSpPr>
        <p:spPr bwMode="auto">
          <a:xfrm>
            <a:off x="3539196" y="2178786"/>
            <a:ext cx="4937277" cy="466153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solidFill>
                  <a:schemeClr val="tx2"/>
                </a:solidFill>
                <a:latin typeface="Arial" pitchFamily="34" charset="0"/>
              </a:rPr>
              <a:t>VÍAS DE ELIMINACIÓN</a:t>
            </a:r>
          </a:p>
        </p:txBody>
      </p:sp>
      <p:sp>
        <p:nvSpPr>
          <p:cNvPr id="26629" name="Text Box 11"/>
          <p:cNvSpPr txBox="1">
            <a:spLocks noChangeArrowheads="1"/>
          </p:cNvSpPr>
          <p:nvPr/>
        </p:nvSpPr>
        <p:spPr bwMode="auto">
          <a:xfrm>
            <a:off x="2757131" y="815200"/>
            <a:ext cx="6421378" cy="83997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latin typeface="Arial" pitchFamily="34" charset="0"/>
              </a:rPr>
              <a:t>TOXICOCINÉTICA DE LOS PLAGUICIDAS ORGANOFOSFORADOS Y CARBAMATOS</a:t>
            </a:r>
          </a:p>
        </p:txBody>
      </p:sp>
      <p:pic>
        <p:nvPicPr>
          <p:cNvPr id="26630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70" y="2767759"/>
            <a:ext cx="2204141" cy="27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14"/>
          <p:cNvSpPr>
            <a:spLocks noChangeArrowheads="1"/>
          </p:cNvSpPr>
          <p:nvPr/>
        </p:nvSpPr>
        <p:spPr bwMode="auto">
          <a:xfrm>
            <a:off x="2493783" y="5743351"/>
            <a:ext cx="1170513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ORINA</a:t>
            </a:r>
          </a:p>
        </p:txBody>
      </p:sp>
      <p:graphicFrame>
        <p:nvGraphicFramePr>
          <p:cNvPr id="26632" name="Object 15"/>
          <p:cNvGraphicFramePr>
            <a:graphicFrameLocks noChangeAspect="1"/>
          </p:cNvGraphicFramePr>
          <p:nvPr/>
        </p:nvGraphicFramePr>
        <p:xfrm>
          <a:off x="4773517" y="2767759"/>
          <a:ext cx="1849642" cy="2711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3" imgW="2438400" imgH="4770438" progId="MS_ClipArt_Gallery.2">
                  <p:embed/>
                </p:oleObj>
              </mc:Choice>
              <mc:Fallback>
                <p:oleObj name="Imagen" r:id="rId3" imgW="2438400" imgH="4770438" progId="MS_ClipArt_Gallery.2">
                  <p:embed/>
                  <p:pic>
                    <p:nvPicPr>
                      <p:cNvPr id="2663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3517" y="2767759"/>
                        <a:ext cx="1849642" cy="27110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Rectangle 16"/>
          <p:cNvSpPr>
            <a:spLocks noChangeArrowheads="1"/>
          </p:cNvSpPr>
          <p:nvPr/>
        </p:nvSpPr>
        <p:spPr bwMode="auto">
          <a:xfrm>
            <a:off x="5214338" y="5743351"/>
            <a:ext cx="125867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>
                <a:latin typeface="Arial" pitchFamily="34" charset="0"/>
              </a:rPr>
              <a:t>HECES</a:t>
            </a:r>
          </a:p>
        </p:txBody>
      </p:sp>
      <p:pic>
        <p:nvPicPr>
          <p:cNvPr id="26634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45" y="2900006"/>
            <a:ext cx="2468638" cy="257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020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166332" y="871486"/>
            <a:ext cx="7737911" cy="103041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3048" b="1" dirty="0">
                <a:latin typeface="Arial" pitchFamily="34" charset="0"/>
              </a:rPr>
              <a:t>CUADROS DE INTOXICACIÓN POR PLAGUICIDAS ORGANOFOSFORADOS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182429" y="2462034"/>
            <a:ext cx="5466270" cy="83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385763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85763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857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85763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INTOXICACIÓN AGUDA:                                      - 	Síndrome colinérgicos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2115943" y="3491569"/>
            <a:ext cx="390523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SÍNDROME INTERMEDIO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2078158" y="4334289"/>
            <a:ext cx="4132798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NEUROPATÍA RETARDADA</a:t>
            </a: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2103348" y="5142089"/>
            <a:ext cx="394928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INTOXICACIÓN CRÓNICA</a:t>
            </a:r>
          </a:p>
        </p:txBody>
      </p:sp>
      <p:graphicFrame>
        <p:nvGraphicFramePr>
          <p:cNvPr id="33799" name="Object 9"/>
          <p:cNvGraphicFramePr>
            <a:graphicFrameLocks noChangeAspect="1"/>
          </p:cNvGraphicFramePr>
          <p:nvPr/>
        </p:nvGraphicFramePr>
        <p:xfrm>
          <a:off x="7682982" y="3957994"/>
          <a:ext cx="2000259" cy="218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823874" imgH="1199693" progId="MS_ClipArt_Gallery.2">
                  <p:embed/>
                </p:oleObj>
              </mc:Choice>
              <mc:Fallback>
                <p:oleObj name="Imagen" r:id="rId2" imgW="823874" imgH="1199693" progId="MS_ClipArt_Gallery.2">
                  <p:embed/>
                  <p:pic>
                    <p:nvPicPr>
                      <p:cNvPr id="3379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2982" y="3957994"/>
                        <a:ext cx="2000259" cy="218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10"/>
          <p:cNvGraphicFramePr>
            <a:graphicFrameLocks noChangeAspect="1"/>
          </p:cNvGraphicFramePr>
          <p:nvPr/>
        </p:nvGraphicFramePr>
        <p:xfrm>
          <a:off x="6493747" y="2450654"/>
          <a:ext cx="1621881" cy="1719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4" imgW="1725473" imgH="2440534" progId="MS_ClipArt_Gallery.2">
                  <p:embed/>
                </p:oleObj>
              </mc:Choice>
              <mc:Fallback>
                <p:oleObj name="Imagen" r:id="rId4" imgW="1725473" imgH="2440534" progId="MS_ClipArt_Gallery.2">
                  <p:embed/>
                  <p:pic>
                    <p:nvPicPr>
                      <p:cNvPr id="3380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3747" y="2450654"/>
                        <a:ext cx="1621881" cy="17192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762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015189" y="844381"/>
            <a:ext cx="9018087" cy="83997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429" b="1" dirty="0">
                <a:latin typeface="Arial" pitchFamily="34" charset="0"/>
              </a:rPr>
              <a:t>CUADROS DE LA INTOXICACIÓN POR INHIBIDORES DE LAS COLINESTERASAS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096000" y="1842019"/>
            <a:ext cx="1532792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CUADROS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766957" y="2304889"/>
            <a:ext cx="1818126" cy="73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Intoxicación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aguda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500094" y="2304889"/>
            <a:ext cx="1550424" cy="73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Síndrome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intermedio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9233228" y="2304889"/>
            <a:ext cx="1654620" cy="73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Neuropatía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retardada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070559" y="3463441"/>
            <a:ext cx="1343638" cy="73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Tipo de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producto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070559" y="4711535"/>
            <a:ext cx="881973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Inicio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070559" y="5390686"/>
            <a:ext cx="1580882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Pronóstico</a:t>
            </a:r>
          </a:p>
        </p:txBody>
      </p:sp>
      <p:sp>
        <p:nvSpPr>
          <p:cNvPr id="34826" name="Text Box 12"/>
          <p:cNvSpPr txBox="1">
            <a:spLocks noChangeArrowheads="1"/>
          </p:cNvSpPr>
          <p:nvPr/>
        </p:nvSpPr>
        <p:spPr bwMode="auto">
          <a:xfrm>
            <a:off x="3715528" y="3495126"/>
            <a:ext cx="1614545" cy="51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Organofosforados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Carbamatos</a:t>
            </a:r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6536829" y="3495126"/>
            <a:ext cx="1614545" cy="51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 dirty="0">
                <a:latin typeface="Arial" pitchFamily="34" charset="0"/>
              </a:rPr>
              <a:t>Organofosforados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 dirty="0">
                <a:latin typeface="Arial" pitchFamily="34" charset="0"/>
              </a:rPr>
              <a:t>neurotóxicos</a:t>
            </a:r>
          </a:p>
        </p:txBody>
      </p:sp>
      <p:sp>
        <p:nvSpPr>
          <p:cNvPr id="34828" name="Text Box 15"/>
          <p:cNvSpPr txBox="1">
            <a:spLocks noChangeArrowheads="1"/>
          </p:cNvSpPr>
          <p:nvPr/>
        </p:nvSpPr>
        <p:spPr bwMode="auto">
          <a:xfrm>
            <a:off x="9123021" y="3495126"/>
            <a:ext cx="1614545" cy="51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Organofosforados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neurotóxicos</a:t>
            </a:r>
          </a:p>
        </p:txBody>
      </p:sp>
      <p:sp>
        <p:nvSpPr>
          <p:cNvPr id="34829" name="Text Box 16"/>
          <p:cNvSpPr txBox="1">
            <a:spLocks noChangeArrowheads="1"/>
          </p:cNvSpPr>
          <p:nvPr/>
        </p:nvSpPr>
        <p:spPr bwMode="auto">
          <a:xfrm>
            <a:off x="3785325" y="4737710"/>
            <a:ext cx="750526" cy="30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Rápido</a:t>
            </a:r>
          </a:p>
        </p:txBody>
      </p:sp>
      <p:sp>
        <p:nvSpPr>
          <p:cNvPr id="34830" name="Text Box 17"/>
          <p:cNvSpPr txBox="1">
            <a:spLocks noChangeArrowheads="1"/>
          </p:cNvSpPr>
          <p:nvPr/>
        </p:nvSpPr>
        <p:spPr bwMode="auto">
          <a:xfrm>
            <a:off x="6536829" y="4619237"/>
            <a:ext cx="1806905" cy="7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24 a 96 horas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después de la crisis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colinérgica</a:t>
            </a:r>
          </a:p>
        </p:txBody>
      </p:sp>
      <p:sp>
        <p:nvSpPr>
          <p:cNvPr id="34831" name="Text Box 18"/>
          <p:cNvSpPr txBox="1">
            <a:spLocks noChangeArrowheads="1"/>
          </p:cNvSpPr>
          <p:nvPr/>
        </p:nvSpPr>
        <p:spPr bwMode="auto">
          <a:xfrm>
            <a:off x="9269963" y="4619237"/>
            <a:ext cx="1407758" cy="7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1 a 3 semanas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después de la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exposición</a:t>
            </a:r>
          </a:p>
        </p:txBody>
      </p:sp>
      <p:sp>
        <p:nvSpPr>
          <p:cNvPr id="34832" name="Text Box 19"/>
          <p:cNvSpPr txBox="1">
            <a:spLocks noChangeArrowheads="1"/>
          </p:cNvSpPr>
          <p:nvPr/>
        </p:nvSpPr>
        <p:spPr bwMode="auto">
          <a:xfrm>
            <a:off x="3627363" y="5476097"/>
            <a:ext cx="1754006" cy="9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Depende del grado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de intoxicación 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del manejo del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paciente</a:t>
            </a:r>
          </a:p>
        </p:txBody>
      </p:sp>
      <p:sp>
        <p:nvSpPr>
          <p:cNvPr id="34833" name="Text Box 20"/>
          <p:cNvSpPr txBox="1">
            <a:spLocks noChangeArrowheads="1"/>
          </p:cNvSpPr>
          <p:nvPr/>
        </p:nvSpPr>
        <p:spPr bwMode="auto">
          <a:xfrm>
            <a:off x="6536830" y="5478851"/>
            <a:ext cx="1614545" cy="7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5-20 días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Generalmente  no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quedan secuelas</a:t>
            </a:r>
          </a:p>
        </p:txBody>
      </p:sp>
      <p:sp>
        <p:nvSpPr>
          <p:cNvPr id="34834" name="Text Box 21"/>
          <p:cNvSpPr txBox="1">
            <a:spLocks noChangeArrowheads="1"/>
          </p:cNvSpPr>
          <p:nvPr/>
        </p:nvSpPr>
        <p:spPr bwMode="auto">
          <a:xfrm>
            <a:off x="9339761" y="5531200"/>
            <a:ext cx="1377300" cy="7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6-18 meses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Puede persistir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389">
                <a:latin typeface="Arial" pitchFamily="34" charset="0"/>
              </a:rPr>
              <a:t> parálisis</a:t>
            </a:r>
          </a:p>
        </p:txBody>
      </p:sp>
      <p:sp>
        <p:nvSpPr>
          <p:cNvPr id="34835" name="Line 22"/>
          <p:cNvSpPr>
            <a:spLocks noChangeShapeType="1"/>
          </p:cNvSpPr>
          <p:nvPr/>
        </p:nvSpPr>
        <p:spPr bwMode="auto">
          <a:xfrm>
            <a:off x="806061" y="3098379"/>
            <a:ext cx="10579878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36" name="Line 23"/>
          <p:cNvSpPr>
            <a:spLocks noChangeShapeType="1"/>
          </p:cNvSpPr>
          <p:nvPr/>
        </p:nvSpPr>
        <p:spPr bwMode="auto">
          <a:xfrm>
            <a:off x="806061" y="6404591"/>
            <a:ext cx="10579878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37" name="Line 24"/>
          <p:cNvSpPr>
            <a:spLocks noChangeShapeType="1"/>
          </p:cNvSpPr>
          <p:nvPr/>
        </p:nvSpPr>
        <p:spPr bwMode="auto">
          <a:xfrm>
            <a:off x="3274700" y="2238763"/>
            <a:ext cx="8111239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s-PE" sz="1562"/>
          </a:p>
        </p:txBody>
      </p:sp>
      <p:sp>
        <p:nvSpPr>
          <p:cNvPr id="34838" name="Line 25"/>
          <p:cNvSpPr>
            <a:spLocks noChangeShapeType="1"/>
          </p:cNvSpPr>
          <p:nvPr/>
        </p:nvSpPr>
        <p:spPr bwMode="auto">
          <a:xfrm>
            <a:off x="806061" y="5346603"/>
            <a:ext cx="10579878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39" name="Line 26"/>
          <p:cNvSpPr>
            <a:spLocks noChangeShapeType="1"/>
          </p:cNvSpPr>
          <p:nvPr/>
        </p:nvSpPr>
        <p:spPr bwMode="auto">
          <a:xfrm>
            <a:off x="806061" y="4354739"/>
            <a:ext cx="10579878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40" name="Line 27"/>
          <p:cNvSpPr>
            <a:spLocks noChangeShapeType="1"/>
          </p:cNvSpPr>
          <p:nvPr/>
        </p:nvSpPr>
        <p:spPr bwMode="auto">
          <a:xfrm>
            <a:off x="3274699" y="1775894"/>
            <a:ext cx="0" cy="4628697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s-PE" sz="1562"/>
          </a:p>
        </p:txBody>
      </p:sp>
      <p:sp>
        <p:nvSpPr>
          <p:cNvPr id="34841" name="Line 28"/>
          <p:cNvSpPr>
            <a:spLocks noChangeShapeType="1"/>
          </p:cNvSpPr>
          <p:nvPr/>
        </p:nvSpPr>
        <p:spPr bwMode="auto">
          <a:xfrm>
            <a:off x="3274700" y="1775894"/>
            <a:ext cx="8111239" cy="0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s-PE" sz="1562"/>
          </a:p>
        </p:txBody>
      </p:sp>
      <p:sp>
        <p:nvSpPr>
          <p:cNvPr id="34842" name="Line 29"/>
          <p:cNvSpPr>
            <a:spLocks noChangeShapeType="1"/>
          </p:cNvSpPr>
          <p:nvPr/>
        </p:nvSpPr>
        <p:spPr bwMode="auto">
          <a:xfrm>
            <a:off x="6096000" y="2238765"/>
            <a:ext cx="0" cy="4165826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43" name="Line 30"/>
          <p:cNvSpPr>
            <a:spLocks noChangeShapeType="1"/>
          </p:cNvSpPr>
          <p:nvPr/>
        </p:nvSpPr>
        <p:spPr bwMode="auto">
          <a:xfrm>
            <a:off x="9093632" y="2238765"/>
            <a:ext cx="0" cy="4165826"/>
          </a:xfrm>
          <a:prstGeom prst="line">
            <a:avLst/>
          </a:prstGeom>
          <a:noFill/>
          <a:ln w="9525">
            <a:solidFill>
              <a:schemeClr val="accent3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4844" name="Line 31"/>
          <p:cNvSpPr>
            <a:spLocks noChangeShapeType="1"/>
          </p:cNvSpPr>
          <p:nvPr/>
        </p:nvSpPr>
        <p:spPr bwMode="auto">
          <a:xfrm>
            <a:off x="11385939" y="2238765"/>
            <a:ext cx="0" cy="416582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  <p:sp>
        <p:nvSpPr>
          <p:cNvPr id="34845" name="Line 32"/>
          <p:cNvSpPr>
            <a:spLocks noChangeShapeType="1"/>
          </p:cNvSpPr>
          <p:nvPr/>
        </p:nvSpPr>
        <p:spPr bwMode="auto">
          <a:xfrm>
            <a:off x="806061" y="3098379"/>
            <a:ext cx="0" cy="3306212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s-PE" sz="1562"/>
          </a:p>
        </p:txBody>
      </p:sp>
    </p:spTree>
    <p:extLst>
      <p:ext uri="{BB962C8B-B14F-4D97-AF65-F5344CB8AC3E}">
        <p14:creationId xmlns:p14="http://schemas.microsoft.com/office/powerpoint/2010/main" val="28919806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55514" y="499567"/>
            <a:ext cx="8407084" cy="89627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612" b="1" dirty="0">
                <a:latin typeface="Arial" pitchFamily="34" charset="0"/>
              </a:rPr>
              <a:t>EFECTOS MUSCARÍNICOS DE LOS INHIBIDORES DE LAS COLINESTERASAS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390676" y="1653290"/>
            <a:ext cx="941283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Miosis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390676" y="2040392"/>
            <a:ext cx="1887055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Visión borrosa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390677" y="2371013"/>
            <a:ext cx="2739853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Hiperemia conjuntival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5390675" y="2701634"/>
            <a:ext cx="3320140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Dificultad de acomodación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246890" y="1643647"/>
            <a:ext cx="393056" cy="4579843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O</a:t>
            </a:r>
          </a:p>
          <a:p>
            <a:pPr>
              <a:spcBef>
                <a:spcPct val="0"/>
              </a:spcBef>
              <a:buFontTx/>
              <a:buNone/>
            </a:pPr>
            <a:endParaRPr lang="es-ES_tradnl" altLang="es-PE" sz="2083">
              <a:solidFill>
                <a:srgbClr val="FFFF00"/>
              </a:solidFill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Í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solidFill>
                  <a:srgbClr val="FFFF00"/>
                </a:solidFill>
                <a:latin typeface="Arial" pitchFamily="34" charset="0"/>
              </a:rPr>
              <a:t>O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5390676" y="3296752"/>
            <a:ext cx="2556803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Hiperemia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5390675" y="3627373"/>
            <a:ext cx="2115976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Rinorrea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390674" y="4181163"/>
            <a:ext cx="1505540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Broncorrea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5390676" y="4587553"/>
            <a:ext cx="1208985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Cianosis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5390677" y="4995319"/>
            <a:ext cx="1016625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Disnea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5390675" y="5401707"/>
            <a:ext cx="1830950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Dolor torácico</a:t>
            </a:r>
          </a:p>
        </p:txBody>
      </p:sp>
      <p:sp>
        <p:nvSpPr>
          <p:cNvPr id="36878" name="Rectangle 15"/>
          <p:cNvSpPr>
            <a:spLocks noChangeArrowheads="1"/>
          </p:cNvSpPr>
          <p:nvPr/>
        </p:nvSpPr>
        <p:spPr bwMode="auto">
          <a:xfrm>
            <a:off x="5126179" y="1577522"/>
            <a:ext cx="5025442" cy="46286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36879" name="Line 16"/>
          <p:cNvSpPr>
            <a:spLocks noChangeShapeType="1"/>
          </p:cNvSpPr>
          <p:nvPr/>
        </p:nvSpPr>
        <p:spPr bwMode="auto">
          <a:xfrm>
            <a:off x="5126179" y="3230627"/>
            <a:ext cx="502544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sp>
        <p:nvSpPr>
          <p:cNvPr id="36880" name="Line 17"/>
          <p:cNvSpPr>
            <a:spLocks noChangeShapeType="1"/>
          </p:cNvSpPr>
          <p:nvPr/>
        </p:nvSpPr>
        <p:spPr bwMode="auto">
          <a:xfrm>
            <a:off x="5214344" y="4156367"/>
            <a:ext cx="49372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PE" sz="1562"/>
          </a:p>
        </p:txBody>
      </p:sp>
      <p:pic>
        <p:nvPicPr>
          <p:cNvPr id="36881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4" r="38235"/>
          <a:stretch>
            <a:fillRect/>
          </a:stretch>
        </p:blipFill>
        <p:spPr bwMode="auto">
          <a:xfrm>
            <a:off x="2657540" y="4619235"/>
            <a:ext cx="1836785" cy="152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90"/>
          <a:stretch>
            <a:fillRect/>
          </a:stretch>
        </p:blipFill>
        <p:spPr bwMode="auto">
          <a:xfrm>
            <a:off x="2481209" y="1709769"/>
            <a:ext cx="2292307" cy="262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3" name="AutoShape 20"/>
          <p:cNvSpPr>
            <a:spLocks noChangeArrowheads="1"/>
          </p:cNvSpPr>
          <p:nvPr/>
        </p:nvSpPr>
        <p:spPr bwMode="auto">
          <a:xfrm>
            <a:off x="4332687" y="3691856"/>
            <a:ext cx="969822" cy="466153"/>
          </a:xfrm>
          <a:prstGeom prst="curvedUpArrow">
            <a:avLst>
              <a:gd name="adj1" fmla="val 31429"/>
              <a:gd name="adj2" fmla="val 62857"/>
              <a:gd name="adj3" fmla="val 33333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36884" name="AutoShape 21"/>
          <p:cNvSpPr>
            <a:spLocks noChangeArrowheads="1"/>
          </p:cNvSpPr>
          <p:nvPr/>
        </p:nvSpPr>
        <p:spPr bwMode="auto">
          <a:xfrm rot="-8946445">
            <a:off x="4420852" y="2237123"/>
            <a:ext cx="969822" cy="466153"/>
          </a:xfrm>
          <a:prstGeom prst="curvedUpArrow">
            <a:avLst>
              <a:gd name="adj1" fmla="val 31429"/>
              <a:gd name="adj2" fmla="val 62857"/>
              <a:gd name="adj3" fmla="val 33333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36885" name="AutoShape 22"/>
          <p:cNvSpPr>
            <a:spLocks noChangeArrowheads="1"/>
          </p:cNvSpPr>
          <p:nvPr/>
        </p:nvSpPr>
        <p:spPr bwMode="auto">
          <a:xfrm>
            <a:off x="4509019" y="5477211"/>
            <a:ext cx="969822" cy="466153"/>
          </a:xfrm>
          <a:prstGeom prst="curvedUpArrow">
            <a:avLst>
              <a:gd name="adj1" fmla="val 31429"/>
              <a:gd name="adj2" fmla="val 62857"/>
              <a:gd name="adj3" fmla="val 33333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36886" name="Text Box 23"/>
          <p:cNvSpPr txBox="1">
            <a:spLocks noChangeArrowheads="1"/>
          </p:cNvSpPr>
          <p:nvPr/>
        </p:nvSpPr>
        <p:spPr bwMode="auto">
          <a:xfrm>
            <a:off x="5390675" y="5809473"/>
            <a:ext cx="600677" cy="41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083">
                <a:latin typeface="Arial" pitchFamily="34" charset="0"/>
              </a:rPr>
              <a:t>Tos</a:t>
            </a:r>
          </a:p>
        </p:txBody>
      </p:sp>
    </p:spTree>
    <p:extLst>
      <p:ext uri="{BB962C8B-B14F-4D97-AF65-F5344CB8AC3E}">
        <p14:creationId xmlns:p14="http://schemas.microsoft.com/office/powerpoint/2010/main" val="3992108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2381727" y="3411540"/>
            <a:ext cx="5572359" cy="196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	Descenso de la actividad de la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 	Acetilcolinesterasa </a:t>
            </a:r>
            <a:r>
              <a:rPr lang="es-ES_tradnl" altLang="es-PE" sz="2429" dirty="0" err="1">
                <a:latin typeface="Arial" pitchFamily="34" charset="0"/>
              </a:rPr>
              <a:t>eritrocitaria</a:t>
            </a:r>
            <a:endParaRPr lang="es-ES_tradnl" altLang="es-PE" sz="2429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_tradnl" altLang="es-PE" sz="2429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	Descenso de la actividad de la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 	</a:t>
            </a:r>
            <a:r>
              <a:rPr lang="es-ES_tradnl" altLang="es-PE" sz="2429" dirty="0" err="1">
                <a:latin typeface="Arial" pitchFamily="34" charset="0"/>
              </a:rPr>
              <a:t>Pseudocolinesterasa</a:t>
            </a:r>
            <a:r>
              <a:rPr lang="es-ES_tradnl" altLang="es-PE" sz="2429" dirty="0">
                <a:latin typeface="Arial" pitchFamily="34" charset="0"/>
              </a:rPr>
              <a:t> plasmática</a:t>
            </a: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2279671" y="2371014"/>
            <a:ext cx="6149554" cy="466153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b="1" dirty="0">
                <a:solidFill>
                  <a:srgbClr val="FFFF00"/>
                </a:solidFill>
                <a:latin typeface="Arial" pitchFamily="34" charset="0"/>
              </a:rPr>
              <a:t>PRUEBAS DE LABORATORIO</a:t>
            </a:r>
          </a:p>
        </p:txBody>
      </p:sp>
      <p:sp>
        <p:nvSpPr>
          <p:cNvPr id="52228" name="Text Box 7"/>
          <p:cNvSpPr txBox="1">
            <a:spLocks noChangeArrowheads="1"/>
          </p:cNvSpPr>
          <p:nvPr/>
        </p:nvSpPr>
        <p:spPr bwMode="auto">
          <a:xfrm>
            <a:off x="2128547" y="691866"/>
            <a:ext cx="6524257" cy="129824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s-ES_tradnl" altLang="es-PE" sz="2612" b="1" dirty="0">
                <a:latin typeface="Arial" pitchFamily="34" charset="0"/>
              </a:rPr>
              <a:t>DIAGNÓSTICO DE INTOXICACIÓN POR ORGANOFOSFORADOS Y CARBAMATOS</a:t>
            </a:r>
          </a:p>
        </p:txBody>
      </p:sp>
      <p:graphicFrame>
        <p:nvGraphicFramePr>
          <p:cNvPr id="52229" name="Object 9"/>
          <p:cNvGraphicFramePr>
            <a:graphicFrameLocks noChangeAspect="1"/>
          </p:cNvGraphicFramePr>
          <p:nvPr/>
        </p:nvGraphicFramePr>
        <p:xfrm>
          <a:off x="8829137" y="2238734"/>
          <a:ext cx="2193120" cy="2049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716890" imgH="892454" progId="MS_ClipArt_Gallery.2">
                  <p:embed/>
                </p:oleObj>
              </mc:Choice>
              <mc:Fallback>
                <p:oleObj name="Imagen" r:id="rId2" imgW="716890" imgH="892454" progId="MS_ClipArt_Gallery.2">
                  <p:embed/>
                  <p:pic>
                    <p:nvPicPr>
                      <p:cNvPr id="522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9137" y="2238734"/>
                        <a:ext cx="2193120" cy="2049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AutoShape 10"/>
          <p:cNvSpPr>
            <a:spLocks noChangeArrowheads="1"/>
          </p:cNvSpPr>
          <p:nvPr/>
        </p:nvSpPr>
        <p:spPr bwMode="auto">
          <a:xfrm>
            <a:off x="2393044" y="3242900"/>
            <a:ext cx="424298" cy="92599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52231" name="AutoShape 11"/>
          <p:cNvSpPr>
            <a:spLocks noChangeArrowheads="1"/>
          </p:cNvSpPr>
          <p:nvPr/>
        </p:nvSpPr>
        <p:spPr bwMode="auto">
          <a:xfrm>
            <a:off x="2393044" y="4300887"/>
            <a:ext cx="424298" cy="92599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3918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49F457-56EA-4B2A-80A1-0FFE25384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50" t="8001" r="10101" b="13250"/>
          <a:stretch/>
        </p:blipFill>
        <p:spPr>
          <a:xfrm>
            <a:off x="3020835" y="245099"/>
            <a:ext cx="6367802" cy="6367802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13B6528-5713-436E-8D14-39A92A09D3BC}"/>
              </a:ext>
            </a:extLst>
          </p:cNvPr>
          <p:cNvSpPr/>
          <p:nvPr/>
        </p:nvSpPr>
        <p:spPr>
          <a:xfrm>
            <a:off x="3999296" y="1472076"/>
            <a:ext cx="3704176" cy="1956923"/>
          </a:xfrm>
          <a:prstGeom prst="round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747" b="1" dirty="0"/>
              <a:t>No debe esperarse los resultados del laboratorio para iniciar el tratamiento en un paciente intoxicado, sobre todo si los datos orientan hacia la presencia de plaguicidas organofosforados y carbamatos. </a:t>
            </a:r>
            <a:endParaRPr lang="es-AR" sz="1747" dirty="0"/>
          </a:p>
        </p:txBody>
      </p:sp>
    </p:spTree>
    <p:extLst>
      <p:ext uri="{BB962C8B-B14F-4D97-AF65-F5344CB8AC3E}">
        <p14:creationId xmlns:p14="http://schemas.microsoft.com/office/powerpoint/2010/main" val="1489291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B5EF6-41DE-463A-AB9C-B33F104B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4647" y="844634"/>
            <a:ext cx="3604403" cy="583870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s-AR" sz="3918" dirty="0">
                <a:latin typeface="+mn-lt"/>
              </a:rPr>
              <a:t>Tratamiento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61B091-DFAA-48F0-ABEE-47B942C23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31657" y="1911957"/>
            <a:ext cx="3771900" cy="2096100"/>
          </a:xfrm>
        </p:spPr>
        <p:txBody>
          <a:bodyPr>
            <a:normAutofit fontScale="92500" lnSpcReduction="10000"/>
          </a:bodyPr>
          <a:lstStyle/>
          <a:p>
            <a:r>
              <a:rPr lang="es-AR" sz="2329" dirty="0"/>
              <a:t>ABC</a:t>
            </a:r>
          </a:p>
          <a:p>
            <a:r>
              <a:rPr lang="es-AR" sz="2329" dirty="0"/>
              <a:t>Medidas de </a:t>
            </a:r>
            <a:r>
              <a:rPr lang="es-AR" sz="2329" dirty="0" err="1"/>
              <a:t>decontaminacion</a:t>
            </a:r>
            <a:endParaRPr lang="es-AR" sz="2329" dirty="0"/>
          </a:p>
          <a:p>
            <a:r>
              <a:rPr lang="es-AR" sz="2329" dirty="0"/>
              <a:t>Cutáneo</a:t>
            </a:r>
          </a:p>
          <a:p>
            <a:r>
              <a:rPr lang="es-AR" sz="2329" dirty="0"/>
              <a:t>Oral: LG, CA.</a:t>
            </a:r>
          </a:p>
          <a:p>
            <a:r>
              <a:rPr lang="es-AR" sz="2329" dirty="0"/>
              <a:t>Ocular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5A83BD-D985-46F7-87CE-E3361E97A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7851" y="2299444"/>
            <a:ext cx="5015264" cy="454816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AR" sz="2612" dirty="0"/>
              <a:t>     </a:t>
            </a:r>
            <a:r>
              <a:rPr lang="es-AR" b="1" dirty="0"/>
              <a:t>Antídotos</a:t>
            </a:r>
          </a:p>
          <a:p>
            <a:r>
              <a:rPr lang="es-AR" sz="2612" dirty="0"/>
              <a:t>Atropina</a:t>
            </a:r>
          </a:p>
          <a:p>
            <a:r>
              <a:rPr lang="es-AR" sz="2612" dirty="0" err="1"/>
              <a:t>Oximas</a:t>
            </a:r>
            <a:r>
              <a:rPr lang="es-AR" sz="2612" dirty="0"/>
              <a:t> </a:t>
            </a:r>
          </a:p>
          <a:p>
            <a:pPr algn="just">
              <a:buNone/>
            </a:pPr>
            <a:r>
              <a:rPr lang="es-AR" sz="2177" dirty="0"/>
              <a:t>      Al definir una conducta terapéutica utilizando atropina, es necesario tomar en consideración que el objetivo de la terapia es antagonizar los efectos producidos por la excesiva concentración de la acetilcolina</a:t>
            </a:r>
            <a:r>
              <a:rPr lang="es-AR" sz="2612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E9A53A-1D66-4EB4-B3BA-B2646E058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637" y="4378137"/>
            <a:ext cx="2218765" cy="22187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BFADED-53AF-4657-A158-F77990621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077" y="4578442"/>
            <a:ext cx="2311213" cy="1830481"/>
          </a:xfrm>
          <a:prstGeom prst="rect">
            <a:avLst/>
          </a:prstGeom>
        </p:spPr>
      </p:pic>
      <p:sp>
        <p:nvSpPr>
          <p:cNvPr id="7" name="Rayo 6">
            <a:extLst>
              <a:ext uri="{FF2B5EF4-FFF2-40B4-BE49-F238E27FC236}">
                <a16:creationId xmlns:a16="http://schemas.microsoft.com/office/drawing/2014/main" id="{8AB3DBC3-730F-4C21-92B4-4CA96305195F}"/>
              </a:ext>
            </a:extLst>
          </p:cNvPr>
          <p:cNvSpPr/>
          <p:nvPr/>
        </p:nvSpPr>
        <p:spPr>
          <a:xfrm rot="5400000">
            <a:off x="7539267" y="887365"/>
            <a:ext cx="1537583" cy="128657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747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4CF4ECB-B988-425C-80B4-C98B4A1C679F}"/>
              </a:ext>
            </a:extLst>
          </p:cNvPr>
          <p:cNvSpPr/>
          <p:nvPr/>
        </p:nvSpPr>
        <p:spPr>
          <a:xfrm>
            <a:off x="8994999" y="615902"/>
            <a:ext cx="1468920" cy="1110924"/>
          </a:xfrm>
          <a:prstGeom prst="roundRect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942" dirty="0"/>
              <a:t>Salva la vida del paciente</a:t>
            </a:r>
          </a:p>
        </p:txBody>
      </p:sp>
    </p:spTree>
    <p:extLst>
      <p:ext uri="{BB962C8B-B14F-4D97-AF65-F5344CB8AC3E}">
        <p14:creationId xmlns:p14="http://schemas.microsoft.com/office/powerpoint/2010/main" val="1913634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657540" y="2966131"/>
            <a:ext cx="7494080" cy="679866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3818" b="1" dirty="0">
                <a:solidFill>
                  <a:schemeClr val="bg1"/>
                </a:solidFill>
                <a:latin typeface="Arial" charset="0"/>
              </a:rPr>
              <a:t>PIRETRINAS Y PIRETROIDES</a:t>
            </a: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8327694" y="5781922"/>
            <a:ext cx="2271776" cy="73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 dirty="0" err="1">
                <a:latin typeface="Arial" pitchFamily="34" charset="0"/>
              </a:rPr>
              <a:t>Fuente:Dr</a:t>
            </a:r>
            <a:r>
              <a:rPr lang="es-ES_tradnl" altLang="es-PE" sz="1042" dirty="0">
                <a:latin typeface="Arial" pitchFamily="34" charset="0"/>
              </a:rPr>
              <a:t>. Diego González Machín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 dirty="0">
                <a:latin typeface="Arial" pitchFamily="34" charset="0"/>
              </a:rPr>
              <a:t>Asesor en Toxicología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1042" dirty="0">
                <a:latin typeface="Arial" pitchFamily="34" charset="0"/>
              </a:rPr>
              <a:t>OPS</a:t>
            </a:r>
          </a:p>
          <a:p>
            <a:pPr>
              <a:spcBef>
                <a:spcPct val="0"/>
              </a:spcBef>
              <a:buFontTx/>
              <a:buNone/>
            </a:pPr>
            <a:endParaRPr lang="es-ES_tradnl" altLang="es-PE" sz="1042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448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6CF1B-2D57-4A7E-9283-B23EF792F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46B236-945A-4354-A2E8-AFE78EBF72CA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14682C-EB4F-4F44-B253-E7DB13623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71" y="214055"/>
            <a:ext cx="8847860" cy="6543092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F38F6EA-D599-4A3F-94A7-9CEEAA98EDB2}"/>
              </a:ext>
            </a:extLst>
          </p:cNvPr>
          <p:cNvSpPr/>
          <p:nvPr/>
        </p:nvSpPr>
        <p:spPr>
          <a:xfrm>
            <a:off x="7493803" y="214055"/>
            <a:ext cx="3026128" cy="64298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747" dirty="0">
              <a:solidFill>
                <a:schemeClr val="tx1"/>
              </a:solidFill>
            </a:endParaRPr>
          </a:p>
          <a:p>
            <a:pPr>
              <a:buNone/>
            </a:pPr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942" dirty="0">
              <a:solidFill>
                <a:schemeClr val="tx1"/>
              </a:solidFill>
            </a:endParaRPr>
          </a:p>
          <a:p>
            <a:endParaRPr lang="es-ES" sz="1942" dirty="0">
              <a:solidFill>
                <a:schemeClr val="tx1"/>
              </a:solidFill>
            </a:endParaRPr>
          </a:p>
          <a:p>
            <a:endParaRPr lang="es-ES" sz="1942" dirty="0">
              <a:solidFill>
                <a:schemeClr val="tx1"/>
              </a:solidFill>
            </a:endParaRPr>
          </a:p>
          <a:p>
            <a:endParaRPr lang="es-ES" sz="1942" b="1" dirty="0">
              <a:solidFill>
                <a:schemeClr val="tx1"/>
              </a:solidFill>
            </a:endParaRPr>
          </a:p>
          <a:p>
            <a:endParaRPr lang="es-ES" sz="1942" b="1" dirty="0">
              <a:solidFill>
                <a:schemeClr val="tx1"/>
              </a:solidFill>
            </a:endParaRPr>
          </a:p>
          <a:p>
            <a:endParaRPr lang="es-ES" sz="1942" b="1" dirty="0">
              <a:solidFill>
                <a:schemeClr val="tx1"/>
              </a:solidFill>
            </a:endParaRPr>
          </a:p>
          <a:p>
            <a:r>
              <a:rPr lang="es-ES" sz="1942" b="1" dirty="0">
                <a:solidFill>
                  <a:schemeClr val="tx1"/>
                </a:solidFill>
              </a:rPr>
              <a:t>Piretrinas: </a:t>
            </a:r>
            <a:r>
              <a:rPr lang="es-ES" sz="1942" dirty="0">
                <a:solidFill>
                  <a:schemeClr val="tx1"/>
                </a:solidFill>
              </a:rPr>
              <a:t>resina oleosa flor Crisantemo (</a:t>
            </a:r>
            <a:r>
              <a:rPr lang="es-ES" sz="1942" i="1" dirty="0" err="1">
                <a:solidFill>
                  <a:schemeClr val="tx1"/>
                </a:solidFill>
              </a:rPr>
              <a:t>Crysantemum</a:t>
            </a:r>
            <a:r>
              <a:rPr lang="es-ES" sz="1942" i="1" dirty="0">
                <a:solidFill>
                  <a:schemeClr val="tx1"/>
                </a:solidFill>
              </a:rPr>
              <a:t> </a:t>
            </a:r>
            <a:r>
              <a:rPr lang="es-ES" sz="1942" i="1" dirty="0" err="1">
                <a:solidFill>
                  <a:schemeClr val="tx1"/>
                </a:solidFill>
              </a:rPr>
              <a:t>cinerariaefolium</a:t>
            </a:r>
            <a:r>
              <a:rPr lang="es-ES" sz="1942" dirty="0">
                <a:solidFill>
                  <a:schemeClr val="tx1"/>
                </a:solidFill>
              </a:rPr>
              <a:t>)</a:t>
            </a:r>
          </a:p>
          <a:p>
            <a:endParaRPr lang="es-ES" sz="1942" dirty="0">
              <a:solidFill>
                <a:schemeClr val="tx1"/>
              </a:solidFill>
            </a:endParaRPr>
          </a:p>
          <a:p>
            <a:r>
              <a:rPr lang="es-ES" sz="1942" b="1" dirty="0">
                <a:solidFill>
                  <a:schemeClr val="tx1"/>
                </a:solidFill>
              </a:rPr>
              <a:t>Piretroides: </a:t>
            </a:r>
            <a:r>
              <a:rPr lang="es-ES" sz="1942" dirty="0">
                <a:solidFill>
                  <a:schemeClr val="tx1"/>
                </a:solidFill>
              </a:rPr>
              <a:t>derivados sintéticos de las piretrinas.</a:t>
            </a:r>
          </a:p>
          <a:p>
            <a:endParaRPr lang="es-ES" sz="1942" dirty="0">
              <a:solidFill>
                <a:schemeClr val="tx1"/>
              </a:solidFill>
            </a:endParaRPr>
          </a:p>
          <a:p>
            <a:r>
              <a:rPr lang="es-ES" sz="1942" b="1" dirty="0">
                <a:solidFill>
                  <a:schemeClr val="tx1"/>
                </a:solidFill>
              </a:rPr>
              <a:t>Características:</a:t>
            </a:r>
          </a:p>
          <a:p>
            <a:r>
              <a:rPr lang="es-ES" sz="1942" dirty="0">
                <a:solidFill>
                  <a:schemeClr val="tx1"/>
                </a:solidFill>
              </a:rPr>
              <a:t>Poseen baja toxicidad para el ser humano.</a:t>
            </a:r>
          </a:p>
          <a:p>
            <a:r>
              <a:rPr lang="es-ES" sz="1942" dirty="0">
                <a:solidFill>
                  <a:schemeClr val="tx1"/>
                </a:solidFill>
              </a:rPr>
              <a:t>Alteran los canales neuronales de sodio</a:t>
            </a:r>
          </a:p>
          <a:p>
            <a:r>
              <a:rPr lang="es-ES" sz="1942" dirty="0">
                <a:solidFill>
                  <a:schemeClr val="tx1"/>
                </a:solidFill>
              </a:rPr>
              <a:t>Son potentes irritantes de piel y mucosas.</a:t>
            </a:r>
          </a:p>
          <a:p>
            <a:r>
              <a:rPr lang="es-ES" sz="1942" dirty="0">
                <a:solidFill>
                  <a:schemeClr val="tx1"/>
                </a:solidFill>
              </a:rPr>
              <a:t>No se depositan en el organismo.</a:t>
            </a:r>
          </a:p>
          <a:p>
            <a:r>
              <a:rPr lang="es-ES" sz="1942" dirty="0">
                <a:solidFill>
                  <a:schemeClr val="tx1"/>
                </a:solidFill>
              </a:rPr>
              <a:t>Muy tóxicos para el medio acuático y peces</a:t>
            </a: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>
              <a:solidFill>
                <a:schemeClr val="tx1"/>
              </a:solidFill>
            </a:endParaRPr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  <a:p>
            <a:endParaRPr lang="es-ES" sz="1747" dirty="0"/>
          </a:p>
        </p:txBody>
      </p:sp>
    </p:spTree>
    <p:extLst>
      <p:ext uri="{BB962C8B-B14F-4D97-AF65-F5344CB8AC3E}">
        <p14:creationId xmlns:p14="http://schemas.microsoft.com/office/powerpoint/2010/main" val="1527580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87873" y="981362"/>
            <a:ext cx="3288331" cy="582617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latin typeface="+mn-lt"/>
              </a:rPr>
              <a:t>Clasificación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074461" y="2166065"/>
            <a:ext cx="1150964" cy="35847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Tipo 1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14514" y="1695578"/>
            <a:ext cx="6406102" cy="17334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135" dirty="0"/>
              <a:t>Carecen de grupo </a:t>
            </a:r>
            <a:r>
              <a:rPr lang="el-GR" sz="2135" dirty="0"/>
              <a:t>α</a:t>
            </a:r>
            <a:r>
              <a:rPr lang="es-ES" sz="2135" dirty="0"/>
              <a:t>-</a:t>
            </a:r>
            <a:r>
              <a:rPr lang="es-ES" sz="2135" dirty="0" err="1"/>
              <a:t>ciano</a:t>
            </a:r>
            <a:endParaRPr lang="es-ES" sz="2135" dirty="0"/>
          </a:p>
          <a:p>
            <a:pPr>
              <a:buNone/>
            </a:pPr>
            <a:r>
              <a:rPr lang="es-ES" sz="2135" dirty="0" err="1"/>
              <a:t>Sindrome</a:t>
            </a:r>
            <a:r>
              <a:rPr lang="es-ES" sz="2135" dirty="0"/>
              <a:t> tipo T</a:t>
            </a:r>
          </a:p>
          <a:p>
            <a:pPr>
              <a:buNone/>
            </a:pPr>
            <a:r>
              <a:rPr lang="es-ES" sz="2135" dirty="0"/>
              <a:t>Incluye: </a:t>
            </a:r>
            <a:r>
              <a:rPr lang="it-IT" sz="2135" dirty="0"/>
              <a:t>permetrina, aletrina, tetrametrina,  bioaletrina</a:t>
            </a:r>
            <a:endParaRPr lang="es-ES" sz="2135" dirty="0"/>
          </a:p>
        </p:txBody>
      </p:sp>
      <p:sp>
        <p:nvSpPr>
          <p:cNvPr id="14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322525" y="4176834"/>
            <a:ext cx="1248063" cy="358470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Tipo 2</a:t>
            </a:r>
          </a:p>
        </p:txBody>
      </p:sp>
      <p:sp>
        <p:nvSpPr>
          <p:cNvPr id="15" name="5 Marcador de contenido"/>
          <p:cNvSpPr>
            <a:spLocks noGrp="1"/>
          </p:cNvSpPr>
          <p:nvPr>
            <p:ph sz="quarter" idx="4"/>
          </p:nvPr>
        </p:nvSpPr>
        <p:spPr>
          <a:xfrm>
            <a:off x="4570589" y="3775686"/>
            <a:ext cx="3922900" cy="267331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ES" dirty="0"/>
              <a:t>Contienen grupo </a:t>
            </a:r>
            <a:r>
              <a:rPr lang="el-GR" dirty="0"/>
              <a:t>α</a:t>
            </a:r>
            <a:r>
              <a:rPr lang="es-ES" dirty="0"/>
              <a:t>-</a:t>
            </a:r>
            <a:r>
              <a:rPr lang="es-ES" dirty="0" err="1"/>
              <a:t>ciano</a:t>
            </a:r>
            <a:endParaRPr lang="es-ES" dirty="0"/>
          </a:p>
          <a:p>
            <a:pPr>
              <a:buNone/>
            </a:pPr>
            <a:r>
              <a:rPr lang="es-ES" dirty="0" err="1"/>
              <a:t>Sindrome</a:t>
            </a:r>
            <a:r>
              <a:rPr lang="es-ES" dirty="0"/>
              <a:t> tipo C</a:t>
            </a:r>
          </a:p>
          <a:p>
            <a:pPr>
              <a:buNone/>
            </a:pPr>
            <a:r>
              <a:rPr lang="es-ES" dirty="0"/>
              <a:t>Incluye:</a:t>
            </a:r>
          </a:p>
          <a:p>
            <a:r>
              <a:rPr lang="it-IT" dirty="0"/>
              <a:t>cipermetrina </a:t>
            </a:r>
          </a:p>
          <a:p>
            <a:r>
              <a:rPr lang="it-IT" dirty="0"/>
              <a:t>deltametrina </a:t>
            </a:r>
          </a:p>
          <a:p>
            <a:r>
              <a:rPr lang="it-IT" dirty="0"/>
              <a:t>fenpropatrina</a:t>
            </a:r>
          </a:p>
          <a:p>
            <a:r>
              <a:rPr lang="it-IT" dirty="0"/>
              <a:t>fenvalerato</a:t>
            </a:r>
            <a:endParaRPr lang="es-ES" dirty="0"/>
          </a:p>
        </p:txBody>
      </p:sp>
      <p:sp>
        <p:nvSpPr>
          <p:cNvPr id="16" name="15 Flecha abajo"/>
          <p:cNvSpPr/>
          <p:nvPr/>
        </p:nvSpPr>
        <p:spPr>
          <a:xfrm rot="16200000">
            <a:off x="7864091" y="3671680"/>
            <a:ext cx="346684" cy="554695"/>
          </a:xfrm>
          <a:prstGeom prst="downArrow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747"/>
          </a:p>
        </p:txBody>
      </p:sp>
      <p:sp>
        <p:nvSpPr>
          <p:cNvPr id="17" name="16 Rectángulo"/>
          <p:cNvSpPr/>
          <p:nvPr/>
        </p:nvSpPr>
        <p:spPr>
          <a:xfrm>
            <a:off x="8314781" y="3429000"/>
            <a:ext cx="1664085" cy="1664085"/>
          </a:xfrm>
          <a:prstGeom prst="rect">
            <a:avLst/>
          </a:prstGeom>
          <a:solidFill>
            <a:srgbClr val="99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47" dirty="0"/>
              <a:t>Aumenta </a:t>
            </a:r>
          </a:p>
          <a:p>
            <a:pPr algn="ctr"/>
            <a:r>
              <a:rPr lang="es-ES" sz="1747" dirty="0"/>
              <a:t>la </a:t>
            </a:r>
            <a:r>
              <a:rPr lang="es-ES" sz="1747" dirty="0" err="1"/>
              <a:t>neurotoxicidad</a:t>
            </a:r>
            <a:r>
              <a:rPr lang="es-ES" sz="1747" dirty="0"/>
              <a:t> en insectos </a:t>
            </a:r>
          </a:p>
          <a:p>
            <a:pPr algn="ctr"/>
            <a:r>
              <a:rPr lang="es-ES" sz="1747" dirty="0"/>
              <a:t>y mamíferos</a:t>
            </a:r>
          </a:p>
        </p:txBody>
      </p:sp>
      <p:sp>
        <p:nvSpPr>
          <p:cNvPr id="18" name="17 Explosión 1"/>
          <p:cNvSpPr/>
          <p:nvPr/>
        </p:nvSpPr>
        <p:spPr>
          <a:xfrm>
            <a:off x="1866451" y="4677064"/>
            <a:ext cx="2565465" cy="1872096"/>
          </a:xfrm>
          <a:prstGeom prst="irregularSeal1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47" dirty="0"/>
              <a:t>&gt; toxicidad  </a:t>
            </a:r>
          </a:p>
          <a:p>
            <a:pPr algn="ctr"/>
            <a:r>
              <a:rPr lang="es-ES" sz="1747" dirty="0"/>
              <a:t> &gt; potencia</a:t>
            </a:r>
          </a:p>
        </p:txBody>
      </p:sp>
    </p:spTree>
    <p:extLst>
      <p:ext uri="{BB962C8B-B14F-4D97-AF65-F5344CB8AC3E}">
        <p14:creationId xmlns:p14="http://schemas.microsoft.com/office/powerpoint/2010/main" val="28032115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027"/>
          <p:cNvSpPr txBox="1">
            <a:spLocks noChangeArrowheads="1"/>
          </p:cNvSpPr>
          <p:nvPr/>
        </p:nvSpPr>
        <p:spPr bwMode="auto">
          <a:xfrm>
            <a:off x="2187935" y="5225512"/>
            <a:ext cx="1825436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DIGESTIVA</a:t>
            </a:r>
          </a:p>
        </p:txBody>
      </p:sp>
      <p:pic>
        <p:nvPicPr>
          <p:cNvPr id="62467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472" y="3633516"/>
            <a:ext cx="2027810" cy="145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Text Box 1029"/>
          <p:cNvSpPr txBox="1">
            <a:spLocks noChangeArrowheads="1"/>
          </p:cNvSpPr>
          <p:nvPr/>
        </p:nvSpPr>
        <p:spPr bwMode="auto">
          <a:xfrm>
            <a:off x="8676409" y="5251701"/>
            <a:ext cx="1898277" cy="121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DÉRMICA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(Mayor 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piel dañada)</a:t>
            </a:r>
          </a:p>
        </p:txBody>
      </p:sp>
      <p:pic>
        <p:nvPicPr>
          <p:cNvPr id="62469" name="Picture 1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381" y="3572406"/>
            <a:ext cx="2380472" cy="149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1031"/>
          <p:cNvSpPr txBox="1">
            <a:spLocks noChangeArrowheads="1"/>
          </p:cNvSpPr>
          <p:nvPr/>
        </p:nvSpPr>
        <p:spPr bwMode="auto">
          <a:xfrm>
            <a:off x="4271683" y="2040391"/>
            <a:ext cx="3390672" cy="573106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>
            <a:spAutoFit/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3124" dirty="0">
                <a:solidFill>
                  <a:schemeClr val="bg1"/>
                </a:solidFill>
                <a:latin typeface="Arial" pitchFamily="34" charset="0"/>
              </a:rPr>
              <a:t>Vías de absorción</a:t>
            </a:r>
            <a:endParaRPr lang="es-ES_tradnl" altLang="es-PE" sz="3124" dirty="0">
              <a:latin typeface="Arial" pitchFamily="34" charset="0"/>
            </a:endParaRPr>
          </a:p>
        </p:txBody>
      </p:sp>
      <p:sp>
        <p:nvSpPr>
          <p:cNvPr id="62471" name="AutoShape 1032"/>
          <p:cNvSpPr>
            <a:spLocks noChangeArrowheads="1"/>
          </p:cNvSpPr>
          <p:nvPr/>
        </p:nvSpPr>
        <p:spPr bwMode="auto">
          <a:xfrm>
            <a:off x="2486490" y="2321055"/>
            <a:ext cx="848594" cy="1053856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62472" name="AutoShape 1033"/>
          <p:cNvSpPr>
            <a:spLocks noChangeArrowheads="1"/>
          </p:cNvSpPr>
          <p:nvPr/>
        </p:nvSpPr>
        <p:spPr bwMode="auto">
          <a:xfrm>
            <a:off x="9093633" y="2333504"/>
            <a:ext cx="848594" cy="1053856"/>
          </a:xfrm>
          <a:prstGeom prst="curvedLef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  <p:sp>
        <p:nvSpPr>
          <p:cNvPr id="34827" name="Text Box 1035"/>
          <p:cNvSpPr txBox="1">
            <a:spLocks noChangeArrowheads="1"/>
          </p:cNvSpPr>
          <p:nvPr/>
        </p:nvSpPr>
        <p:spPr bwMode="auto">
          <a:xfrm>
            <a:off x="2423002" y="484131"/>
            <a:ext cx="7494080" cy="94705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2777" b="1" dirty="0">
                <a:solidFill>
                  <a:schemeClr val="bg1"/>
                </a:solidFill>
                <a:latin typeface="Arial" charset="0"/>
              </a:rPr>
              <a:t>TOXICOCINÉTICA DE PIRETRINAS Y PIRETROIDES</a:t>
            </a:r>
          </a:p>
        </p:txBody>
      </p:sp>
      <p:pic>
        <p:nvPicPr>
          <p:cNvPr id="62474" name="Picture 10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13" y="3633518"/>
            <a:ext cx="2204141" cy="14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2475" name="Text Box 1037"/>
          <p:cNvSpPr txBox="1">
            <a:spLocks noChangeArrowheads="1"/>
          </p:cNvSpPr>
          <p:nvPr/>
        </p:nvSpPr>
        <p:spPr bwMode="auto">
          <a:xfrm>
            <a:off x="4939392" y="5251703"/>
            <a:ext cx="2477025" cy="46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es-PE" sz="2429" dirty="0">
                <a:latin typeface="Arial" pitchFamily="34" charset="0"/>
              </a:rPr>
              <a:t>RESPIRATORIA</a:t>
            </a:r>
          </a:p>
        </p:txBody>
      </p:sp>
      <p:sp>
        <p:nvSpPr>
          <p:cNvPr id="62476" name="AutoShape 1038"/>
          <p:cNvSpPr>
            <a:spLocks noChangeArrowheads="1"/>
          </p:cNvSpPr>
          <p:nvPr/>
        </p:nvSpPr>
        <p:spPr bwMode="auto">
          <a:xfrm>
            <a:off x="5883886" y="3060871"/>
            <a:ext cx="562056" cy="26449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MX" altLang="es-PE" sz="2429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288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29146" y="1396784"/>
            <a:ext cx="3343742" cy="583870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dirty="0" err="1">
                <a:latin typeface="+mn-lt"/>
              </a:rPr>
              <a:t>Toxicocinética</a:t>
            </a:r>
            <a:endParaRPr lang="es-ES" dirty="0">
              <a:latin typeface="+mn-lt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7642233" y="1476796"/>
            <a:ext cx="2149443" cy="429888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47" b="1" dirty="0" err="1">
                <a:solidFill>
                  <a:schemeClr val="tx1"/>
                </a:solidFill>
              </a:rPr>
              <a:t>Piretrinas</a:t>
            </a:r>
            <a:r>
              <a:rPr lang="es-ES" sz="1747" b="1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s-ES" sz="1747" b="1" dirty="0"/>
              <a:t>Toxicidad oral en mamíferos es extremadamente baja (rápida hidrólisis) </a:t>
            </a:r>
          </a:p>
          <a:p>
            <a:pPr algn="ctr"/>
            <a:endParaRPr lang="es-ES" sz="1747" b="1" dirty="0"/>
          </a:p>
          <a:p>
            <a:pPr algn="ctr"/>
            <a:r>
              <a:rPr lang="es-ES" sz="1747" b="1" dirty="0"/>
              <a:t>Toxicidad dérmica es aún menor, debido a su lenta penetración y rápido metabolismo.</a:t>
            </a:r>
          </a:p>
        </p:txBody>
      </p:sp>
      <p:pic>
        <p:nvPicPr>
          <p:cNvPr id="19458" name="Picture 2" descr="Resultado de imagen para absorcion toxic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3905" y="2527621"/>
            <a:ext cx="3328170" cy="3328170"/>
          </a:xfrm>
          <a:prstGeom prst="rect">
            <a:avLst/>
          </a:prstGeom>
          <a:noFill/>
        </p:spPr>
      </p:pic>
      <p:sp>
        <p:nvSpPr>
          <p:cNvPr id="8" name="7 Rectángulo redondeado">
            <a:extLst>
              <a:ext uri="{FF2B5EF4-FFF2-40B4-BE49-F238E27FC236}">
                <a16:creationId xmlns:a16="http://schemas.microsoft.com/office/drawing/2014/main" id="{167C0854-EEA5-4A68-A32D-B27E675F5C6D}"/>
              </a:ext>
            </a:extLst>
          </p:cNvPr>
          <p:cNvSpPr/>
          <p:nvPr/>
        </p:nvSpPr>
        <p:spPr>
          <a:xfrm>
            <a:off x="2185409" y="2715868"/>
            <a:ext cx="1872096" cy="2496128"/>
          </a:xfrm>
          <a:prstGeom prst="round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47" b="1" dirty="0">
                <a:solidFill>
                  <a:schemeClr val="tx1"/>
                </a:solidFill>
              </a:rPr>
              <a:t>METABOLISMO</a:t>
            </a:r>
          </a:p>
          <a:p>
            <a:pPr algn="ctr"/>
            <a:r>
              <a:rPr lang="es-ES" sz="1747" b="1" dirty="0"/>
              <a:t>Hepático. </a:t>
            </a:r>
          </a:p>
          <a:p>
            <a:pPr algn="ctr"/>
            <a:r>
              <a:rPr lang="es-ES" sz="1747" b="1" dirty="0"/>
              <a:t>El </a:t>
            </a:r>
            <a:r>
              <a:rPr lang="es-ES" sz="1747" b="1" dirty="0" err="1"/>
              <a:t>butóxido</a:t>
            </a:r>
            <a:r>
              <a:rPr lang="es-ES" sz="1747" b="1" dirty="0"/>
              <a:t> de </a:t>
            </a:r>
            <a:r>
              <a:rPr lang="es-ES" sz="1747" b="1" dirty="0" err="1"/>
              <a:t>piperonilo</a:t>
            </a:r>
            <a:r>
              <a:rPr lang="es-ES" sz="1747" b="1" dirty="0"/>
              <a:t>, aumenta la potencia de los piretroides de 10 a 300 veces</a:t>
            </a:r>
          </a:p>
        </p:txBody>
      </p:sp>
    </p:spTree>
    <p:extLst>
      <p:ext uri="{BB962C8B-B14F-4D97-AF65-F5344CB8AC3E}">
        <p14:creationId xmlns:p14="http://schemas.microsoft.com/office/powerpoint/2010/main" val="638339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65DABE-BCEC-4318-9AC9-6213C3066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2636"/>
          <a:stretch/>
        </p:blipFill>
        <p:spPr>
          <a:xfrm>
            <a:off x="7362265" y="1664067"/>
            <a:ext cx="2498912" cy="3942811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1955" y="941295"/>
            <a:ext cx="1810311" cy="583870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dirty="0">
                <a:latin typeface="+mn-lt"/>
              </a:rPr>
              <a:t>Clínica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2398060" y="2151530"/>
            <a:ext cx="4639235" cy="3764311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" sz="2118" dirty="0"/>
              <a:t>Piretrinas: reacciones alérgicas. </a:t>
            </a:r>
          </a:p>
          <a:p>
            <a:pPr algn="just"/>
            <a:r>
              <a:rPr lang="es-ES" sz="2118" b="1" dirty="0"/>
              <a:t>Piretroides tipo I: </a:t>
            </a:r>
            <a:r>
              <a:rPr lang="es-ES" sz="2118" dirty="0"/>
              <a:t>posibilidad de irritación de la piel o alergia, es poco probable que causen toxicidad sistémica en humanos.</a:t>
            </a:r>
          </a:p>
          <a:p>
            <a:pPr algn="just"/>
            <a:r>
              <a:rPr lang="es-ES" sz="2118" b="1" dirty="0"/>
              <a:t>Piretroides tipo II: </a:t>
            </a:r>
            <a:r>
              <a:rPr lang="es-ES" sz="2118" dirty="0"/>
              <a:t>mayor potencia. Pueden causar parestesias, salivación, náuseas, vómitos, mareos, fasciculaciones, alteración del estado mental, coma, convulsiones y lesión pulmonar aguda.</a:t>
            </a:r>
          </a:p>
          <a:p>
            <a:pPr algn="just"/>
            <a:r>
              <a:rPr lang="es-ES" sz="2118" dirty="0"/>
              <a:t>La mayoría de las exposiciones son dérmicas y causan irritación.</a:t>
            </a:r>
          </a:p>
          <a:p>
            <a:pPr algn="just"/>
            <a:r>
              <a:rPr lang="es-ES" sz="2118" dirty="0"/>
              <a:t>Ocular: dolor inmediato, lagrimeo, fotofobia y conjuntivitis.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861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E0C0C8-D5CE-496A-BF87-FF124BD0A84D}"/>
              </a:ext>
            </a:extLst>
          </p:cNvPr>
          <p:cNvSpPr txBox="1"/>
          <p:nvPr/>
        </p:nvSpPr>
        <p:spPr>
          <a:xfrm>
            <a:off x="2392035" y="2250522"/>
            <a:ext cx="7911258" cy="2772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354" b="1" dirty="0">
                <a:latin typeface="Arial" panose="020B0604020202020204" pitchFamily="34" charset="0"/>
                <a:cs typeface="Arial" panose="020B0604020202020204" pitchFamily="34" charset="0"/>
              </a:rPr>
              <a:t>VIGILANCIA EPIDEMIOLOGICA DE PLAGUICIDAS A NIVEL NACIONAL</a:t>
            </a:r>
            <a:endParaRPr lang="es-PE" sz="435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09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61" y="1"/>
            <a:ext cx="105798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12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63" y="-1"/>
            <a:ext cx="1057987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787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63" y="-1"/>
            <a:ext cx="1057987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900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61" y="-1"/>
            <a:ext cx="1057987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72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241301-FB2E-4EE9-B85E-9A2D5D5456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" t="1035"/>
          <a:stretch/>
        </p:blipFill>
        <p:spPr>
          <a:xfrm>
            <a:off x="806062" y="22783"/>
            <a:ext cx="10485207" cy="684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094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25293" y="2812056"/>
            <a:ext cx="7141417" cy="991864"/>
          </a:xfrm>
        </p:spPr>
        <p:txBody>
          <a:bodyPr>
            <a:normAutofit/>
          </a:bodyPr>
          <a:lstStyle/>
          <a:p>
            <a:r>
              <a:rPr lang="es-PE" sz="5727" b="1" dirty="0"/>
              <a:t>Fuentes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268" y="5296224"/>
            <a:ext cx="7132441" cy="56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34269" y="4928678"/>
            <a:ext cx="2090059" cy="326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524" b="1" dirty="0"/>
              <a:t>Dr. Hugo Villa, </a:t>
            </a:r>
            <a:r>
              <a:rPr lang="es-PE" sz="1524" b="1" dirty="0" err="1"/>
              <a:t>EsSALUD</a:t>
            </a:r>
            <a:endParaRPr lang="es-PE" sz="1524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2534267" y="3928679"/>
            <a:ext cx="2671915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562" dirty="0"/>
              <a:t>Fuentes:</a:t>
            </a:r>
          </a:p>
          <a:p>
            <a:endParaRPr lang="es-ES" sz="1562" b="1" dirty="0"/>
          </a:p>
          <a:p>
            <a:r>
              <a:rPr lang="es-ES" sz="1524" b="1" dirty="0"/>
              <a:t>OMS</a:t>
            </a:r>
            <a:endParaRPr lang="es-PE" sz="1524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2499347" y="5927940"/>
            <a:ext cx="4900637" cy="326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524" dirty="0"/>
              <a:t>Dr. Guillermo Lombardo, Toxicólogo Ocupacional, Argentina</a:t>
            </a:r>
            <a:endParaRPr lang="es-PE" sz="1524" dirty="0"/>
          </a:p>
        </p:txBody>
      </p:sp>
    </p:spTree>
    <p:extLst>
      <p:ext uri="{BB962C8B-B14F-4D97-AF65-F5344CB8AC3E}">
        <p14:creationId xmlns:p14="http://schemas.microsoft.com/office/powerpoint/2010/main" val="1066055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552092" y="3314700"/>
            <a:ext cx="5942909" cy="1107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s-PE" sz="6600" dirty="0"/>
              <a:t>Metales Pesados</a:t>
            </a:r>
          </a:p>
        </p:txBody>
      </p:sp>
    </p:spTree>
    <p:extLst>
      <p:ext uri="{BB962C8B-B14F-4D97-AF65-F5344CB8AC3E}">
        <p14:creationId xmlns:p14="http://schemas.microsoft.com/office/powerpoint/2010/main" val="34354766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338" y="853954"/>
            <a:ext cx="5660947" cy="525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686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641253" y="8709"/>
            <a:ext cx="5019041" cy="68277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8168" b="3061"/>
          <a:stretch/>
        </p:blipFill>
        <p:spPr>
          <a:xfrm>
            <a:off x="1730076" y="980728"/>
            <a:ext cx="1701856" cy="24541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4139" y="980728"/>
            <a:ext cx="1897656" cy="26462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24000" y="283384"/>
            <a:ext cx="4117252" cy="62533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PE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MINERAS EN PRODUCCIÓN Y PROYECTOS DE EXPLORACIÓN</a:t>
            </a:r>
            <a:endParaRPr lang="es-PE" sz="18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1730078" y="1363142"/>
          <a:ext cx="3741719" cy="53170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5430">
                  <a:extLst>
                    <a:ext uri="{9D8B030D-6E8A-4147-A177-3AD203B41FA5}">
                      <a16:colId xmlns:a16="http://schemas.microsoft.com/office/drawing/2014/main" val="3016808341"/>
                    </a:ext>
                  </a:extLst>
                </a:gridCol>
                <a:gridCol w="1011444">
                  <a:extLst>
                    <a:ext uri="{9D8B030D-6E8A-4147-A177-3AD203B41FA5}">
                      <a16:colId xmlns:a16="http://schemas.microsoft.com/office/drawing/2014/main" val="816625339"/>
                    </a:ext>
                  </a:extLst>
                </a:gridCol>
                <a:gridCol w="859415">
                  <a:extLst>
                    <a:ext uri="{9D8B030D-6E8A-4147-A177-3AD203B41FA5}">
                      <a16:colId xmlns:a16="http://schemas.microsoft.com/office/drawing/2014/main" val="1234245259"/>
                    </a:ext>
                  </a:extLst>
                </a:gridCol>
                <a:gridCol w="935430">
                  <a:extLst>
                    <a:ext uri="{9D8B030D-6E8A-4147-A177-3AD203B41FA5}">
                      <a16:colId xmlns:a16="http://schemas.microsoft.com/office/drawing/2014/main" val="3108003377"/>
                    </a:ext>
                  </a:extLst>
                </a:gridCol>
              </a:tblGrid>
              <a:tr h="43573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</a:rPr>
                        <a:t>Región Natural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</a:rPr>
                        <a:t>Región / Departamento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</a:rPr>
                        <a:t>Unidades en exploración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effectLst/>
                        </a:rPr>
                        <a:t>Unidades en producción</a:t>
                      </a:r>
                      <a:endParaRPr lang="es-P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690619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Ancash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55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33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78793414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Arequipa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51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46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74473840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Callao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490085061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Ica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557016814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La Libertad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36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27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538522043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Lambayeque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595352558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Lima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58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35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474031137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Moquegua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675972285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Piura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2155856799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Tacna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803838527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Costa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Tumbes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PE" sz="12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026669035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Selva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Amazonas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696598471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Selva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Loreto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025333681"/>
                  </a:ext>
                </a:extLst>
              </a:tr>
              <a:tr h="281182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Selva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Madre de Dios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38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064971598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Selva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San Martín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2746074841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Selva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Ucayali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791082151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Apurímac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14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0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40486362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Ayacucho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30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6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948927279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Cajamarca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39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19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006164105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Cusco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27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4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550478209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Huancavelica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13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11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419543372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Huánuco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8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6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1738097296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Junín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56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66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236616211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Pasco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17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13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3186210414"/>
                  </a:ext>
                </a:extLst>
              </a:tr>
              <a:tr h="191673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Sierra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Puno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>
                          <a:solidFill>
                            <a:srgbClr val="996633"/>
                          </a:solidFill>
                          <a:effectLst/>
                        </a:rPr>
                        <a:t>26</a:t>
                      </a:r>
                      <a:endParaRPr lang="es-PE" sz="1200" b="1" i="0" u="none" strike="noStrike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200" b="1" u="none" strike="noStrike" dirty="0">
                          <a:solidFill>
                            <a:srgbClr val="996633"/>
                          </a:solidFill>
                          <a:effectLst/>
                        </a:rPr>
                        <a:t>9</a:t>
                      </a:r>
                      <a:endParaRPr lang="es-PE" sz="1200" b="1" i="0" u="none" strike="noStrike" dirty="0">
                        <a:solidFill>
                          <a:srgbClr val="9966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4" marR="6504" marT="6504" marB="0" anchor="ctr"/>
                </a:tc>
                <a:extLst>
                  <a:ext uri="{0D108BD9-81ED-4DB2-BD59-A6C34878D82A}">
                    <a16:rowId xmlns:a16="http://schemas.microsoft.com/office/drawing/2014/main" val="262415729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7715672" y="6597352"/>
            <a:ext cx="2952328" cy="2195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PE" sz="1200" dirty="0">
                <a:solidFill>
                  <a:schemeClr val="tx1"/>
                </a:solidFill>
              </a:rPr>
              <a:t>Fuente: MEM 2015</a:t>
            </a:r>
          </a:p>
        </p:txBody>
      </p:sp>
    </p:spTree>
    <p:extLst>
      <p:ext uri="{BB962C8B-B14F-4D97-AF65-F5344CB8AC3E}">
        <p14:creationId xmlns:p14="http://schemas.microsoft.com/office/powerpoint/2010/main" val="34354993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908721"/>
            <a:ext cx="8359500" cy="550845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820923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altLang="es-CL"/>
              <a:t>¿Cómo nos podemos exponer a metales pesados?</a:t>
            </a:r>
            <a:endParaRPr lang="es-ES" altLang="es-CL" dirty="0"/>
          </a:p>
        </p:txBody>
      </p:sp>
      <p:sp>
        <p:nvSpPr>
          <p:cNvPr id="8" name="Marcador de contenido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3493" name="12 Marcador de número de diapositiva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32" indent="-285744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2971" indent="-228594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160" indent="-228594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349" indent="-228594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669D11-1F92-42F4-9FDA-87E858C1E79B}" type="slidenum">
              <a:rPr lang="es-ES" altLang="es-CL" sz="140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s-ES" altLang="es-CL" sz="14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248129" y="1651352"/>
            <a:ext cx="4487863" cy="5414963"/>
            <a:chOff x="3120" y="912"/>
            <a:chExt cx="2496" cy="3024"/>
          </a:xfrm>
        </p:grpSpPr>
        <p:pic>
          <p:nvPicPr>
            <p:cNvPr id="6349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8" y="912"/>
              <a:ext cx="2025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99" name="Text Box 5"/>
            <p:cNvSpPr txBox="1">
              <a:spLocks noChangeArrowheads="1"/>
            </p:cNvSpPr>
            <p:nvPr/>
          </p:nvSpPr>
          <p:spPr bwMode="auto">
            <a:xfrm>
              <a:off x="3120" y="1296"/>
              <a:ext cx="1008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Inhalación</a:t>
              </a:r>
              <a:endParaRPr lang="es-ES" altLang="es-CL" sz="2400">
                <a:latin typeface="Times New Roman" pitchFamily="18" charset="0"/>
              </a:endParaRPr>
            </a:p>
          </p:txBody>
        </p:sp>
        <p:sp>
          <p:nvSpPr>
            <p:cNvPr id="63500" name="Text Box 6"/>
            <p:cNvSpPr txBox="1">
              <a:spLocks noChangeArrowheads="1"/>
            </p:cNvSpPr>
            <p:nvPr/>
          </p:nvSpPr>
          <p:spPr bwMode="auto">
            <a:xfrm>
              <a:off x="4560" y="1296"/>
              <a:ext cx="1056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Ingestión</a:t>
              </a:r>
              <a:endParaRPr lang="es-ES" altLang="es-CL" sz="2400">
                <a:latin typeface="Times New Roman" pitchFamily="18" charset="0"/>
              </a:endParaRPr>
            </a:p>
          </p:txBody>
        </p:sp>
        <p:sp>
          <p:nvSpPr>
            <p:cNvPr id="63501" name="Text Box 7"/>
            <p:cNvSpPr txBox="1">
              <a:spLocks noChangeArrowheads="1"/>
            </p:cNvSpPr>
            <p:nvPr/>
          </p:nvSpPr>
          <p:spPr bwMode="auto">
            <a:xfrm>
              <a:off x="4560" y="3168"/>
              <a:ext cx="1008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absorción</a:t>
              </a:r>
              <a:endParaRPr lang="es-ES" altLang="es-CL" sz="2400">
                <a:latin typeface="Times New Roman" pitchFamily="18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129697" y="1651352"/>
            <a:ext cx="3341687" cy="5414963"/>
            <a:chOff x="672" y="912"/>
            <a:chExt cx="2054" cy="3000"/>
          </a:xfrm>
        </p:grpSpPr>
        <p:pic>
          <p:nvPicPr>
            <p:cNvPr id="63494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912"/>
              <a:ext cx="2054" cy="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95" name="Text Box 10"/>
            <p:cNvSpPr txBox="1">
              <a:spLocks noChangeArrowheads="1"/>
            </p:cNvSpPr>
            <p:nvPr/>
          </p:nvSpPr>
          <p:spPr bwMode="auto">
            <a:xfrm>
              <a:off x="816" y="2448"/>
              <a:ext cx="1056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Dérmica</a:t>
              </a:r>
              <a:endParaRPr lang="es-ES" altLang="es-CL" sz="2400">
                <a:latin typeface="Times New Roman" pitchFamily="18" charset="0"/>
              </a:endParaRPr>
            </a:p>
          </p:txBody>
        </p:sp>
        <p:sp>
          <p:nvSpPr>
            <p:cNvPr id="63496" name="Text Box 11"/>
            <p:cNvSpPr txBox="1">
              <a:spLocks noChangeArrowheads="1"/>
            </p:cNvSpPr>
            <p:nvPr/>
          </p:nvSpPr>
          <p:spPr bwMode="auto">
            <a:xfrm>
              <a:off x="768" y="3360"/>
              <a:ext cx="1392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inhalación</a:t>
              </a:r>
              <a:endParaRPr lang="es-ES" altLang="es-CL" sz="2400">
                <a:latin typeface="Times New Roman" pitchFamily="18" charset="0"/>
              </a:endParaRPr>
            </a:p>
          </p:txBody>
        </p:sp>
        <p:sp>
          <p:nvSpPr>
            <p:cNvPr id="63497" name="Text Box 12"/>
            <p:cNvSpPr txBox="1">
              <a:spLocks noChangeArrowheads="1"/>
            </p:cNvSpPr>
            <p:nvPr/>
          </p:nvSpPr>
          <p:spPr bwMode="auto">
            <a:xfrm>
              <a:off x="960" y="1728"/>
              <a:ext cx="768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s-ES_tradnl" altLang="es-CL" sz="2400">
                  <a:latin typeface="Times New Roman" pitchFamily="18" charset="0"/>
                </a:rPr>
                <a:t>Oral</a:t>
              </a:r>
              <a:endParaRPr lang="es-ES" altLang="es-CL" sz="240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34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6677" y="562707"/>
            <a:ext cx="9765323" cy="1205665"/>
          </a:xfrm>
        </p:spPr>
        <p:txBody>
          <a:bodyPr/>
          <a:lstStyle/>
          <a:p>
            <a:r>
              <a:rPr lang="es-ES" altLang="en-US" dirty="0"/>
              <a:t>Plomo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s-ES" altLang="en-US"/>
          </a:p>
          <a:p>
            <a:endParaRPr lang="es-ES" altLang="en-US"/>
          </a:p>
          <a:p>
            <a:endParaRPr lang="es-ES" altLang="en-US" dirty="0"/>
          </a:p>
        </p:txBody>
      </p:sp>
      <p:sp>
        <p:nvSpPr>
          <p:cNvPr id="2" name="Marcador de contenido 1"/>
          <p:cNvSpPr>
            <a:spLocks noGrp="1"/>
          </p:cNvSpPr>
          <p:nvPr>
            <p:ph idx="10"/>
          </p:nvPr>
        </p:nvSpPr>
        <p:spPr>
          <a:xfrm>
            <a:off x="2159563" y="2218994"/>
            <a:ext cx="9889099" cy="3994316"/>
          </a:xfrm>
        </p:spPr>
        <p:txBody>
          <a:bodyPr/>
          <a:lstStyle/>
          <a:p>
            <a:r>
              <a:rPr lang="es-CL" b="1" dirty="0"/>
              <a:t>Contenido en aguas naturales: trazas</a:t>
            </a:r>
          </a:p>
          <a:p>
            <a:r>
              <a:rPr lang="es-CL" b="1" dirty="0"/>
              <a:t>Alimentos: cultivos de tubérculos y raíces: papa , rábano, camote, zanahorias ricos en plomo y musculo de ganado menor. Por procesamientos y suplementos de calcio derivados de hueso</a:t>
            </a:r>
          </a:p>
          <a:p>
            <a:r>
              <a:rPr lang="es-CL" b="1" dirty="0"/>
              <a:t>Cosméticos y recreacionales?? :acetato de plomo en tinturas</a:t>
            </a:r>
          </a:p>
          <a:p>
            <a:r>
              <a:rPr lang="es-CL" b="1" dirty="0"/>
              <a:t> Aire 0,5 a 2 µgramos/m3</a:t>
            </a:r>
          </a:p>
          <a:p>
            <a:r>
              <a:rPr lang="es-CL" b="1" dirty="0"/>
              <a:t>Área laboral: minería, fundiciones (200 a 300 µgramos/m3, baterías, cerámicas</a:t>
            </a:r>
          </a:p>
          <a:p>
            <a:r>
              <a:rPr lang="es-CL" b="1" dirty="0"/>
              <a:t>Toxicocinética: absorción gastrointestinal favorecida en su estado iónico en medio acido,  inhalatoria 20 a 50 dependiendo del pm (1 µgramos/m3 en aire = 1 a 2 µgramos/100 mL). Dermal nula, transparentaría a través de cordón umbilical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58464375"/>
      </p:ext>
    </p:extLst>
  </p:cSld>
  <p:clrMapOvr>
    <a:masterClrMapping/>
  </p:clrMapOvr>
  <p:transition spd="slow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6764" y="1204548"/>
            <a:ext cx="8716521" cy="1188080"/>
          </a:xfrm>
        </p:spPr>
        <p:txBody>
          <a:bodyPr/>
          <a:lstStyle/>
          <a:p>
            <a:r>
              <a:rPr lang="es-ES" altLang="en-US" dirty="0"/>
              <a:t>Plomo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639616" y="1316766"/>
            <a:ext cx="1747746" cy="916480"/>
          </a:xfrm>
          <a:ln w="38100">
            <a:solidFill>
              <a:srgbClr val="FF0000"/>
            </a:solidFill>
          </a:ln>
        </p:spPr>
        <p:txBody>
          <a:bodyPr/>
          <a:lstStyle/>
          <a:p>
            <a:endParaRPr lang="es-ES" altLang="en-US" dirty="0"/>
          </a:p>
          <a:p>
            <a:endParaRPr lang="es-ES" altLang="en-US" dirty="0"/>
          </a:p>
          <a:p>
            <a:endParaRPr lang="es-ES" altLang="en-US" dirty="0"/>
          </a:p>
        </p:txBody>
      </p:sp>
      <p:sp>
        <p:nvSpPr>
          <p:cNvPr id="7" name="Marcador de contenido 6"/>
          <p:cNvSpPr>
            <a:spLocks noGrp="1"/>
          </p:cNvSpPr>
          <p:nvPr>
            <p:ph idx="10"/>
          </p:nvPr>
        </p:nvSpPr>
        <p:spPr>
          <a:xfrm>
            <a:off x="2159563" y="2904795"/>
            <a:ext cx="9889099" cy="3994316"/>
          </a:xfrm>
        </p:spPr>
        <p:txBody>
          <a:bodyPr/>
          <a:lstStyle/>
          <a:p>
            <a:r>
              <a:rPr lang="es-CL" b="1" dirty="0"/>
              <a:t>Distribución y depósitos: hueso, sangre y tejidos blandos (riñón , bazo y pulmón)</a:t>
            </a:r>
          </a:p>
          <a:p>
            <a:r>
              <a:rPr lang="es-CL" b="1" dirty="0"/>
              <a:t>Excreción: orina, heces, bilis, cabellos, lagrimas, saliva, sudor, leche materna</a:t>
            </a:r>
          </a:p>
          <a:p>
            <a:r>
              <a:rPr lang="es-CL" b="1" dirty="0"/>
              <a:t>Vida media: hueso 20 a 30 años, sangre 30 días, tejidos blandos 40 días</a:t>
            </a:r>
          </a:p>
          <a:p>
            <a:r>
              <a:rPr lang="es-CL" b="1" dirty="0"/>
              <a:t>Interacciones: concentraciones de plomo en sangre altas (&gt; 50) determina alteraciones absorción de calcio y vitamina D; Zinc efecto protección por acción sobre la </a:t>
            </a:r>
            <a:r>
              <a:rPr lang="es-CL" b="1" dirty="0" err="1"/>
              <a:t>deshidratasa</a:t>
            </a:r>
            <a:r>
              <a:rPr lang="es-CL" b="1" dirty="0"/>
              <a:t> del Delta ALA; fibra , hierro y la tiamina interfieren en la biodisponibilidad.</a:t>
            </a:r>
          </a:p>
          <a:p>
            <a:r>
              <a:rPr lang="es-CL" b="1" dirty="0"/>
              <a:t>Dosis /efecto: SNC en niños, hematopoyético y cardiovascular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65700398"/>
      </p:ext>
    </p:extLst>
  </p:cSld>
  <p:clrMapOvr>
    <a:masterClrMapping/>
  </p:clrMapOvr>
  <p:transition spd="slow">
    <p:pull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90631" y="1373043"/>
            <a:ext cx="7348153" cy="672843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s-MX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Valores Límite</a:t>
            </a:r>
            <a:endParaRPr lang="es-C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1981200" y="2516872"/>
          <a:ext cx="82296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2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Organización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endParaRPr lang="es-C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Niveles de Pb en sangre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endParaRPr lang="es-CL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CDC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 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ug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dL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Niños y Gestantes</a:t>
                      </a: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 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ug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dL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Adultos</a:t>
                      </a: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 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ug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kumimoji="0" lang="es-MX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dL</a:t>
                      </a:r>
                      <a:r>
                        <a:rPr kumimoji="0" lang="es-MX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Ocupacional</a:t>
                      </a:r>
                      <a:endParaRPr kumimoji="0" lang="es-E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053691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606688" y="294189"/>
            <a:ext cx="10452842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Picture 5" descr="C:\WINDOWS\Application Data\Microsoft\Media Catalog\Distribution3.gif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 bwMode="auto">
          <a:xfrm>
            <a:off x="2952728" y="571480"/>
            <a:ext cx="5143536" cy="61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88390" y="632525"/>
            <a:ext cx="3214533" cy="576064"/>
          </a:xfrm>
          <a:ln w="381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Toxicocinética</a:t>
            </a:r>
            <a:endParaRPr lang="es-ES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1265" y="1825625"/>
            <a:ext cx="7463482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3600" b="1" dirty="0">
                <a:cs typeface="Times New Roman" pitchFamily="18" charset="0"/>
              </a:rPr>
              <a:t>Absorción del plomo:</a:t>
            </a:r>
          </a:p>
          <a:p>
            <a:pPr>
              <a:buNone/>
            </a:pPr>
            <a:endParaRPr lang="es-ES" dirty="0">
              <a:cs typeface="Times New Roman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s-ES" sz="3600" dirty="0"/>
              <a:t> Adultos </a:t>
            </a:r>
            <a:r>
              <a:rPr lang="es-ES" sz="3600" dirty="0">
                <a:ea typeface="Tahoma"/>
                <a:cs typeface="Tahoma"/>
              </a:rPr>
              <a:t>5 - 10%</a:t>
            </a:r>
          </a:p>
          <a:p>
            <a:pPr>
              <a:buNone/>
            </a:pPr>
            <a:endParaRPr lang="es-ES" dirty="0">
              <a:ea typeface="Tahoma"/>
              <a:cs typeface="Tahoma"/>
            </a:endParaRPr>
          </a:p>
          <a:p>
            <a:pPr>
              <a:buNone/>
            </a:pPr>
            <a:endParaRPr lang="es-ES" dirty="0">
              <a:ea typeface="Tahoma"/>
              <a:cs typeface="Tahoma"/>
            </a:endParaRPr>
          </a:p>
          <a:p>
            <a:pPr lvl="1">
              <a:buFont typeface="Wingdings" pitchFamily="2" charset="2"/>
              <a:buChar char="ü"/>
            </a:pPr>
            <a:r>
              <a:rPr lang="es-ES" sz="3200" dirty="0">
                <a:ea typeface="Tahoma"/>
                <a:cs typeface="Tahoma"/>
              </a:rPr>
              <a:t> Niños 30-50%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7129879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50762" y="1227891"/>
            <a:ext cx="3832553" cy="850106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Grupos de riesgo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87611" y="1825625"/>
            <a:ext cx="8608540" cy="435133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endParaRPr lang="es-ES" sz="3000" b="1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3000" b="1" dirty="0">
                <a:cs typeface="Times New Roman" pitchFamily="18" charset="0"/>
              </a:rPr>
              <a:t>Niños: población de alto riesgo.</a:t>
            </a:r>
          </a:p>
          <a:p>
            <a:pPr algn="just">
              <a:buNone/>
            </a:pPr>
            <a:r>
              <a:rPr lang="es-ES" sz="3000" b="1" dirty="0">
                <a:cs typeface="Times New Roman" pitchFamily="18" charset="0"/>
              </a:rPr>
              <a:t>	</a:t>
            </a:r>
            <a:r>
              <a:rPr lang="es-ES" sz="3000" dirty="0">
                <a:cs typeface="Times New Roman" pitchFamily="18" charset="0"/>
              </a:rPr>
              <a:t>Mayor incidencia de intoxicación se observa en los niños </a:t>
            </a:r>
            <a:r>
              <a:rPr lang="es-ES" sz="3000" b="1" dirty="0">
                <a:cs typeface="Times New Roman" pitchFamily="18" charset="0"/>
              </a:rPr>
              <a:t>pequeños</a:t>
            </a:r>
            <a:r>
              <a:rPr lang="es-ES" sz="3000" dirty="0">
                <a:cs typeface="Times New Roman" pitchFamily="18" charset="0"/>
              </a:rPr>
              <a:t> y </a:t>
            </a:r>
            <a:r>
              <a:rPr lang="es-ES" sz="3000" b="1" dirty="0">
                <a:cs typeface="Times New Roman" pitchFamily="18" charset="0"/>
              </a:rPr>
              <a:t>desnutridos</a:t>
            </a:r>
            <a:r>
              <a:rPr lang="es-ES" sz="3000" dirty="0">
                <a:cs typeface="Times New Roman" pitchFamily="18" charset="0"/>
              </a:rPr>
              <a:t> que viven en viviendas inferiores al estándar cuya pintura de plomo se ha deteriorado. Padres recicladores de baterías, pintores.</a:t>
            </a:r>
          </a:p>
          <a:p>
            <a:pPr algn="just">
              <a:buNone/>
            </a:pPr>
            <a:endParaRPr lang="es-ES" sz="3000" dirty="0">
              <a:cs typeface="Times New Roman" pitchFamily="18" charset="0"/>
            </a:endParaRPr>
          </a:p>
          <a:p>
            <a:pPr algn="just">
              <a:buNone/>
            </a:pPr>
            <a:r>
              <a:rPr lang="es-ES" sz="3000" dirty="0">
                <a:cs typeface="Times New Roman" pitchFamily="18" charset="0"/>
              </a:rPr>
              <a:t>	</a:t>
            </a:r>
            <a:r>
              <a:rPr lang="es-ES" sz="3000" b="1" dirty="0">
                <a:cs typeface="Times New Roman" pitchFamily="18" charset="0"/>
              </a:rPr>
              <a:t>Adultos: </a:t>
            </a:r>
            <a:r>
              <a:rPr lang="es-ES" sz="3000" dirty="0">
                <a:cs typeface="Times New Roman" pitchFamily="18" charset="0"/>
              </a:rPr>
              <a:t>que trabajan en la fabricación de baterías, limpieza de hornillos de cerámica, reparación de radiadores, soldadura.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4441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9448800" y="381000"/>
          <a:ext cx="233891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997920" imgH="1125360" progId="MS_ClipArt_Gallery.2">
                  <p:embed/>
                </p:oleObj>
              </mc:Choice>
              <mc:Fallback>
                <p:oleObj name="Imagen" r:id="rId2" imgW="997920" imgH="1125360" progId="MS_ClipArt_Gallery.2">
                  <p:embed/>
                  <p:pic>
                    <p:nvPicPr>
                      <p:cNvPr id="225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800" y="381000"/>
                        <a:ext cx="233891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727201" y="390525"/>
            <a:ext cx="39469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solidFill>
                  <a:srgbClr val="FF0000"/>
                </a:solidFill>
                <a:latin typeface="Comic Sans MS" pitchFamily="66" charset="0"/>
              </a:rPr>
              <a:t>CUADRO CLÍNICO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422400" y="1905000"/>
            <a:ext cx="451918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Cólicos intestinales y </a:t>
            </a:r>
          </a:p>
          <a:p>
            <a:r>
              <a:rPr lang="es-ES_tradnl" altLang="es-PE" sz="3200" b="1">
                <a:latin typeface="Comic Sans MS" pitchFamily="66" charset="0"/>
              </a:rPr>
              <a:t>estreñimiento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422401" y="3175000"/>
            <a:ext cx="616386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Dolores articulares, cefalea y</a:t>
            </a:r>
          </a:p>
          <a:p>
            <a:r>
              <a:rPr lang="es-ES_tradnl" altLang="es-PE" sz="3200" b="1">
                <a:latin typeface="Comic Sans MS" pitchFamily="66" charset="0"/>
              </a:rPr>
              <a:t>debilidad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422401" y="4445000"/>
            <a:ext cx="59458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Mano colgante o pie colgante</a:t>
            </a:r>
          </a:p>
          <a:p>
            <a:r>
              <a:rPr lang="es-ES_tradnl" altLang="es-PE" sz="3200" b="1">
                <a:latin typeface="Comic Sans MS" pitchFamily="66" charset="0"/>
              </a:rPr>
              <a:t>(pie péndulo)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422400" y="5715000"/>
            <a:ext cx="35782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Ribete de Burton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892800" y="1073151"/>
            <a:ext cx="19543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>
                <a:latin typeface="Comic Sans MS" pitchFamily="66" charset="0"/>
              </a:rPr>
              <a:t>ADULTOS</a:t>
            </a:r>
          </a:p>
        </p:txBody>
      </p:sp>
    </p:spTree>
    <p:extLst>
      <p:ext uri="{BB962C8B-B14F-4D97-AF65-F5344CB8AC3E}">
        <p14:creationId xmlns:p14="http://schemas.microsoft.com/office/powerpoint/2010/main" val="7060754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874" name="Object 2"/>
          <p:cNvGraphicFramePr>
            <a:graphicFrameLocks noChangeAspect="1"/>
          </p:cNvGraphicFramePr>
          <p:nvPr/>
        </p:nvGraphicFramePr>
        <p:xfrm>
          <a:off x="9448800" y="381000"/>
          <a:ext cx="2338917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997920" imgH="1125360" progId="MS_ClipArt_Gallery.2">
                  <p:embed/>
                </p:oleObj>
              </mc:Choice>
              <mc:Fallback>
                <p:oleObj name="Imagen" r:id="rId2" imgW="997920" imgH="1125360" progId="MS_ClipArt_Gallery.2">
                  <p:embed/>
                  <p:pic>
                    <p:nvPicPr>
                      <p:cNvPr id="798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800" y="381000"/>
                        <a:ext cx="2338917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1320801" y="685800"/>
            <a:ext cx="39469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solidFill>
                  <a:srgbClr val="FF0000"/>
                </a:solidFill>
                <a:latin typeface="Comic Sans MS" pitchFamily="66" charset="0"/>
              </a:rPr>
              <a:t>CUADRO CLÍNICO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1524000" y="3429000"/>
            <a:ext cx="68531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Cambios de personalidad, pérdida</a:t>
            </a:r>
          </a:p>
          <a:p>
            <a:r>
              <a:rPr lang="es-ES_tradnl" altLang="es-PE" sz="3200" b="1">
                <a:latin typeface="Comic Sans MS" pitchFamily="66" charset="0"/>
              </a:rPr>
              <a:t>de memoria y reacciones lentas</a:t>
            </a: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1625600" y="4953000"/>
            <a:ext cx="589135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Dificultad para coordinar los</a:t>
            </a:r>
          </a:p>
          <a:p>
            <a:r>
              <a:rPr lang="es-ES_tradnl" altLang="es-PE" sz="3200" b="1">
                <a:latin typeface="Comic Sans MS" pitchFamily="66" charset="0"/>
              </a:rPr>
              <a:t>movimientos</a:t>
            </a: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5588000" y="1676401"/>
            <a:ext cx="19543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>
                <a:latin typeface="Comic Sans MS" pitchFamily="66" charset="0"/>
              </a:rPr>
              <a:t>ADULTOS</a:t>
            </a:r>
          </a:p>
        </p:txBody>
      </p:sp>
    </p:spTree>
    <p:extLst>
      <p:ext uri="{BB962C8B-B14F-4D97-AF65-F5344CB8AC3E}">
        <p14:creationId xmlns:p14="http://schemas.microsoft.com/office/powerpoint/2010/main" val="12715249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048001" y="1676400"/>
            <a:ext cx="415049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Encefalopatía aguda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048000" y="2209800"/>
            <a:ext cx="44181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Encefalopatía crónica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096000" y="2957514"/>
            <a:ext cx="2635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Irritabilidad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0" y="3452814"/>
            <a:ext cx="23262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Disociación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096000" y="3948114"/>
            <a:ext cx="22813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Depresión 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6096000" y="4443414"/>
            <a:ext cx="16722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Cefalea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096000" y="4938714"/>
            <a:ext cx="18325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Vértigos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096001" y="5929314"/>
            <a:ext cx="14911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Ataxia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096001" y="5434014"/>
            <a:ext cx="190629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Insomnio</a:t>
            </a:r>
          </a:p>
        </p:txBody>
      </p:sp>
      <p:grpSp>
        <p:nvGrpSpPr>
          <p:cNvPr id="28754" name="Group 82"/>
          <p:cNvGrpSpPr>
            <a:grpSpLocks/>
          </p:cNvGrpSpPr>
          <p:nvPr/>
        </p:nvGrpSpPr>
        <p:grpSpPr bwMode="auto">
          <a:xfrm>
            <a:off x="1727200" y="3276600"/>
            <a:ext cx="2743200" cy="2514600"/>
            <a:chOff x="816" y="2064"/>
            <a:chExt cx="1296" cy="1584"/>
          </a:xfrm>
        </p:grpSpPr>
        <p:sp>
          <p:nvSpPr>
            <p:cNvPr id="28690" name="Freeform 18"/>
            <p:cNvSpPr>
              <a:spLocks/>
            </p:cNvSpPr>
            <p:nvPr/>
          </p:nvSpPr>
          <p:spPr bwMode="auto">
            <a:xfrm>
              <a:off x="816" y="2161"/>
              <a:ext cx="1296" cy="1487"/>
            </a:xfrm>
            <a:custGeom>
              <a:avLst/>
              <a:gdLst>
                <a:gd name="T0" fmla="*/ 82 w 622"/>
                <a:gd name="T1" fmla="*/ 590 h 719"/>
                <a:gd name="T2" fmla="*/ 95 w 622"/>
                <a:gd name="T3" fmla="*/ 545 h 719"/>
                <a:gd name="T4" fmla="*/ 97 w 622"/>
                <a:gd name="T5" fmla="*/ 500 h 719"/>
                <a:gd name="T6" fmla="*/ 75 w 622"/>
                <a:gd name="T7" fmla="*/ 455 h 719"/>
                <a:gd name="T8" fmla="*/ 50 w 622"/>
                <a:gd name="T9" fmla="*/ 412 h 719"/>
                <a:gd name="T10" fmla="*/ 26 w 622"/>
                <a:gd name="T11" fmla="*/ 369 h 719"/>
                <a:gd name="T12" fmla="*/ 7 w 622"/>
                <a:gd name="T13" fmla="*/ 322 h 719"/>
                <a:gd name="T14" fmla="*/ 0 w 622"/>
                <a:gd name="T15" fmla="*/ 268 h 719"/>
                <a:gd name="T16" fmla="*/ 7 w 622"/>
                <a:gd name="T17" fmla="*/ 206 h 719"/>
                <a:gd name="T18" fmla="*/ 24 w 622"/>
                <a:gd name="T19" fmla="*/ 161 h 719"/>
                <a:gd name="T20" fmla="*/ 47 w 622"/>
                <a:gd name="T21" fmla="*/ 118 h 719"/>
                <a:gd name="T22" fmla="*/ 82 w 622"/>
                <a:gd name="T23" fmla="*/ 82 h 719"/>
                <a:gd name="T24" fmla="*/ 127 w 622"/>
                <a:gd name="T25" fmla="*/ 50 h 719"/>
                <a:gd name="T26" fmla="*/ 187 w 622"/>
                <a:gd name="T27" fmla="*/ 20 h 719"/>
                <a:gd name="T28" fmla="*/ 232 w 622"/>
                <a:gd name="T29" fmla="*/ 7 h 719"/>
                <a:gd name="T30" fmla="*/ 281 w 622"/>
                <a:gd name="T31" fmla="*/ 0 h 719"/>
                <a:gd name="T32" fmla="*/ 331 w 622"/>
                <a:gd name="T33" fmla="*/ 2 h 719"/>
                <a:gd name="T34" fmla="*/ 380 w 622"/>
                <a:gd name="T35" fmla="*/ 9 h 719"/>
                <a:gd name="T36" fmla="*/ 423 w 622"/>
                <a:gd name="T37" fmla="*/ 20 h 719"/>
                <a:gd name="T38" fmla="*/ 462 w 622"/>
                <a:gd name="T39" fmla="*/ 39 h 719"/>
                <a:gd name="T40" fmla="*/ 496 w 622"/>
                <a:gd name="T41" fmla="*/ 67 h 719"/>
                <a:gd name="T42" fmla="*/ 526 w 622"/>
                <a:gd name="T43" fmla="*/ 101 h 719"/>
                <a:gd name="T44" fmla="*/ 550 w 622"/>
                <a:gd name="T45" fmla="*/ 142 h 719"/>
                <a:gd name="T46" fmla="*/ 565 w 622"/>
                <a:gd name="T47" fmla="*/ 183 h 719"/>
                <a:gd name="T48" fmla="*/ 569 w 622"/>
                <a:gd name="T49" fmla="*/ 217 h 719"/>
                <a:gd name="T50" fmla="*/ 577 w 622"/>
                <a:gd name="T51" fmla="*/ 236 h 719"/>
                <a:gd name="T52" fmla="*/ 582 w 622"/>
                <a:gd name="T53" fmla="*/ 253 h 719"/>
                <a:gd name="T54" fmla="*/ 573 w 622"/>
                <a:gd name="T55" fmla="*/ 270 h 719"/>
                <a:gd name="T56" fmla="*/ 560 w 622"/>
                <a:gd name="T57" fmla="*/ 285 h 719"/>
                <a:gd name="T58" fmla="*/ 556 w 622"/>
                <a:gd name="T59" fmla="*/ 307 h 719"/>
                <a:gd name="T60" fmla="*/ 575 w 622"/>
                <a:gd name="T61" fmla="*/ 339 h 719"/>
                <a:gd name="T62" fmla="*/ 590 w 622"/>
                <a:gd name="T63" fmla="*/ 360 h 719"/>
                <a:gd name="T64" fmla="*/ 612 w 622"/>
                <a:gd name="T65" fmla="*/ 378 h 719"/>
                <a:gd name="T66" fmla="*/ 622 w 622"/>
                <a:gd name="T67" fmla="*/ 395 h 719"/>
                <a:gd name="T68" fmla="*/ 620 w 622"/>
                <a:gd name="T69" fmla="*/ 410 h 719"/>
                <a:gd name="T70" fmla="*/ 607 w 622"/>
                <a:gd name="T71" fmla="*/ 421 h 719"/>
                <a:gd name="T72" fmla="*/ 577 w 622"/>
                <a:gd name="T73" fmla="*/ 442 h 719"/>
                <a:gd name="T74" fmla="*/ 584 w 622"/>
                <a:gd name="T75" fmla="*/ 470 h 719"/>
                <a:gd name="T76" fmla="*/ 577 w 622"/>
                <a:gd name="T77" fmla="*/ 478 h 719"/>
                <a:gd name="T78" fmla="*/ 569 w 622"/>
                <a:gd name="T79" fmla="*/ 485 h 719"/>
                <a:gd name="T80" fmla="*/ 567 w 622"/>
                <a:gd name="T81" fmla="*/ 491 h 719"/>
                <a:gd name="T82" fmla="*/ 573 w 622"/>
                <a:gd name="T83" fmla="*/ 511 h 719"/>
                <a:gd name="T84" fmla="*/ 556 w 622"/>
                <a:gd name="T85" fmla="*/ 528 h 719"/>
                <a:gd name="T86" fmla="*/ 550 w 622"/>
                <a:gd name="T87" fmla="*/ 545 h 719"/>
                <a:gd name="T88" fmla="*/ 558 w 622"/>
                <a:gd name="T89" fmla="*/ 577 h 719"/>
                <a:gd name="T90" fmla="*/ 556 w 622"/>
                <a:gd name="T91" fmla="*/ 605 h 719"/>
                <a:gd name="T92" fmla="*/ 534 w 622"/>
                <a:gd name="T93" fmla="*/ 620 h 719"/>
                <a:gd name="T94" fmla="*/ 477 w 622"/>
                <a:gd name="T95" fmla="*/ 622 h 719"/>
                <a:gd name="T96" fmla="*/ 434 w 622"/>
                <a:gd name="T97" fmla="*/ 624 h 719"/>
                <a:gd name="T98" fmla="*/ 408 w 622"/>
                <a:gd name="T99" fmla="*/ 650 h 719"/>
                <a:gd name="T100" fmla="*/ 389 w 622"/>
                <a:gd name="T101" fmla="*/ 695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2" h="719">
                  <a:moveTo>
                    <a:pt x="374" y="719"/>
                  </a:moveTo>
                  <a:lnTo>
                    <a:pt x="75" y="605"/>
                  </a:lnTo>
                  <a:lnTo>
                    <a:pt x="82" y="590"/>
                  </a:lnTo>
                  <a:lnTo>
                    <a:pt x="86" y="575"/>
                  </a:lnTo>
                  <a:lnTo>
                    <a:pt x="92" y="560"/>
                  </a:lnTo>
                  <a:lnTo>
                    <a:pt x="95" y="545"/>
                  </a:lnTo>
                  <a:lnTo>
                    <a:pt x="97" y="530"/>
                  </a:lnTo>
                  <a:lnTo>
                    <a:pt x="99" y="515"/>
                  </a:lnTo>
                  <a:lnTo>
                    <a:pt x="97" y="500"/>
                  </a:lnTo>
                  <a:lnTo>
                    <a:pt x="90" y="485"/>
                  </a:lnTo>
                  <a:lnTo>
                    <a:pt x="84" y="470"/>
                  </a:lnTo>
                  <a:lnTo>
                    <a:pt x="75" y="455"/>
                  </a:lnTo>
                  <a:lnTo>
                    <a:pt x="67" y="440"/>
                  </a:lnTo>
                  <a:lnTo>
                    <a:pt x="58" y="425"/>
                  </a:lnTo>
                  <a:lnTo>
                    <a:pt x="50" y="412"/>
                  </a:lnTo>
                  <a:lnTo>
                    <a:pt x="41" y="397"/>
                  </a:lnTo>
                  <a:lnTo>
                    <a:pt x="32" y="384"/>
                  </a:lnTo>
                  <a:lnTo>
                    <a:pt x="26" y="369"/>
                  </a:lnTo>
                  <a:lnTo>
                    <a:pt x="17" y="354"/>
                  </a:lnTo>
                  <a:lnTo>
                    <a:pt x="11" y="339"/>
                  </a:lnTo>
                  <a:lnTo>
                    <a:pt x="7" y="322"/>
                  </a:lnTo>
                  <a:lnTo>
                    <a:pt x="2" y="305"/>
                  </a:lnTo>
                  <a:lnTo>
                    <a:pt x="0" y="288"/>
                  </a:lnTo>
                  <a:lnTo>
                    <a:pt x="0" y="268"/>
                  </a:lnTo>
                  <a:lnTo>
                    <a:pt x="0" y="247"/>
                  </a:lnTo>
                  <a:lnTo>
                    <a:pt x="4" y="223"/>
                  </a:lnTo>
                  <a:lnTo>
                    <a:pt x="7" y="206"/>
                  </a:lnTo>
                  <a:lnTo>
                    <a:pt x="13" y="191"/>
                  </a:lnTo>
                  <a:lnTo>
                    <a:pt x="17" y="176"/>
                  </a:lnTo>
                  <a:lnTo>
                    <a:pt x="24" y="161"/>
                  </a:lnTo>
                  <a:lnTo>
                    <a:pt x="30" y="146"/>
                  </a:lnTo>
                  <a:lnTo>
                    <a:pt x="39" y="131"/>
                  </a:lnTo>
                  <a:lnTo>
                    <a:pt x="47" y="118"/>
                  </a:lnTo>
                  <a:lnTo>
                    <a:pt x="58" y="105"/>
                  </a:lnTo>
                  <a:lnTo>
                    <a:pt x="69" y="95"/>
                  </a:lnTo>
                  <a:lnTo>
                    <a:pt x="82" y="82"/>
                  </a:lnTo>
                  <a:lnTo>
                    <a:pt x="95" y="71"/>
                  </a:lnTo>
                  <a:lnTo>
                    <a:pt x="110" y="60"/>
                  </a:lnTo>
                  <a:lnTo>
                    <a:pt x="127" y="50"/>
                  </a:lnTo>
                  <a:lnTo>
                    <a:pt x="146" y="39"/>
                  </a:lnTo>
                  <a:lnTo>
                    <a:pt x="165" y="30"/>
                  </a:lnTo>
                  <a:lnTo>
                    <a:pt x="187" y="20"/>
                  </a:lnTo>
                  <a:lnTo>
                    <a:pt x="202" y="15"/>
                  </a:lnTo>
                  <a:lnTo>
                    <a:pt x="217" y="11"/>
                  </a:lnTo>
                  <a:lnTo>
                    <a:pt x="232" y="7"/>
                  </a:lnTo>
                  <a:lnTo>
                    <a:pt x="247" y="5"/>
                  </a:lnTo>
                  <a:lnTo>
                    <a:pt x="264" y="2"/>
                  </a:lnTo>
                  <a:lnTo>
                    <a:pt x="281" y="0"/>
                  </a:lnTo>
                  <a:lnTo>
                    <a:pt x="296" y="0"/>
                  </a:lnTo>
                  <a:lnTo>
                    <a:pt x="313" y="0"/>
                  </a:lnTo>
                  <a:lnTo>
                    <a:pt x="331" y="2"/>
                  </a:lnTo>
                  <a:lnTo>
                    <a:pt x="348" y="2"/>
                  </a:lnTo>
                  <a:lnTo>
                    <a:pt x="363" y="5"/>
                  </a:lnTo>
                  <a:lnTo>
                    <a:pt x="380" y="9"/>
                  </a:lnTo>
                  <a:lnTo>
                    <a:pt x="395" y="11"/>
                  </a:lnTo>
                  <a:lnTo>
                    <a:pt x="410" y="15"/>
                  </a:lnTo>
                  <a:lnTo>
                    <a:pt x="423" y="20"/>
                  </a:lnTo>
                  <a:lnTo>
                    <a:pt x="438" y="26"/>
                  </a:lnTo>
                  <a:lnTo>
                    <a:pt x="449" y="32"/>
                  </a:lnTo>
                  <a:lnTo>
                    <a:pt x="462" y="39"/>
                  </a:lnTo>
                  <a:lnTo>
                    <a:pt x="472" y="47"/>
                  </a:lnTo>
                  <a:lnTo>
                    <a:pt x="485" y="56"/>
                  </a:lnTo>
                  <a:lnTo>
                    <a:pt x="496" y="67"/>
                  </a:lnTo>
                  <a:lnTo>
                    <a:pt x="507" y="77"/>
                  </a:lnTo>
                  <a:lnTo>
                    <a:pt x="515" y="88"/>
                  </a:lnTo>
                  <a:lnTo>
                    <a:pt x="526" y="101"/>
                  </a:lnTo>
                  <a:lnTo>
                    <a:pt x="534" y="114"/>
                  </a:lnTo>
                  <a:lnTo>
                    <a:pt x="541" y="127"/>
                  </a:lnTo>
                  <a:lnTo>
                    <a:pt x="550" y="142"/>
                  </a:lnTo>
                  <a:lnTo>
                    <a:pt x="556" y="155"/>
                  </a:lnTo>
                  <a:lnTo>
                    <a:pt x="560" y="170"/>
                  </a:lnTo>
                  <a:lnTo>
                    <a:pt x="565" y="183"/>
                  </a:lnTo>
                  <a:lnTo>
                    <a:pt x="567" y="200"/>
                  </a:lnTo>
                  <a:lnTo>
                    <a:pt x="567" y="210"/>
                  </a:lnTo>
                  <a:lnTo>
                    <a:pt x="569" y="217"/>
                  </a:lnTo>
                  <a:lnTo>
                    <a:pt x="571" y="223"/>
                  </a:lnTo>
                  <a:lnTo>
                    <a:pt x="573" y="230"/>
                  </a:lnTo>
                  <a:lnTo>
                    <a:pt x="577" y="236"/>
                  </a:lnTo>
                  <a:lnTo>
                    <a:pt x="580" y="243"/>
                  </a:lnTo>
                  <a:lnTo>
                    <a:pt x="582" y="249"/>
                  </a:lnTo>
                  <a:lnTo>
                    <a:pt x="582" y="253"/>
                  </a:lnTo>
                  <a:lnTo>
                    <a:pt x="580" y="260"/>
                  </a:lnTo>
                  <a:lnTo>
                    <a:pt x="577" y="264"/>
                  </a:lnTo>
                  <a:lnTo>
                    <a:pt x="573" y="270"/>
                  </a:lnTo>
                  <a:lnTo>
                    <a:pt x="569" y="275"/>
                  </a:lnTo>
                  <a:lnTo>
                    <a:pt x="565" y="279"/>
                  </a:lnTo>
                  <a:lnTo>
                    <a:pt x="560" y="285"/>
                  </a:lnTo>
                  <a:lnTo>
                    <a:pt x="558" y="292"/>
                  </a:lnTo>
                  <a:lnTo>
                    <a:pt x="556" y="298"/>
                  </a:lnTo>
                  <a:lnTo>
                    <a:pt x="556" y="307"/>
                  </a:lnTo>
                  <a:lnTo>
                    <a:pt x="560" y="315"/>
                  </a:lnTo>
                  <a:lnTo>
                    <a:pt x="569" y="328"/>
                  </a:lnTo>
                  <a:lnTo>
                    <a:pt x="575" y="339"/>
                  </a:lnTo>
                  <a:lnTo>
                    <a:pt x="582" y="348"/>
                  </a:lnTo>
                  <a:lnTo>
                    <a:pt x="586" y="354"/>
                  </a:lnTo>
                  <a:lnTo>
                    <a:pt x="590" y="360"/>
                  </a:lnTo>
                  <a:lnTo>
                    <a:pt x="597" y="367"/>
                  </a:lnTo>
                  <a:lnTo>
                    <a:pt x="603" y="371"/>
                  </a:lnTo>
                  <a:lnTo>
                    <a:pt x="612" y="378"/>
                  </a:lnTo>
                  <a:lnTo>
                    <a:pt x="616" y="382"/>
                  </a:lnTo>
                  <a:lnTo>
                    <a:pt x="620" y="388"/>
                  </a:lnTo>
                  <a:lnTo>
                    <a:pt x="622" y="395"/>
                  </a:lnTo>
                  <a:lnTo>
                    <a:pt x="622" y="401"/>
                  </a:lnTo>
                  <a:lnTo>
                    <a:pt x="622" y="406"/>
                  </a:lnTo>
                  <a:lnTo>
                    <a:pt x="620" y="410"/>
                  </a:lnTo>
                  <a:lnTo>
                    <a:pt x="616" y="414"/>
                  </a:lnTo>
                  <a:lnTo>
                    <a:pt x="614" y="418"/>
                  </a:lnTo>
                  <a:lnTo>
                    <a:pt x="607" y="421"/>
                  </a:lnTo>
                  <a:lnTo>
                    <a:pt x="595" y="427"/>
                  </a:lnTo>
                  <a:lnTo>
                    <a:pt x="577" y="433"/>
                  </a:lnTo>
                  <a:lnTo>
                    <a:pt x="577" y="442"/>
                  </a:lnTo>
                  <a:lnTo>
                    <a:pt x="580" y="453"/>
                  </a:lnTo>
                  <a:lnTo>
                    <a:pt x="582" y="461"/>
                  </a:lnTo>
                  <a:lnTo>
                    <a:pt x="584" y="470"/>
                  </a:lnTo>
                  <a:lnTo>
                    <a:pt x="582" y="474"/>
                  </a:lnTo>
                  <a:lnTo>
                    <a:pt x="580" y="476"/>
                  </a:lnTo>
                  <a:lnTo>
                    <a:pt x="577" y="478"/>
                  </a:lnTo>
                  <a:lnTo>
                    <a:pt x="575" y="483"/>
                  </a:lnTo>
                  <a:lnTo>
                    <a:pt x="571" y="485"/>
                  </a:lnTo>
                  <a:lnTo>
                    <a:pt x="569" y="485"/>
                  </a:lnTo>
                  <a:lnTo>
                    <a:pt x="562" y="487"/>
                  </a:lnTo>
                  <a:lnTo>
                    <a:pt x="558" y="487"/>
                  </a:lnTo>
                  <a:lnTo>
                    <a:pt x="567" y="491"/>
                  </a:lnTo>
                  <a:lnTo>
                    <a:pt x="571" y="498"/>
                  </a:lnTo>
                  <a:lnTo>
                    <a:pt x="573" y="504"/>
                  </a:lnTo>
                  <a:lnTo>
                    <a:pt x="573" y="511"/>
                  </a:lnTo>
                  <a:lnTo>
                    <a:pt x="569" y="517"/>
                  </a:lnTo>
                  <a:lnTo>
                    <a:pt x="565" y="521"/>
                  </a:lnTo>
                  <a:lnTo>
                    <a:pt x="556" y="528"/>
                  </a:lnTo>
                  <a:lnTo>
                    <a:pt x="550" y="530"/>
                  </a:lnTo>
                  <a:lnTo>
                    <a:pt x="550" y="536"/>
                  </a:lnTo>
                  <a:lnTo>
                    <a:pt x="550" y="545"/>
                  </a:lnTo>
                  <a:lnTo>
                    <a:pt x="554" y="558"/>
                  </a:lnTo>
                  <a:lnTo>
                    <a:pt x="556" y="568"/>
                  </a:lnTo>
                  <a:lnTo>
                    <a:pt x="558" y="577"/>
                  </a:lnTo>
                  <a:lnTo>
                    <a:pt x="560" y="588"/>
                  </a:lnTo>
                  <a:lnTo>
                    <a:pt x="558" y="596"/>
                  </a:lnTo>
                  <a:lnTo>
                    <a:pt x="556" y="605"/>
                  </a:lnTo>
                  <a:lnTo>
                    <a:pt x="550" y="611"/>
                  </a:lnTo>
                  <a:lnTo>
                    <a:pt x="541" y="616"/>
                  </a:lnTo>
                  <a:lnTo>
                    <a:pt x="534" y="620"/>
                  </a:lnTo>
                  <a:lnTo>
                    <a:pt x="522" y="622"/>
                  </a:lnTo>
                  <a:lnTo>
                    <a:pt x="500" y="624"/>
                  </a:lnTo>
                  <a:lnTo>
                    <a:pt x="477" y="622"/>
                  </a:lnTo>
                  <a:lnTo>
                    <a:pt x="457" y="622"/>
                  </a:lnTo>
                  <a:lnTo>
                    <a:pt x="442" y="622"/>
                  </a:lnTo>
                  <a:lnTo>
                    <a:pt x="434" y="624"/>
                  </a:lnTo>
                  <a:lnTo>
                    <a:pt x="425" y="631"/>
                  </a:lnTo>
                  <a:lnTo>
                    <a:pt x="416" y="637"/>
                  </a:lnTo>
                  <a:lnTo>
                    <a:pt x="408" y="650"/>
                  </a:lnTo>
                  <a:lnTo>
                    <a:pt x="401" y="665"/>
                  </a:lnTo>
                  <a:lnTo>
                    <a:pt x="395" y="680"/>
                  </a:lnTo>
                  <a:lnTo>
                    <a:pt x="389" y="695"/>
                  </a:lnTo>
                  <a:lnTo>
                    <a:pt x="382" y="708"/>
                  </a:lnTo>
                  <a:lnTo>
                    <a:pt x="374" y="719"/>
                  </a:lnTo>
                  <a:close/>
                </a:path>
              </a:pathLst>
            </a:custGeom>
            <a:solidFill>
              <a:srgbClr val="FFC285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691" name="Freeform 19"/>
            <p:cNvSpPr>
              <a:spLocks/>
            </p:cNvSpPr>
            <p:nvPr/>
          </p:nvSpPr>
          <p:spPr bwMode="auto">
            <a:xfrm>
              <a:off x="1043" y="2606"/>
              <a:ext cx="406" cy="728"/>
            </a:xfrm>
            <a:custGeom>
              <a:avLst/>
              <a:gdLst>
                <a:gd name="T0" fmla="*/ 111 w 195"/>
                <a:gd name="T1" fmla="*/ 30 h 352"/>
                <a:gd name="T2" fmla="*/ 92 w 195"/>
                <a:gd name="T3" fmla="*/ 90 h 352"/>
                <a:gd name="T4" fmla="*/ 70 w 195"/>
                <a:gd name="T5" fmla="*/ 122 h 352"/>
                <a:gd name="T6" fmla="*/ 73 w 195"/>
                <a:gd name="T7" fmla="*/ 133 h 352"/>
                <a:gd name="T8" fmla="*/ 73 w 195"/>
                <a:gd name="T9" fmla="*/ 148 h 352"/>
                <a:gd name="T10" fmla="*/ 73 w 195"/>
                <a:gd name="T11" fmla="*/ 163 h 352"/>
                <a:gd name="T12" fmla="*/ 70 w 195"/>
                <a:gd name="T13" fmla="*/ 180 h 352"/>
                <a:gd name="T14" fmla="*/ 66 w 195"/>
                <a:gd name="T15" fmla="*/ 201 h 352"/>
                <a:gd name="T16" fmla="*/ 58 w 195"/>
                <a:gd name="T17" fmla="*/ 227 h 352"/>
                <a:gd name="T18" fmla="*/ 49 w 195"/>
                <a:gd name="T19" fmla="*/ 253 h 352"/>
                <a:gd name="T20" fmla="*/ 38 w 195"/>
                <a:gd name="T21" fmla="*/ 279 h 352"/>
                <a:gd name="T22" fmla="*/ 25 w 195"/>
                <a:gd name="T23" fmla="*/ 304 h 352"/>
                <a:gd name="T24" fmla="*/ 8 w 195"/>
                <a:gd name="T25" fmla="*/ 326 h 352"/>
                <a:gd name="T26" fmla="*/ 34 w 195"/>
                <a:gd name="T27" fmla="*/ 352 h 352"/>
                <a:gd name="T28" fmla="*/ 47 w 195"/>
                <a:gd name="T29" fmla="*/ 328 h 352"/>
                <a:gd name="T30" fmla="*/ 58 w 195"/>
                <a:gd name="T31" fmla="*/ 309 h 352"/>
                <a:gd name="T32" fmla="*/ 68 w 195"/>
                <a:gd name="T33" fmla="*/ 291 h 352"/>
                <a:gd name="T34" fmla="*/ 83 w 195"/>
                <a:gd name="T35" fmla="*/ 274 h 352"/>
                <a:gd name="T36" fmla="*/ 103 w 195"/>
                <a:gd name="T37" fmla="*/ 249 h 352"/>
                <a:gd name="T38" fmla="*/ 111 w 195"/>
                <a:gd name="T39" fmla="*/ 244 h 352"/>
                <a:gd name="T40" fmla="*/ 118 w 195"/>
                <a:gd name="T41" fmla="*/ 246 h 352"/>
                <a:gd name="T42" fmla="*/ 126 w 195"/>
                <a:gd name="T43" fmla="*/ 249 h 352"/>
                <a:gd name="T44" fmla="*/ 131 w 195"/>
                <a:gd name="T45" fmla="*/ 249 h 352"/>
                <a:gd name="T46" fmla="*/ 128 w 195"/>
                <a:gd name="T47" fmla="*/ 244 h 352"/>
                <a:gd name="T48" fmla="*/ 116 w 195"/>
                <a:gd name="T49" fmla="*/ 236 h 352"/>
                <a:gd name="T50" fmla="*/ 122 w 195"/>
                <a:gd name="T51" fmla="*/ 225 h 352"/>
                <a:gd name="T52" fmla="*/ 131 w 195"/>
                <a:gd name="T53" fmla="*/ 214 h 352"/>
                <a:gd name="T54" fmla="*/ 135 w 195"/>
                <a:gd name="T55" fmla="*/ 208 h 352"/>
                <a:gd name="T56" fmla="*/ 141 w 195"/>
                <a:gd name="T57" fmla="*/ 199 h 352"/>
                <a:gd name="T58" fmla="*/ 152 w 195"/>
                <a:gd name="T59" fmla="*/ 199 h 352"/>
                <a:gd name="T60" fmla="*/ 161 w 195"/>
                <a:gd name="T61" fmla="*/ 197 h 352"/>
                <a:gd name="T62" fmla="*/ 152 w 195"/>
                <a:gd name="T63" fmla="*/ 193 h 352"/>
                <a:gd name="T64" fmla="*/ 148 w 195"/>
                <a:gd name="T65" fmla="*/ 186 h 352"/>
                <a:gd name="T66" fmla="*/ 156 w 195"/>
                <a:gd name="T67" fmla="*/ 174 h 352"/>
                <a:gd name="T68" fmla="*/ 163 w 195"/>
                <a:gd name="T69" fmla="*/ 165 h 352"/>
                <a:gd name="T70" fmla="*/ 165 w 195"/>
                <a:gd name="T71" fmla="*/ 159 h 352"/>
                <a:gd name="T72" fmla="*/ 167 w 195"/>
                <a:gd name="T73" fmla="*/ 152 h 352"/>
                <a:gd name="T74" fmla="*/ 167 w 195"/>
                <a:gd name="T75" fmla="*/ 146 h 352"/>
                <a:gd name="T76" fmla="*/ 165 w 195"/>
                <a:gd name="T77" fmla="*/ 141 h 352"/>
                <a:gd name="T78" fmla="*/ 158 w 195"/>
                <a:gd name="T79" fmla="*/ 137 h 352"/>
                <a:gd name="T80" fmla="*/ 161 w 195"/>
                <a:gd name="T81" fmla="*/ 135 h 352"/>
                <a:gd name="T82" fmla="*/ 169 w 195"/>
                <a:gd name="T83" fmla="*/ 137 h 352"/>
                <a:gd name="T84" fmla="*/ 173 w 195"/>
                <a:gd name="T85" fmla="*/ 137 h 352"/>
                <a:gd name="T86" fmla="*/ 171 w 195"/>
                <a:gd name="T87" fmla="*/ 135 h 352"/>
                <a:gd name="T88" fmla="*/ 165 w 195"/>
                <a:gd name="T89" fmla="*/ 133 h 352"/>
                <a:gd name="T90" fmla="*/ 167 w 195"/>
                <a:gd name="T91" fmla="*/ 122 h 352"/>
                <a:gd name="T92" fmla="*/ 178 w 195"/>
                <a:gd name="T93" fmla="*/ 109 h 352"/>
                <a:gd name="T94" fmla="*/ 186 w 195"/>
                <a:gd name="T95" fmla="*/ 96 h 352"/>
                <a:gd name="T96" fmla="*/ 193 w 195"/>
                <a:gd name="T97" fmla="*/ 84 h 352"/>
                <a:gd name="T98" fmla="*/ 195 w 195"/>
                <a:gd name="T99" fmla="*/ 71 h 352"/>
                <a:gd name="T100" fmla="*/ 195 w 195"/>
                <a:gd name="T101" fmla="*/ 51 h 352"/>
                <a:gd name="T102" fmla="*/ 195 w 195"/>
                <a:gd name="T103" fmla="*/ 32 h 352"/>
                <a:gd name="T104" fmla="*/ 191 w 195"/>
                <a:gd name="T105" fmla="*/ 1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5" h="352">
                  <a:moveTo>
                    <a:pt x="188" y="0"/>
                  </a:moveTo>
                  <a:lnTo>
                    <a:pt x="111" y="30"/>
                  </a:lnTo>
                  <a:lnTo>
                    <a:pt x="85" y="62"/>
                  </a:lnTo>
                  <a:lnTo>
                    <a:pt x="92" y="90"/>
                  </a:lnTo>
                  <a:lnTo>
                    <a:pt x="68" y="118"/>
                  </a:lnTo>
                  <a:lnTo>
                    <a:pt x="70" y="122"/>
                  </a:lnTo>
                  <a:lnTo>
                    <a:pt x="70" y="126"/>
                  </a:lnTo>
                  <a:lnTo>
                    <a:pt x="73" y="133"/>
                  </a:lnTo>
                  <a:lnTo>
                    <a:pt x="73" y="144"/>
                  </a:lnTo>
                  <a:lnTo>
                    <a:pt x="73" y="148"/>
                  </a:lnTo>
                  <a:lnTo>
                    <a:pt x="73" y="154"/>
                  </a:lnTo>
                  <a:lnTo>
                    <a:pt x="73" y="163"/>
                  </a:lnTo>
                  <a:lnTo>
                    <a:pt x="73" y="171"/>
                  </a:lnTo>
                  <a:lnTo>
                    <a:pt x="70" y="180"/>
                  </a:lnTo>
                  <a:lnTo>
                    <a:pt x="68" y="191"/>
                  </a:lnTo>
                  <a:lnTo>
                    <a:pt x="66" y="201"/>
                  </a:lnTo>
                  <a:lnTo>
                    <a:pt x="62" y="214"/>
                  </a:lnTo>
                  <a:lnTo>
                    <a:pt x="58" y="227"/>
                  </a:lnTo>
                  <a:lnTo>
                    <a:pt x="53" y="240"/>
                  </a:lnTo>
                  <a:lnTo>
                    <a:pt x="49" y="253"/>
                  </a:lnTo>
                  <a:lnTo>
                    <a:pt x="45" y="266"/>
                  </a:lnTo>
                  <a:lnTo>
                    <a:pt x="38" y="279"/>
                  </a:lnTo>
                  <a:lnTo>
                    <a:pt x="32" y="291"/>
                  </a:lnTo>
                  <a:lnTo>
                    <a:pt x="25" y="304"/>
                  </a:lnTo>
                  <a:lnTo>
                    <a:pt x="17" y="315"/>
                  </a:lnTo>
                  <a:lnTo>
                    <a:pt x="8" y="326"/>
                  </a:lnTo>
                  <a:lnTo>
                    <a:pt x="0" y="337"/>
                  </a:lnTo>
                  <a:lnTo>
                    <a:pt x="34" y="352"/>
                  </a:lnTo>
                  <a:lnTo>
                    <a:pt x="40" y="339"/>
                  </a:lnTo>
                  <a:lnTo>
                    <a:pt x="47" y="328"/>
                  </a:lnTo>
                  <a:lnTo>
                    <a:pt x="51" y="319"/>
                  </a:lnTo>
                  <a:lnTo>
                    <a:pt x="58" y="309"/>
                  </a:lnTo>
                  <a:lnTo>
                    <a:pt x="64" y="300"/>
                  </a:lnTo>
                  <a:lnTo>
                    <a:pt x="68" y="291"/>
                  </a:lnTo>
                  <a:lnTo>
                    <a:pt x="77" y="283"/>
                  </a:lnTo>
                  <a:lnTo>
                    <a:pt x="83" y="274"/>
                  </a:lnTo>
                  <a:lnTo>
                    <a:pt x="92" y="264"/>
                  </a:lnTo>
                  <a:lnTo>
                    <a:pt x="103" y="249"/>
                  </a:lnTo>
                  <a:lnTo>
                    <a:pt x="109" y="244"/>
                  </a:lnTo>
                  <a:lnTo>
                    <a:pt x="111" y="244"/>
                  </a:lnTo>
                  <a:lnTo>
                    <a:pt x="116" y="244"/>
                  </a:lnTo>
                  <a:lnTo>
                    <a:pt x="118" y="246"/>
                  </a:lnTo>
                  <a:lnTo>
                    <a:pt x="122" y="246"/>
                  </a:lnTo>
                  <a:lnTo>
                    <a:pt x="126" y="249"/>
                  </a:lnTo>
                  <a:lnTo>
                    <a:pt x="128" y="249"/>
                  </a:lnTo>
                  <a:lnTo>
                    <a:pt x="131" y="249"/>
                  </a:lnTo>
                  <a:lnTo>
                    <a:pt x="131" y="246"/>
                  </a:lnTo>
                  <a:lnTo>
                    <a:pt x="128" y="244"/>
                  </a:lnTo>
                  <a:lnTo>
                    <a:pt x="122" y="240"/>
                  </a:lnTo>
                  <a:lnTo>
                    <a:pt x="116" y="236"/>
                  </a:lnTo>
                  <a:lnTo>
                    <a:pt x="120" y="229"/>
                  </a:lnTo>
                  <a:lnTo>
                    <a:pt x="122" y="225"/>
                  </a:lnTo>
                  <a:lnTo>
                    <a:pt x="126" y="221"/>
                  </a:lnTo>
                  <a:lnTo>
                    <a:pt x="131" y="214"/>
                  </a:lnTo>
                  <a:lnTo>
                    <a:pt x="133" y="212"/>
                  </a:lnTo>
                  <a:lnTo>
                    <a:pt x="135" y="208"/>
                  </a:lnTo>
                  <a:lnTo>
                    <a:pt x="139" y="204"/>
                  </a:lnTo>
                  <a:lnTo>
                    <a:pt x="141" y="199"/>
                  </a:lnTo>
                  <a:lnTo>
                    <a:pt x="148" y="199"/>
                  </a:lnTo>
                  <a:lnTo>
                    <a:pt x="152" y="199"/>
                  </a:lnTo>
                  <a:lnTo>
                    <a:pt x="156" y="199"/>
                  </a:lnTo>
                  <a:lnTo>
                    <a:pt x="161" y="197"/>
                  </a:lnTo>
                  <a:lnTo>
                    <a:pt x="156" y="195"/>
                  </a:lnTo>
                  <a:lnTo>
                    <a:pt x="152" y="193"/>
                  </a:lnTo>
                  <a:lnTo>
                    <a:pt x="146" y="191"/>
                  </a:lnTo>
                  <a:lnTo>
                    <a:pt x="148" y="186"/>
                  </a:lnTo>
                  <a:lnTo>
                    <a:pt x="152" y="180"/>
                  </a:lnTo>
                  <a:lnTo>
                    <a:pt x="156" y="174"/>
                  </a:lnTo>
                  <a:lnTo>
                    <a:pt x="161" y="169"/>
                  </a:lnTo>
                  <a:lnTo>
                    <a:pt x="163" y="165"/>
                  </a:lnTo>
                  <a:lnTo>
                    <a:pt x="165" y="163"/>
                  </a:lnTo>
                  <a:lnTo>
                    <a:pt x="165" y="159"/>
                  </a:lnTo>
                  <a:lnTo>
                    <a:pt x="167" y="156"/>
                  </a:lnTo>
                  <a:lnTo>
                    <a:pt x="167" y="152"/>
                  </a:lnTo>
                  <a:lnTo>
                    <a:pt x="167" y="150"/>
                  </a:lnTo>
                  <a:lnTo>
                    <a:pt x="167" y="146"/>
                  </a:lnTo>
                  <a:lnTo>
                    <a:pt x="165" y="144"/>
                  </a:lnTo>
                  <a:lnTo>
                    <a:pt x="165" y="141"/>
                  </a:lnTo>
                  <a:lnTo>
                    <a:pt x="163" y="139"/>
                  </a:lnTo>
                  <a:lnTo>
                    <a:pt x="158" y="137"/>
                  </a:lnTo>
                  <a:lnTo>
                    <a:pt x="156" y="135"/>
                  </a:lnTo>
                  <a:lnTo>
                    <a:pt x="161" y="135"/>
                  </a:lnTo>
                  <a:lnTo>
                    <a:pt x="165" y="137"/>
                  </a:lnTo>
                  <a:lnTo>
                    <a:pt x="169" y="137"/>
                  </a:lnTo>
                  <a:lnTo>
                    <a:pt x="173" y="139"/>
                  </a:lnTo>
                  <a:lnTo>
                    <a:pt x="173" y="137"/>
                  </a:lnTo>
                  <a:lnTo>
                    <a:pt x="173" y="135"/>
                  </a:lnTo>
                  <a:lnTo>
                    <a:pt x="171" y="135"/>
                  </a:lnTo>
                  <a:lnTo>
                    <a:pt x="167" y="133"/>
                  </a:lnTo>
                  <a:lnTo>
                    <a:pt x="165" y="133"/>
                  </a:lnTo>
                  <a:lnTo>
                    <a:pt x="161" y="129"/>
                  </a:lnTo>
                  <a:lnTo>
                    <a:pt x="167" y="122"/>
                  </a:lnTo>
                  <a:lnTo>
                    <a:pt x="173" y="116"/>
                  </a:lnTo>
                  <a:lnTo>
                    <a:pt x="178" y="109"/>
                  </a:lnTo>
                  <a:lnTo>
                    <a:pt x="184" y="103"/>
                  </a:lnTo>
                  <a:lnTo>
                    <a:pt x="186" y="96"/>
                  </a:lnTo>
                  <a:lnTo>
                    <a:pt x="191" y="90"/>
                  </a:lnTo>
                  <a:lnTo>
                    <a:pt x="193" y="84"/>
                  </a:lnTo>
                  <a:lnTo>
                    <a:pt x="195" y="77"/>
                  </a:lnTo>
                  <a:lnTo>
                    <a:pt x="195" y="71"/>
                  </a:lnTo>
                  <a:lnTo>
                    <a:pt x="195" y="62"/>
                  </a:lnTo>
                  <a:lnTo>
                    <a:pt x="195" y="51"/>
                  </a:lnTo>
                  <a:lnTo>
                    <a:pt x="195" y="43"/>
                  </a:lnTo>
                  <a:lnTo>
                    <a:pt x="195" y="32"/>
                  </a:lnTo>
                  <a:lnTo>
                    <a:pt x="193" y="23"/>
                  </a:lnTo>
                  <a:lnTo>
                    <a:pt x="191" y="11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ABABAB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692" name="Freeform 20"/>
            <p:cNvSpPr>
              <a:spLocks/>
            </p:cNvSpPr>
            <p:nvPr/>
          </p:nvSpPr>
          <p:spPr bwMode="auto">
            <a:xfrm>
              <a:off x="845" y="2064"/>
              <a:ext cx="1019" cy="674"/>
            </a:xfrm>
            <a:custGeom>
              <a:avLst/>
              <a:gdLst>
                <a:gd name="T0" fmla="*/ 20 w 489"/>
                <a:gd name="T1" fmla="*/ 135 h 326"/>
                <a:gd name="T2" fmla="*/ 7 w 489"/>
                <a:gd name="T3" fmla="*/ 163 h 326"/>
                <a:gd name="T4" fmla="*/ 7 w 489"/>
                <a:gd name="T5" fmla="*/ 185 h 326"/>
                <a:gd name="T6" fmla="*/ 0 w 489"/>
                <a:gd name="T7" fmla="*/ 206 h 326"/>
                <a:gd name="T8" fmla="*/ 2 w 489"/>
                <a:gd name="T9" fmla="*/ 223 h 326"/>
                <a:gd name="T10" fmla="*/ 2 w 489"/>
                <a:gd name="T11" fmla="*/ 240 h 326"/>
                <a:gd name="T12" fmla="*/ 9 w 489"/>
                <a:gd name="T13" fmla="*/ 266 h 326"/>
                <a:gd name="T14" fmla="*/ 35 w 489"/>
                <a:gd name="T15" fmla="*/ 288 h 326"/>
                <a:gd name="T16" fmla="*/ 62 w 489"/>
                <a:gd name="T17" fmla="*/ 303 h 326"/>
                <a:gd name="T18" fmla="*/ 90 w 489"/>
                <a:gd name="T19" fmla="*/ 318 h 326"/>
                <a:gd name="T20" fmla="*/ 125 w 489"/>
                <a:gd name="T21" fmla="*/ 324 h 326"/>
                <a:gd name="T22" fmla="*/ 148 w 489"/>
                <a:gd name="T23" fmla="*/ 324 h 326"/>
                <a:gd name="T24" fmla="*/ 168 w 489"/>
                <a:gd name="T25" fmla="*/ 320 h 326"/>
                <a:gd name="T26" fmla="*/ 185 w 489"/>
                <a:gd name="T27" fmla="*/ 311 h 326"/>
                <a:gd name="T28" fmla="*/ 198 w 489"/>
                <a:gd name="T29" fmla="*/ 300 h 326"/>
                <a:gd name="T30" fmla="*/ 217 w 489"/>
                <a:gd name="T31" fmla="*/ 298 h 326"/>
                <a:gd name="T32" fmla="*/ 232 w 489"/>
                <a:gd name="T33" fmla="*/ 298 h 326"/>
                <a:gd name="T34" fmla="*/ 245 w 489"/>
                <a:gd name="T35" fmla="*/ 292 h 326"/>
                <a:gd name="T36" fmla="*/ 258 w 489"/>
                <a:gd name="T37" fmla="*/ 283 h 326"/>
                <a:gd name="T38" fmla="*/ 268 w 489"/>
                <a:gd name="T39" fmla="*/ 273 h 326"/>
                <a:gd name="T40" fmla="*/ 299 w 489"/>
                <a:gd name="T41" fmla="*/ 270 h 326"/>
                <a:gd name="T42" fmla="*/ 329 w 489"/>
                <a:gd name="T43" fmla="*/ 270 h 326"/>
                <a:gd name="T44" fmla="*/ 356 w 489"/>
                <a:gd name="T45" fmla="*/ 266 h 326"/>
                <a:gd name="T46" fmla="*/ 380 w 489"/>
                <a:gd name="T47" fmla="*/ 260 h 326"/>
                <a:gd name="T48" fmla="*/ 399 w 489"/>
                <a:gd name="T49" fmla="*/ 249 h 326"/>
                <a:gd name="T50" fmla="*/ 414 w 489"/>
                <a:gd name="T51" fmla="*/ 240 h 326"/>
                <a:gd name="T52" fmla="*/ 429 w 489"/>
                <a:gd name="T53" fmla="*/ 234 h 326"/>
                <a:gd name="T54" fmla="*/ 442 w 489"/>
                <a:gd name="T55" fmla="*/ 223 h 326"/>
                <a:gd name="T56" fmla="*/ 447 w 489"/>
                <a:gd name="T57" fmla="*/ 208 h 326"/>
                <a:gd name="T58" fmla="*/ 459 w 489"/>
                <a:gd name="T59" fmla="*/ 210 h 326"/>
                <a:gd name="T60" fmla="*/ 479 w 489"/>
                <a:gd name="T61" fmla="*/ 195 h 326"/>
                <a:gd name="T62" fmla="*/ 489 w 489"/>
                <a:gd name="T63" fmla="*/ 180 h 326"/>
                <a:gd name="T64" fmla="*/ 485 w 489"/>
                <a:gd name="T65" fmla="*/ 159 h 326"/>
                <a:gd name="T66" fmla="*/ 487 w 489"/>
                <a:gd name="T67" fmla="*/ 135 h 326"/>
                <a:gd name="T68" fmla="*/ 472 w 489"/>
                <a:gd name="T69" fmla="*/ 110 h 326"/>
                <a:gd name="T70" fmla="*/ 457 w 489"/>
                <a:gd name="T71" fmla="*/ 103 h 326"/>
                <a:gd name="T72" fmla="*/ 449 w 489"/>
                <a:gd name="T73" fmla="*/ 82 h 326"/>
                <a:gd name="T74" fmla="*/ 434 w 489"/>
                <a:gd name="T75" fmla="*/ 67 h 326"/>
                <a:gd name="T76" fmla="*/ 417 w 489"/>
                <a:gd name="T77" fmla="*/ 52 h 326"/>
                <a:gd name="T78" fmla="*/ 393 w 489"/>
                <a:gd name="T79" fmla="*/ 30 h 326"/>
                <a:gd name="T80" fmla="*/ 363 w 489"/>
                <a:gd name="T81" fmla="*/ 20 h 326"/>
                <a:gd name="T82" fmla="*/ 335 w 489"/>
                <a:gd name="T83" fmla="*/ 15 h 326"/>
                <a:gd name="T84" fmla="*/ 299 w 489"/>
                <a:gd name="T85" fmla="*/ 5 h 326"/>
                <a:gd name="T86" fmla="*/ 271 w 489"/>
                <a:gd name="T87" fmla="*/ 0 h 326"/>
                <a:gd name="T88" fmla="*/ 245 w 489"/>
                <a:gd name="T89" fmla="*/ 7 h 326"/>
                <a:gd name="T90" fmla="*/ 208 w 489"/>
                <a:gd name="T91" fmla="*/ 9 h 326"/>
                <a:gd name="T92" fmla="*/ 174 w 489"/>
                <a:gd name="T93" fmla="*/ 17 h 326"/>
                <a:gd name="T94" fmla="*/ 146 w 489"/>
                <a:gd name="T95" fmla="*/ 35 h 326"/>
                <a:gd name="T96" fmla="*/ 123 w 489"/>
                <a:gd name="T97" fmla="*/ 35 h 326"/>
                <a:gd name="T98" fmla="*/ 103 w 489"/>
                <a:gd name="T99" fmla="*/ 43 h 326"/>
                <a:gd name="T100" fmla="*/ 95 w 489"/>
                <a:gd name="T101" fmla="*/ 54 h 326"/>
                <a:gd name="T102" fmla="*/ 77 w 489"/>
                <a:gd name="T103" fmla="*/ 60 h 326"/>
                <a:gd name="T104" fmla="*/ 60 w 489"/>
                <a:gd name="T105" fmla="*/ 75 h 326"/>
                <a:gd name="T106" fmla="*/ 52 w 489"/>
                <a:gd name="T107" fmla="*/ 90 h 326"/>
                <a:gd name="T108" fmla="*/ 39 w 489"/>
                <a:gd name="T109" fmla="*/ 101 h 326"/>
                <a:gd name="T110" fmla="*/ 32 w 489"/>
                <a:gd name="T111" fmla="*/ 114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9" h="326">
                  <a:moveTo>
                    <a:pt x="30" y="125"/>
                  </a:moveTo>
                  <a:lnTo>
                    <a:pt x="26" y="129"/>
                  </a:lnTo>
                  <a:lnTo>
                    <a:pt x="20" y="135"/>
                  </a:lnTo>
                  <a:lnTo>
                    <a:pt x="15" y="144"/>
                  </a:lnTo>
                  <a:lnTo>
                    <a:pt x="11" y="153"/>
                  </a:lnTo>
                  <a:lnTo>
                    <a:pt x="7" y="163"/>
                  </a:lnTo>
                  <a:lnTo>
                    <a:pt x="7" y="172"/>
                  </a:lnTo>
                  <a:lnTo>
                    <a:pt x="7" y="178"/>
                  </a:lnTo>
                  <a:lnTo>
                    <a:pt x="7" y="185"/>
                  </a:lnTo>
                  <a:lnTo>
                    <a:pt x="2" y="193"/>
                  </a:lnTo>
                  <a:lnTo>
                    <a:pt x="0" y="200"/>
                  </a:lnTo>
                  <a:lnTo>
                    <a:pt x="0" y="206"/>
                  </a:lnTo>
                  <a:lnTo>
                    <a:pt x="0" y="213"/>
                  </a:lnTo>
                  <a:lnTo>
                    <a:pt x="0" y="219"/>
                  </a:lnTo>
                  <a:lnTo>
                    <a:pt x="2" y="223"/>
                  </a:lnTo>
                  <a:lnTo>
                    <a:pt x="2" y="230"/>
                  </a:lnTo>
                  <a:lnTo>
                    <a:pt x="2" y="236"/>
                  </a:lnTo>
                  <a:lnTo>
                    <a:pt x="2" y="240"/>
                  </a:lnTo>
                  <a:lnTo>
                    <a:pt x="2" y="249"/>
                  </a:lnTo>
                  <a:lnTo>
                    <a:pt x="5" y="258"/>
                  </a:lnTo>
                  <a:lnTo>
                    <a:pt x="9" y="266"/>
                  </a:lnTo>
                  <a:lnTo>
                    <a:pt x="15" y="275"/>
                  </a:lnTo>
                  <a:lnTo>
                    <a:pt x="24" y="283"/>
                  </a:lnTo>
                  <a:lnTo>
                    <a:pt x="35" y="288"/>
                  </a:lnTo>
                  <a:lnTo>
                    <a:pt x="45" y="290"/>
                  </a:lnTo>
                  <a:lnTo>
                    <a:pt x="54" y="296"/>
                  </a:lnTo>
                  <a:lnTo>
                    <a:pt x="62" y="303"/>
                  </a:lnTo>
                  <a:lnTo>
                    <a:pt x="69" y="309"/>
                  </a:lnTo>
                  <a:lnTo>
                    <a:pt x="80" y="313"/>
                  </a:lnTo>
                  <a:lnTo>
                    <a:pt x="90" y="318"/>
                  </a:lnTo>
                  <a:lnTo>
                    <a:pt x="103" y="322"/>
                  </a:lnTo>
                  <a:lnTo>
                    <a:pt x="118" y="324"/>
                  </a:lnTo>
                  <a:lnTo>
                    <a:pt x="125" y="324"/>
                  </a:lnTo>
                  <a:lnTo>
                    <a:pt x="133" y="326"/>
                  </a:lnTo>
                  <a:lnTo>
                    <a:pt x="142" y="326"/>
                  </a:lnTo>
                  <a:lnTo>
                    <a:pt x="148" y="324"/>
                  </a:lnTo>
                  <a:lnTo>
                    <a:pt x="155" y="324"/>
                  </a:lnTo>
                  <a:lnTo>
                    <a:pt x="161" y="322"/>
                  </a:lnTo>
                  <a:lnTo>
                    <a:pt x="168" y="320"/>
                  </a:lnTo>
                  <a:lnTo>
                    <a:pt x="174" y="318"/>
                  </a:lnTo>
                  <a:lnTo>
                    <a:pt x="180" y="313"/>
                  </a:lnTo>
                  <a:lnTo>
                    <a:pt x="185" y="311"/>
                  </a:lnTo>
                  <a:lnTo>
                    <a:pt x="189" y="307"/>
                  </a:lnTo>
                  <a:lnTo>
                    <a:pt x="191" y="303"/>
                  </a:lnTo>
                  <a:lnTo>
                    <a:pt x="198" y="300"/>
                  </a:lnTo>
                  <a:lnTo>
                    <a:pt x="204" y="298"/>
                  </a:lnTo>
                  <a:lnTo>
                    <a:pt x="211" y="298"/>
                  </a:lnTo>
                  <a:lnTo>
                    <a:pt x="217" y="298"/>
                  </a:lnTo>
                  <a:lnTo>
                    <a:pt x="221" y="298"/>
                  </a:lnTo>
                  <a:lnTo>
                    <a:pt x="226" y="298"/>
                  </a:lnTo>
                  <a:lnTo>
                    <a:pt x="232" y="298"/>
                  </a:lnTo>
                  <a:lnTo>
                    <a:pt x="236" y="296"/>
                  </a:lnTo>
                  <a:lnTo>
                    <a:pt x="241" y="294"/>
                  </a:lnTo>
                  <a:lnTo>
                    <a:pt x="245" y="292"/>
                  </a:lnTo>
                  <a:lnTo>
                    <a:pt x="249" y="290"/>
                  </a:lnTo>
                  <a:lnTo>
                    <a:pt x="253" y="285"/>
                  </a:lnTo>
                  <a:lnTo>
                    <a:pt x="258" y="283"/>
                  </a:lnTo>
                  <a:lnTo>
                    <a:pt x="262" y="279"/>
                  </a:lnTo>
                  <a:lnTo>
                    <a:pt x="266" y="277"/>
                  </a:lnTo>
                  <a:lnTo>
                    <a:pt x="268" y="273"/>
                  </a:lnTo>
                  <a:lnTo>
                    <a:pt x="279" y="273"/>
                  </a:lnTo>
                  <a:lnTo>
                    <a:pt x="288" y="273"/>
                  </a:lnTo>
                  <a:lnTo>
                    <a:pt x="299" y="270"/>
                  </a:lnTo>
                  <a:lnTo>
                    <a:pt x="307" y="270"/>
                  </a:lnTo>
                  <a:lnTo>
                    <a:pt x="318" y="270"/>
                  </a:lnTo>
                  <a:lnTo>
                    <a:pt x="329" y="270"/>
                  </a:lnTo>
                  <a:lnTo>
                    <a:pt x="337" y="268"/>
                  </a:lnTo>
                  <a:lnTo>
                    <a:pt x="348" y="268"/>
                  </a:lnTo>
                  <a:lnTo>
                    <a:pt x="356" y="266"/>
                  </a:lnTo>
                  <a:lnTo>
                    <a:pt x="365" y="264"/>
                  </a:lnTo>
                  <a:lnTo>
                    <a:pt x="371" y="262"/>
                  </a:lnTo>
                  <a:lnTo>
                    <a:pt x="380" y="260"/>
                  </a:lnTo>
                  <a:lnTo>
                    <a:pt x="386" y="258"/>
                  </a:lnTo>
                  <a:lnTo>
                    <a:pt x="393" y="253"/>
                  </a:lnTo>
                  <a:lnTo>
                    <a:pt x="399" y="249"/>
                  </a:lnTo>
                  <a:lnTo>
                    <a:pt x="402" y="243"/>
                  </a:lnTo>
                  <a:lnTo>
                    <a:pt x="408" y="243"/>
                  </a:lnTo>
                  <a:lnTo>
                    <a:pt x="414" y="240"/>
                  </a:lnTo>
                  <a:lnTo>
                    <a:pt x="419" y="238"/>
                  </a:lnTo>
                  <a:lnTo>
                    <a:pt x="425" y="236"/>
                  </a:lnTo>
                  <a:lnTo>
                    <a:pt x="429" y="234"/>
                  </a:lnTo>
                  <a:lnTo>
                    <a:pt x="434" y="230"/>
                  </a:lnTo>
                  <a:lnTo>
                    <a:pt x="438" y="228"/>
                  </a:lnTo>
                  <a:lnTo>
                    <a:pt x="442" y="223"/>
                  </a:lnTo>
                  <a:lnTo>
                    <a:pt x="444" y="217"/>
                  </a:lnTo>
                  <a:lnTo>
                    <a:pt x="447" y="213"/>
                  </a:lnTo>
                  <a:lnTo>
                    <a:pt x="447" y="208"/>
                  </a:lnTo>
                  <a:lnTo>
                    <a:pt x="453" y="210"/>
                  </a:lnTo>
                  <a:lnTo>
                    <a:pt x="457" y="210"/>
                  </a:lnTo>
                  <a:lnTo>
                    <a:pt x="459" y="210"/>
                  </a:lnTo>
                  <a:lnTo>
                    <a:pt x="462" y="210"/>
                  </a:lnTo>
                  <a:lnTo>
                    <a:pt x="466" y="208"/>
                  </a:lnTo>
                  <a:lnTo>
                    <a:pt x="479" y="195"/>
                  </a:lnTo>
                  <a:lnTo>
                    <a:pt x="485" y="189"/>
                  </a:lnTo>
                  <a:lnTo>
                    <a:pt x="487" y="185"/>
                  </a:lnTo>
                  <a:lnTo>
                    <a:pt x="489" y="180"/>
                  </a:lnTo>
                  <a:lnTo>
                    <a:pt x="489" y="174"/>
                  </a:lnTo>
                  <a:lnTo>
                    <a:pt x="489" y="170"/>
                  </a:lnTo>
                  <a:lnTo>
                    <a:pt x="485" y="159"/>
                  </a:lnTo>
                  <a:lnTo>
                    <a:pt x="487" y="153"/>
                  </a:lnTo>
                  <a:lnTo>
                    <a:pt x="489" y="144"/>
                  </a:lnTo>
                  <a:lnTo>
                    <a:pt x="487" y="135"/>
                  </a:lnTo>
                  <a:lnTo>
                    <a:pt x="483" y="127"/>
                  </a:lnTo>
                  <a:lnTo>
                    <a:pt x="479" y="118"/>
                  </a:lnTo>
                  <a:lnTo>
                    <a:pt x="472" y="110"/>
                  </a:lnTo>
                  <a:lnTo>
                    <a:pt x="466" y="105"/>
                  </a:lnTo>
                  <a:lnTo>
                    <a:pt x="459" y="103"/>
                  </a:lnTo>
                  <a:lnTo>
                    <a:pt x="457" y="103"/>
                  </a:lnTo>
                  <a:lnTo>
                    <a:pt x="455" y="95"/>
                  </a:lnTo>
                  <a:lnTo>
                    <a:pt x="453" y="88"/>
                  </a:lnTo>
                  <a:lnTo>
                    <a:pt x="449" y="82"/>
                  </a:lnTo>
                  <a:lnTo>
                    <a:pt x="444" y="77"/>
                  </a:lnTo>
                  <a:lnTo>
                    <a:pt x="440" y="71"/>
                  </a:lnTo>
                  <a:lnTo>
                    <a:pt x="434" y="67"/>
                  </a:lnTo>
                  <a:lnTo>
                    <a:pt x="427" y="65"/>
                  </a:lnTo>
                  <a:lnTo>
                    <a:pt x="423" y="60"/>
                  </a:lnTo>
                  <a:lnTo>
                    <a:pt x="417" y="52"/>
                  </a:lnTo>
                  <a:lnTo>
                    <a:pt x="410" y="45"/>
                  </a:lnTo>
                  <a:lnTo>
                    <a:pt x="402" y="37"/>
                  </a:lnTo>
                  <a:lnTo>
                    <a:pt x="393" y="30"/>
                  </a:lnTo>
                  <a:lnTo>
                    <a:pt x="384" y="26"/>
                  </a:lnTo>
                  <a:lnTo>
                    <a:pt x="374" y="22"/>
                  </a:lnTo>
                  <a:lnTo>
                    <a:pt x="363" y="20"/>
                  </a:lnTo>
                  <a:lnTo>
                    <a:pt x="356" y="20"/>
                  </a:lnTo>
                  <a:lnTo>
                    <a:pt x="352" y="22"/>
                  </a:lnTo>
                  <a:lnTo>
                    <a:pt x="335" y="15"/>
                  </a:lnTo>
                  <a:lnTo>
                    <a:pt x="322" y="9"/>
                  </a:lnTo>
                  <a:lnTo>
                    <a:pt x="309" y="7"/>
                  </a:lnTo>
                  <a:lnTo>
                    <a:pt x="299" y="5"/>
                  </a:lnTo>
                  <a:lnTo>
                    <a:pt x="290" y="2"/>
                  </a:lnTo>
                  <a:lnTo>
                    <a:pt x="283" y="0"/>
                  </a:lnTo>
                  <a:lnTo>
                    <a:pt x="271" y="0"/>
                  </a:lnTo>
                  <a:lnTo>
                    <a:pt x="262" y="2"/>
                  </a:lnTo>
                  <a:lnTo>
                    <a:pt x="253" y="5"/>
                  </a:lnTo>
                  <a:lnTo>
                    <a:pt x="245" y="7"/>
                  </a:lnTo>
                  <a:lnTo>
                    <a:pt x="234" y="7"/>
                  </a:lnTo>
                  <a:lnTo>
                    <a:pt x="221" y="7"/>
                  </a:lnTo>
                  <a:lnTo>
                    <a:pt x="208" y="9"/>
                  </a:lnTo>
                  <a:lnTo>
                    <a:pt x="196" y="9"/>
                  </a:lnTo>
                  <a:lnTo>
                    <a:pt x="185" y="13"/>
                  </a:lnTo>
                  <a:lnTo>
                    <a:pt x="174" y="17"/>
                  </a:lnTo>
                  <a:lnTo>
                    <a:pt x="163" y="22"/>
                  </a:lnTo>
                  <a:lnTo>
                    <a:pt x="155" y="28"/>
                  </a:lnTo>
                  <a:lnTo>
                    <a:pt x="146" y="35"/>
                  </a:lnTo>
                  <a:lnTo>
                    <a:pt x="140" y="35"/>
                  </a:lnTo>
                  <a:lnTo>
                    <a:pt x="131" y="35"/>
                  </a:lnTo>
                  <a:lnTo>
                    <a:pt x="123" y="35"/>
                  </a:lnTo>
                  <a:lnTo>
                    <a:pt x="114" y="37"/>
                  </a:lnTo>
                  <a:lnTo>
                    <a:pt x="108" y="41"/>
                  </a:lnTo>
                  <a:lnTo>
                    <a:pt x="103" y="43"/>
                  </a:lnTo>
                  <a:lnTo>
                    <a:pt x="99" y="47"/>
                  </a:lnTo>
                  <a:lnTo>
                    <a:pt x="97" y="52"/>
                  </a:lnTo>
                  <a:lnTo>
                    <a:pt x="95" y="54"/>
                  </a:lnTo>
                  <a:lnTo>
                    <a:pt x="90" y="56"/>
                  </a:lnTo>
                  <a:lnTo>
                    <a:pt x="84" y="58"/>
                  </a:lnTo>
                  <a:lnTo>
                    <a:pt x="77" y="60"/>
                  </a:lnTo>
                  <a:lnTo>
                    <a:pt x="71" y="67"/>
                  </a:lnTo>
                  <a:lnTo>
                    <a:pt x="65" y="71"/>
                  </a:lnTo>
                  <a:lnTo>
                    <a:pt x="60" y="75"/>
                  </a:lnTo>
                  <a:lnTo>
                    <a:pt x="56" y="82"/>
                  </a:lnTo>
                  <a:lnTo>
                    <a:pt x="54" y="86"/>
                  </a:lnTo>
                  <a:lnTo>
                    <a:pt x="52" y="90"/>
                  </a:lnTo>
                  <a:lnTo>
                    <a:pt x="47" y="93"/>
                  </a:lnTo>
                  <a:lnTo>
                    <a:pt x="43" y="97"/>
                  </a:lnTo>
                  <a:lnTo>
                    <a:pt x="39" y="101"/>
                  </a:lnTo>
                  <a:lnTo>
                    <a:pt x="37" y="105"/>
                  </a:lnTo>
                  <a:lnTo>
                    <a:pt x="35" y="110"/>
                  </a:lnTo>
                  <a:lnTo>
                    <a:pt x="32" y="114"/>
                  </a:lnTo>
                  <a:lnTo>
                    <a:pt x="32" y="120"/>
                  </a:lnTo>
                  <a:lnTo>
                    <a:pt x="30" y="125"/>
                  </a:lnTo>
                  <a:close/>
                </a:path>
              </a:pathLst>
            </a:custGeom>
            <a:solidFill>
              <a:srgbClr val="FF0088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693" name="Freeform 21"/>
            <p:cNvSpPr>
              <a:spLocks/>
            </p:cNvSpPr>
            <p:nvPr/>
          </p:nvSpPr>
          <p:spPr bwMode="auto">
            <a:xfrm>
              <a:off x="1239" y="2784"/>
              <a:ext cx="121" cy="120"/>
            </a:xfrm>
            <a:custGeom>
              <a:avLst/>
              <a:gdLst>
                <a:gd name="T0" fmla="*/ 9 w 58"/>
                <a:gd name="T1" fmla="*/ 49 h 58"/>
                <a:gd name="T2" fmla="*/ 11 w 58"/>
                <a:gd name="T3" fmla="*/ 49 h 58"/>
                <a:gd name="T4" fmla="*/ 15 w 58"/>
                <a:gd name="T5" fmla="*/ 49 h 58"/>
                <a:gd name="T6" fmla="*/ 17 w 58"/>
                <a:gd name="T7" fmla="*/ 49 h 58"/>
                <a:gd name="T8" fmla="*/ 19 w 58"/>
                <a:gd name="T9" fmla="*/ 51 h 58"/>
                <a:gd name="T10" fmla="*/ 22 w 58"/>
                <a:gd name="T11" fmla="*/ 51 h 58"/>
                <a:gd name="T12" fmla="*/ 26 w 58"/>
                <a:gd name="T13" fmla="*/ 51 h 58"/>
                <a:gd name="T14" fmla="*/ 28 w 58"/>
                <a:gd name="T15" fmla="*/ 53 h 58"/>
                <a:gd name="T16" fmla="*/ 30 w 58"/>
                <a:gd name="T17" fmla="*/ 53 h 58"/>
                <a:gd name="T18" fmla="*/ 32 w 58"/>
                <a:gd name="T19" fmla="*/ 55 h 58"/>
                <a:gd name="T20" fmla="*/ 34 w 58"/>
                <a:gd name="T21" fmla="*/ 55 h 58"/>
                <a:gd name="T22" fmla="*/ 37 w 58"/>
                <a:gd name="T23" fmla="*/ 55 h 58"/>
                <a:gd name="T24" fmla="*/ 41 w 58"/>
                <a:gd name="T25" fmla="*/ 58 h 58"/>
                <a:gd name="T26" fmla="*/ 43 w 58"/>
                <a:gd name="T27" fmla="*/ 58 h 58"/>
                <a:gd name="T28" fmla="*/ 45 w 58"/>
                <a:gd name="T29" fmla="*/ 58 h 58"/>
                <a:gd name="T30" fmla="*/ 52 w 58"/>
                <a:gd name="T31" fmla="*/ 58 h 58"/>
                <a:gd name="T32" fmla="*/ 54 w 58"/>
                <a:gd name="T33" fmla="*/ 55 h 58"/>
                <a:gd name="T34" fmla="*/ 56 w 58"/>
                <a:gd name="T35" fmla="*/ 55 h 58"/>
                <a:gd name="T36" fmla="*/ 56 w 58"/>
                <a:gd name="T37" fmla="*/ 53 h 58"/>
                <a:gd name="T38" fmla="*/ 58 w 58"/>
                <a:gd name="T39" fmla="*/ 53 h 58"/>
                <a:gd name="T40" fmla="*/ 58 w 58"/>
                <a:gd name="T41" fmla="*/ 51 h 58"/>
                <a:gd name="T42" fmla="*/ 58 w 58"/>
                <a:gd name="T43" fmla="*/ 49 h 58"/>
                <a:gd name="T44" fmla="*/ 58 w 58"/>
                <a:gd name="T45" fmla="*/ 49 h 58"/>
                <a:gd name="T46" fmla="*/ 58 w 58"/>
                <a:gd name="T47" fmla="*/ 47 h 58"/>
                <a:gd name="T48" fmla="*/ 58 w 58"/>
                <a:gd name="T49" fmla="*/ 47 h 58"/>
                <a:gd name="T50" fmla="*/ 56 w 58"/>
                <a:gd name="T51" fmla="*/ 45 h 58"/>
                <a:gd name="T52" fmla="*/ 56 w 58"/>
                <a:gd name="T53" fmla="*/ 43 h 58"/>
                <a:gd name="T54" fmla="*/ 56 w 58"/>
                <a:gd name="T55" fmla="*/ 40 h 58"/>
                <a:gd name="T56" fmla="*/ 56 w 58"/>
                <a:gd name="T57" fmla="*/ 38 h 58"/>
                <a:gd name="T58" fmla="*/ 56 w 58"/>
                <a:gd name="T59" fmla="*/ 36 h 58"/>
                <a:gd name="T60" fmla="*/ 56 w 58"/>
                <a:gd name="T61" fmla="*/ 36 h 58"/>
                <a:gd name="T62" fmla="*/ 54 w 58"/>
                <a:gd name="T63" fmla="*/ 34 h 58"/>
                <a:gd name="T64" fmla="*/ 52 w 58"/>
                <a:gd name="T65" fmla="*/ 34 h 58"/>
                <a:gd name="T66" fmla="*/ 52 w 58"/>
                <a:gd name="T67" fmla="*/ 32 h 58"/>
                <a:gd name="T68" fmla="*/ 47 w 58"/>
                <a:gd name="T69" fmla="*/ 32 h 58"/>
                <a:gd name="T70" fmla="*/ 45 w 58"/>
                <a:gd name="T71" fmla="*/ 32 h 58"/>
                <a:gd name="T72" fmla="*/ 41 w 58"/>
                <a:gd name="T73" fmla="*/ 30 h 58"/>
                <a:gd name="T74" fmla="*/ 37 w 58"/>
                <a:gd name="T75" fmla="*/ 28 h 58"/>
                <a:gd name="T76" fmla="*/ 34 w 58"/>
                <a:gd name="T77" fmla="*/ 28 h 58"/>
                <a:gd name="T78" fmla="*/ 30 w 58"/>
                <a:gd name="T79" fmla="*/ 25 h 58"/>
                <a:gd name="T80" fmla="*/ 26 w 58"/>
                <a:gd name="T81" fmla="*/ 23 h 58"/>
                <a:gd name="T82" fmla="*/ 24 w 58"/>
                <a:gd name="T83" fmla="*/ 21 h 58"/>
                <a:gd name="T84" fmla="*/ 19 w 58"/>
                <a:gd name="T85" fmla="*/ 19 h 58"/>
                <a:gd name="T86" fmla="*/ 15 w 58"/>
                <a:gd name="T87" fmla="*/ 17 h 58"/>
                <a:gd name="T88" fmla="*/ 13 w 58"/>
                <a:gd name="T89" fmla="*/ 15 h 58"/>
                <a:gd name="T90" fmla="*/ 9 w 58"/>
                <a:gd name="T91" fmla="*/ 13 h 58"/>
                <a:gd name="T92" fmla="*/ 7 w 58"/>
                <a:gd name="T93" fmla="*/ 10 h 58"/>
                <a:gd name="T94" fmla="*/ 4 w 58"/>
                <a:gd name="T95" fmla="*/ 6 h 58"/>
                <a:gd name="T96" fmla="*/ 2 w 58"/>
                <a:gd name="T97" fmla="*/ 4 h 58"/>
                <a:gd name="T98" fmla="*/ 0 w 58"/>
                <a:gd name="T9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8" h="58">
                  <a:moveTo>
                    <a:pt x="9" y="49"/>
                  </a:moveTo>
                  <a:lnTo>
                    <a:pt x="11" y="49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9" y="51"/>
                  </a:lnTo>
                  <a:lnTo>
                    <a:pt x="22" y="51"/>
                  </a:lnTo>
                  <a:lnTo>
                    <a:pt x="26" y="51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2" y="55"/>
                  </a:lnTo>
                  <a:lnTo>
                    <a:pt x="34" y="55"/>
                  </a:lnTo>
                  <a:lnTo>
                    <a:pt x="37" y="55"/>
                  </a:lnTo>
                  <a:lnTo>
                    <a:pt x="41" y="58"/>
                  </a:lnTo>
                  <a:lnTo>
                    <a:pt x="43" y="58"/>
                  </a:lnTo>
                  <a:lnTo>
                    <a:pt x="45" y="58"/>
                  </a:lnTo>
                  <a:lnTo>
                    <a:pt x="52" y="58"/>
                  </a:lnTo>
                  <a:lnTo>
                    <a:pt x="54" y="55"/>
                  </a:lnTo>
                  <a:lnTo>
                    <a:pt x="56" y="55"/>
                  </a:lnTo>
                  <a:lnTo>
                    <a:pt x="56" y="53"/>
                  </a:lnTo>
                  <a:lnTo>
                    <a:pt x="58" y="53"/>
                  </a:lnTo>
                  <a:lnTo>
                    <a:pt x="58" y="51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8" y="47"/>
                  </a:lnTo>
                  <a:lnTo>
                    <a:pt x="58" y="47"/>
                  </a:lnTo>
                  <a:lnTo>
                    <a:pt x="56" y="45"/>
                  </a:lnTo>
                  <a:lnTo>
                    <a:pt x="56" y="43"/>
                  </a:lnTo>
                  <a:lnTo>
                    <a:pt x="56" y="40"/>
                  </a:lnTo>
                  <a:lnTo>
                    <a:pt x="56" y="38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4"/>
                  </a:lnTo>
                  <a:lnTo>
                    <a:pt x="52" y="34"/>
                  </a:lnTo>
                  <a:lnTo>
                    <a:pt x="52" y="32"/>
                  </a:lnTo>
                  <a:lnTo>
                    <a:pt x="47" y="32"/>
                  </a:lnTo>
                  <a:lnTo>
                    <a:pt x="45" y="32"/>
                  </a:lnTo>
                  <a:lnTo>
                    <a:pt x="41" y="30"/>
                  </a:lnTo>
                  <a:lnTo>
                    <a:pt x="37" y="28"/>
                  </a:lnTo>
                  <a:lnTo>
                    <a:pt x="34" y="28"/>
                  </a:lnTo>
                  <a:lnTo>
                    <a:pt x="30" y="25"/>
                  </a:lnTo>
                  <a:lnTo>
                    <a:pt x="26" y="23"/>
                  </a:lnTo>
                  <a:lnTo>
                    <a:pt x="24" y="21"/>
                  </a:lnTo>
                  <a:lnTo>
                    <a:pt x="19" y="19"/>
                  </a:lnTo>
                  <a:lnTo>
                    <a:pt x="15" y="17"/>
                  </a:lnTo>
                  <a:lnTo>
                    <a:pt x="13" y="15"/>
                  </a:lnTo>
                  <a:lnTo>
                    <a:pt x="9" y="13"/>
                  </a:lnTo>
                  <a:lnTo>
                    <a:pt x="7" y="10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4" name="Freeform 22"/>
            <p:cNvSpPr>
              <a:spLocks/>
            </p:cNvSpPr>
            <p:nvPr/>
          </p:nvSpPr>
          <p:spPr bwMode="auto">
            <a:xfrm>
              <a:off x="1247" y="2846"/>
              <a:ext cx="109" cy="31"/>
            </a:xfrm>
            <a:custGeom>
              <a:avLst/>
              <a:gdLst>
                <a:gd name="T0" fmla="*/ 0 w 52"/>
                <a:gd name="T1" fmla="*/ 0 h 15"/>
                <a:gd name="T2" fmla="*/ 3 w 52"/>
                <a:gd name="T3" fmla="*/ 0 h 15"/>
                <a:gd name="T4" fmla="*/ 5 w 52"/>
                <a:gd name="T5" fmla="*/ 0 h 15"/>
                <a:gd name="T6" fmla="*/ 7 w 52"/>
                <a:gd name="T7" fmla="*/ 2 h 15"/>
                <a:gd name="T8" fmla="*/ 9 w 52"/>
                <a:gd name="T9" fmla="*/ 2 h 15"/>
                <a:gd name="T10" fmla="*/ 13 w 52"/>
                <a:gd name="T11" fmla="*/ 4 h 15"/>
                <a:gd name="T12" fmla="*/ 18 w 52"/>
                <a:gd name="T13" fmla="*/ 6 h 15"/>
                <a:gd name="T14" fmla="*/ 20 w 52"/>
                <a:gd name="T15" fmla="*/ 8 h 15"/>
                <a:gd name="T16" fmla="*/ 24 w 52"/>
                <a:gd name="T17" fmla="*/ 10 h 15"/>
                <a:gd name="T18" fmla="*/ 28 w 52"/>
                <a:gd name="T19" fmla="*/ 10 h 15"/>
                <a:gd name="T20" fmla="*/ 33 w 52"/>
                <a:gd name="T21" fmla="*/ 13 h 15"/>
                <a:gd name="T22" fmla="*/ 35 w 52"/>
                <a:gd name="T23" fmla="*/ 13 h 15"/>
                <a:gd name="T24" fmla="*/ 39 w 52"/>
                <a:gd name="T25" fmla="*/ 15 h 15"/>
                <a:gd name="T26" fmla="*/ 43 w 52"/>
                <a:gd name="T27" fmla="*/ 15 h 15"/>
                <a:gd name="T28" fmla="*/ 45 w 52"/>
                <a:gd name="T29" fmla="*/ 15 h 15"/>
                <a:gd name="T30" fmla="*/ 50 w 52"/>
                <a:gd name="T31" fmla="*/ 15 h 15"/>
                <a:gd name="T32" fmla="*/ 52 w 52"/>
                <a:gd name="T3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15">
                  <a:moveTo>
                    <a:pt x="0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2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4" y="10"/>
                  </a:lnTo>
                  <a:lnTo>
                    <a:pt x="28" y="10"/>
                  </a:lnTo>
                  <a:lnTo>
                    <a:pt x="33" y="13"/>
                  </a:lnTo>
                  <a:lnTo>
                    <a:pt x="35" y="13"/>
                  </a:lnTo>
                  <a:lnTo>
                    <a:pt x="39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50" y="15"/>
                  </a:lnTo>
                  <a:lnTo>
                    <a:pt x="52" y="15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5" name="Freeform 23"/>
            <p:cNvSpPr>
              <a:spLocks/>
            </p:cNvSpPr>
            <p:nvPr/>
          </p:nvSpPr>
          <p:spPr bwMode="auto">
            <a:xfrm>
              <a:off x="1285" y="2908"/>
              <a:ext cx="102" cy="82"/>
            </a:xfrm>
            <a:custGeom>
              <a:avLst/>
              <a:gdLst>
                <a:gd name="T0" fmla="*/ 0 w 49"/>
                <a:gd name="T1" fmla="*/ 17 h 40"/>
                <a:gd name="T2" fmla="*/ 0 w 49"/>
                <a:gd name="T3" fmla="*/ 17 h 40"/>
                <a:gd name="T4" fmla="*/ 2 w 49"/>
                <a:gd name="T5" fmla="*/ 15 h 40"/>
                <a:gd name="T6" fmla="*/ 2 w 49"/>
                <a:gd name="T7" fmla="*/ 13 h 40"/>
                <a:gd name="T8" fmla="*/ 4 w 49"/>
                <a:gd name="T9" fmla="*/ 13 h 40"/>
                <a:gd name="T10" fmla="*/ 4 w 49"/>
                <a:gd name="T11" fmla="*/ 10 h 40"/>
                <a:gd name="T12" fmla="*/ 6 w 49"/>
                <a:gd name="T13" fmla="*/ 10 h 40"/>
                <a:gd name="T14" fmla="*/ 6 w 49"/>
                <a:gd name="T15" fmla="*/ 8 h 40"/>
                <a:gd name="T16" fmla="*/ 8 w 49"/>
                <a:gd name="T17" fmla="*/ 8 h 40"/>
                <a:gd name="T18" fmla="*/ 10 w 49"/>
                <a:gd name="T19" fmla="*/ 6 h 40"/>
                <a:gd name="T20" fmla="*/ 10 w 49"/>
                <a:gd name="T21" fmla="*/ 6 h 40"/>
                <a:gd name="T22" fmla="*/ 12 w 49"/>
                <a:gd name="T23" fmla="*/ 4 h 40"/>
                <a:gd name="T24" fmla="*/ 15 w 49"/>
                <a:gd name="T25" fmla="*/ 4 h 40"/>
                <a:gd name="T26" fmla="*/ 17 w 49"/>
                <a:gd name="T27" fmla="*/ 2 h 40"/>
                <a:gd name="T28" fmla="*/ 17 w 49"/>
                <a:gd name="T29" fmla="*/ 2 h 40"/>
                <a:gd name="T30" fmla="*/ 19 w 49"/>
                <a:gd name="T31" fmla="*/ 0 h 40"/>
                <a:gd name="T32" fmla="*/ 21 w 49"/>
                <a:gd name="T33" fmla="*/ 0 h 40"/>
                <a:gd name="T34" fmla="*/ 23 w 49"/>
                <a:gd name="T35" fmla="*/ 0 h 40"/>
                <a:gd name="T36" fmla="*/ 25 w 49"/>
                <a:gd name="T37" fmla="*/ 0 h 40"/>
                <a:gd name="T38" fmla="*/ 25 w 49"/>
                <a:gd name="T39" fmla="*/ 0 h 40"/>
                <a:gd name="T40" fmla="*/ 27 w 49"/>
                <a:gd name="T41" fmla="*/ 0 h 40"/>
                <a:gd name="T42" fmla="*/ 30 w 49"/>
                <a:gd name="T43" fmla="*/ 0 h 40"/>
                <a:gd name="T44" fmla="*/ 32 w 49"/>
                <a:gd name="T45" fmla="*/ 0 h 40"/>
                <a:gd name="T46" fmla="*/ 34 w 49"/>
                <a:gd name="T47" fmla="*/ 0 h 40"/>
                <a:gd name="T48" fmla="*/ 36 w 49"/>
                <a:gd name="T49" fmla="*/ 0 h 40"/>
                <a:gd name="T50" fmla="*/ 36 w 49"/>
                <a:gd name="T51" fmla="*/ 0 h 40"/>
                <a:gd name="T52" fmla="*/ 38 w 49"/>
                <a:gd name="T53" fmla="*/ 0 h 40"/>
                <a:gd name="T54" fmla="*/ 40 w 49"/>
                <a:gd name="T55" fmla="*/ 0 h 40"/>
                <a:gd name="T56" fmla="*/ 42 w 49"/>
                <a:gd name="T57" fmla="*/ 2 h 40"/>
                <a:gd name="T58" fmla="*/ 45 w 49"/>
                <a:gd name="T59" fmla="*/ 2 h 40"/>
                <a:gd name="T60" fmla="*/ 45 w 49"/>
                <a:gd name="T61" fmla="*/ 4 h 40"/>
                <a:gd name="T62" fmla="*/ 47 w 49"/>
                <a:gd name="T63" fmla="*/ 4 h 40"/>
                <a:gd name="T64" fmla="*/ 49 w 49"/>
                <a:gd name="T65" fmla="*/ 6 h 40"/>
                <a:gd name="T66" fmla="*/ 49 w 49"/>
                <a:gd name="T67" fmla="*/ 8 h 40"/>
                <a:gd name="T68" fmla="*/ 49 w 49"/>
                <a:gd name="T69" fmla="*/ 10 h 40"/>
                <a:gd name="T70" fmla="*/ 47 w 49"/>
                <a:gd name="T71" fmla="*/ 13 h 40"/>
                <a:gd name="T72" fmla="*/ 47 w 49"/>
                <a:gd name="T73" fmla="*/ 13 h 40"/>
                <a:gd name="T74" fmla="*/ 45 w 49"/>
                <a:gd name="T75" fmla="*/ 17 h 40"/>
                <a:gd name="T76" fmla="*/ 45 w 49"/>
                <a:gd name="T77" fmla="*/ 19 h 40"/>
                <a:gd name="T78" fmla="*/ 42 w 49"/>
                <a:gd name="T79" fmla="*/ 21 h 40"/>
                <a:gd name="T80" fmla="*/ 40 w 49"/>
                <a:gd name="T81" fmla="*/ 23 h 40"/>
                <a:gd name="T82" fmla="*/ 38 w 49"/>
                <a:gd name="T83" fmla="*/ 25 h 40"/>
                <a:gd name="T84" fmla="*/ 36 w 49"/>
                <a:gd name="T85" fmla="*/ 30 h 40"/>
                <a:gd name="T86" fmla="*/ 34 w 49"/>
                <a:gd name="T87" fmla="*/ 32 h 40"/>
                <a:gd name="T88" fmla="*/ 34 w 49"/>
                <a:gd name="T89" fmla="*/ 34 h 40"/>
                <a:gd name="T90" fmla="*/ 32 w 49"/>
                <a:gd name="T91" fmla="*/ 36 h 40"/>
                <a:gd name="T92" fmla="*/ 30 w 49"/>
                <a:gd name="T93" fmla="*/ 38 h 40"/>
                <a:gd name="T94" fmla="*/ 27 w 49"/>
                <a:gd name="T95" fmla="*/ 40 h 40"/>
                <a:gd name="T96" fmla="*/ 27 w 49"/>
                <a:gd name="T9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40">
                  <a:moveTo>
                    <a:pt x="0" y="17"/>
                  </a:moveTo>
                  <a:lnTo>
                    <a:pt x="0" y="17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5" y="4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10"/>
                  </a:lnTo>
                  <a:lnTo>
                    <a:pt x="47" y="13"/>
                  </a:lnTo>
                  <a:lnTo>
                    <a:pt x="47" y="13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2" y="21"/>
                  </a:lnTo>
                  <a:lnTo>
                    <a:pt x="40" y="23"/>
                  </a:lnTo>
                  <a:lnTo>
                    <a:pt x="38" y="25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4" y="34"/>
                  </a:lnTo>
                  <a:lnTo>
                    <a:pt x="32" y="36"/>
                  </a:lnTo>
                  <a:lnTo>
                    <a:pt x="30" y="38"/>
                  </a:lnTo>
                  <a:lnTo>
                    <a:pt x="27" y="40"/>
                  </a:lnTo>
                  <a:lnTo>
                    <a:pt x="27" y="4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6" name="Freeform 24"/>
            <p:cNvSpPr>
              <a:spLocks/>
            </p:cNvSpPr>
            <p:nvPr/>
          </p:nvSpPr>
          <p:spPr bwMode="auto">
            <a:xfrm>
              <a:off x="1289" y="2691"/>
              <a:ext cx="121" cy="47"/>
            </a:xfrm>
            <a:custGeom>
              <a:avLst/>
              <a:gdLst>
                <a:gd name="T0" fmla="*/ 0 w 58"/>
                <a:gd name="T1" fmla="*/ 19 h 23"/>
                <a:gd name="T2" fmla="*/ 0 w 58"/>
                <a:gd name="T3" fmla="*/ 15 h 23"/>
                <a:gd name="T4" fmla="*/ 0 w 58"/>
                <a:gd name="T5" fmla="*/ 12 h 23"/>
                <a:gd name="T6" fmla="*/ 0 w 58"/>
                <a:gd name="T7" fmla="*/ 10 h 23"/>
                <a:gd name="T8" fmla="*/ 2 w 58"/>
                <a:gd name="T9" fmla="*/ 8 h 23"/>
                <a:gd name="T10" fmla="*/ 2 w 58"/>
                <a:gd name="T11" fmla="*/ 8 h 23"/>
                <a:gd name="T12" fmla="*/ 4 w 58"/>
                <a:gd name="T13" fmla="*/ 6 h 23"/>
                <a:gd name="T14" fmla="*/ 6 w 58"/>
                <a:gd name="T15" fmla="*/ 6 h 23"/>
                <a:gd name="T16" fmla="*/ 8 w 58"/>
                <a:gd name="T17" fmla="*/ 4 h 23"/>
                <a:gd name="T18" fmla="*/ 10 w 58"/>
                <a:gd name="T19" fmla="*/ 4 h 23"/>
                <a:gd name="T20" fmla="*/ 13 w 58"/>
                <a:gd name="T21" fmla="*/ 4 h 23"/>
                <a:gd name="T22" fmla="*/ 15 w 58"/>
                <a:gd name="T23" fmla="*/ 4 h 23"/>
                <a:gd name="T24" fmla="*/ 19 w 58"/>
                <a:gd name="T25" fmla="*/ 4 h 23"/>
                <a:gd name="T26" fmla="*/ 21 w 58"/>
                <a:gd name="T27" fmla="*/ 4 h 23"/>
                <a:gd name="T28" fmla="*/ 25 w 58"/>
                <a:gd name="T29" fmla="*/ 4 h 23"/>
                <a:gd name="T30" fmla="*/ 28 w 58"/>
                <a:gd name="T31" fmla="*/ 2 h 23"/>
                <a:gd name="T32" fmla="*/ 32 w 58"/>
                <a:gd name="T33" fmla="*/ 2 h 23"/>
                <a:gd name="T34" fmla="*/ 32 w 58"/>
                <a:gd name="T35" fmla="*/ 2 h 23"/>
                <a:gd name="T36" fmla="*/ 34 w 58"/>
                <a:gd name="T37" fmla="*/ 2 h 23"/>
                <a:gd name="T38" fmla="*/ 36 w 58"/>
                <a:gd name="T39" fmla="*/ 2 h 23"/>
                <a:gd name="T40" fmla="*/ 38 w 58"/>
                <a:gd name="T41" fmla="*/ 0 h 23"/>
                <a:gd name="T42" fmla="*/ 40 w 58"/>
                <a:gd name="T43" fmla="*/ 0 h 23"/>
                <a:gd name="T44" fmla="*/ 43 w 58"/>
                <a:gd name="T45" fmla="*/ 0 h 23"/>
                <a:gd name="T46" fmla="*/ 45 w 58"/>
                <a:gd name="T47" fmla="*/ 0 h 23"/>
                <a:gd name="T48" fmla="*/ 45 w 58"/>
                <a:gd name="T49" fmla="*/ 0 h 23"/>
                <a:gd name="T50" fmla="*/ 47 w 58"/>
                <a:gd name="T51" fmla="*/ 0 h 23"/>
                <a:gd name="T52" fmla="*/ 49 w 58"/>
                <a:gd name="T53" fmla="*/ 0 h 23"/>
                <a:gd name="T54" fmla="*/ 49 w 58"/>
                <a:gd name="T55" fmla="*/ 0 h 23"/>
                <a:gd name="T56" fmla="*/ 51 w 58"/>
                <a:gd name="T57" fmla="*/ 2 h 23"/>
                <a:gd name="T58" fmla="*/ 53 w 58"/>
                <a:gd name="T59" fmla="*/ 2 h 23"/>
                <a:gd name="T60" fmla="*/ 53 w 58"/>
                <a:gd name="T61" fmla="*/ 4 h 23"/>
                <a:gd name="T62" fmla="*/ 55 w 58"/>
                <a:gd name="T63" fmla="*/ 6 h 23"/>
                <a:gd name="T64" fmla="*/ 55 w 58"/>
                <a:gd name="T65" fmla="*/ 8 h 23"/>
                <a:gd name="T66" fmla="*/ 55 w 58"/>
                <a:gd name="T67" fmla="*/ 8 h 23"/>
                <a:gd name="T68" fmla="*/ 55 w 58"/>
                <a:gd name="T69" fmla="*/ 10 h 23"/>
                <a:gd name="T70" fmla="*/ 58 w 58"/>
                <a:gd name="T71" fmla="*/ 10 h 23"/>
                <a:gd name="T72" fmla="*/ 58 w 58"/>
                <a:gd name="T73" fmla="*/ 12 h 23"/>
                <a:gd name="T74" fmla="*/ 58 w 58"/>
                <a:gd name="T75" fmla="*/ 12 h 23"/>
                <a:gd name="T76" fmla="*/ 55 w 58"/>
                <a:gd name="T77" fmla="*/ 15 h 23"/>
                <a:gd name="T78" fmla="*/ 55 w 58"/>
                <a:gd name="T79" fmla="*/ 15 h 23"/>
                <a:gd name="T80" fmla="*/ 55 w 58"/>
                <a:gd name="T81" fmla="*/ 17 h 23"/>
                <a:gd name="T82" fmla="*/ 55 w 58"/>
                <a:gd name="T83" fmla="*/ 19 h 23"/>
                <a:gd name="T84" fmla="*/ 53 w 58"/>
                <a:gd name="T85" fmla="*/ 21 h 23"/>
                <a:gd name="T86" fmla="*/ 53 w 58"/>
                <a:gd name="T87" fmla="*/ 23 h 23"/>
                <a:gd name="T88" fmla="*/ 51 w 58"/>
                <a:gd name="T89" fmla="*/ 23 h 23"/>
                <a:gd name="T90" fmla="*/ 49 w 58"/>
                <a:gd name="T91" fmla="*/ 23 h 23"/>
                <a:gd name="T92" fmla="*/ 45 w 58"/>
                <a:gd name="T93" fmla="*/ 23 h 23"/>
                <a:gd name="T94" fmla="*/ 40 w 58"/>
                <a:gd name="T95" fmla="*/ 23 h 23"/>
                <a:gd name="T96" fmla="*/ 34 w 58"/>
                <a:gd name="T97" fmla="*/ 23 h 23"/>
                <a:gd name="T98" fmla="*/ 30 w 58"/>
                <a:gd name="T99" fmla="*/ 23 h 23"/>
                <a:gd name="T100" fmla="*/ 23 w 58"/>
                <a:gd name="T101" fmla="*/ 23 h 23"/>
                <a:gd name="T102" fmla="*/ 17 w 58"/>
                <a:gd name="T103" fmla="*/ 23 h 23"/>
                <a:gd name="T104" fmla="*/ 10 w 58"/>
                <a:gd name="T105" fmla="*/ 23 h 23"/>
                <a:gd name="T106" fmla="*/ 6 w 58"/>
                <a:gd name="T107" fmla="*/ 23 h 23"/>
                <a:gd name="T108" fmla="*/ 4 w 58"/>
                <a:gd name="T109" fmla="*/ 23 h 23"/>
                <a:gd name="T110" fmla="*/ 4 w 58"/>
                <a:gd name="T111" fmla="*/ 23 h 23"/>
                <a:gd name="T112" fmla="*/ 2 w 58"/>
                <a:gd name="T113" fmla="*/ 23 h 23"/>
                <a:gd name="T114" fmla="*/ 2 w 58"/>
                <a:gd name="T115" fmla="*/ 21 h 23"/>
                <a:gd name="T116" fmla="*/ 0 w 58"/>
                <a:gd name="T117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8" h="23">
                  <a:moveTo>
                    <a:pt x="0" y="19"/>
                  </a:move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6"/>
                  </a:lnTo>
                  <a:lnTo>
                    <a:pt x="6" y="6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5" y="4"/>
                  </a:lnTo>
                  <a:lnTo>
                    <a:pt x="28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3" y="4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5" y="10"/>
                  </a:lnTo>
                  <a:lnTo>
                    <a:pt x="58" y="10"/>
                  </a:lnTo>
                  <a:lnTo>
                    <a:pt x="58" y="12"/>
                  </a:lnTo>
                  <a:lnTo>
                    <a:pt x="58" y="12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5" y="17"/>
                  </a:lnTo>
                  <a:lnTo>
                    <a:pt x="55" y="19"/>
                  </a:lnTo>
                  <a:lnTo>
                    <a:pt x="53" y="21"/>
                  </a:lnTo>
                  <a:lnTo>
                    <a:pt x="53" y="23"/>
                  </a:lnTo>
                  <a:lnTo>
                    <a:pt x="51" y="23"/>
                  </a:lnTo>
                  <a:lnTo>
                    <a:pt x="49" y="23"/>
                  </a:lnTo>
                  <a:lnTo>
                    <a:pt x="45" y="23"/>
                  </a:lnTo>
                  <a:lnTo>
                    <a:pt x="40" y="23"/>
                  </a:lnTo>
                  <a:lnTo>
                    <a:pt x="34" y="23"/>
                  </a:lnTo>
                  <a:lnTo>
                    <a:pt x="30" y="23"/>
                  </a:lnTo>
                  <a:lnTo>
                    <a:pt x="23" y="23"/>
                  </a:lnTo>
                  <a:lnTo>
                    <a:pt x="17" y="23"/>
                  </a:lnTo>
                  <a:lnTo>
                    <a:pt x="10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0" y="19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7" name="Freeform 25"/>
            <p:cNvSpPr>
              <a:spLocks/>
            </p:cNvSpPr>
            <p:nvPr/>
          </p:nvSpPr>
          <p:spPr bwMode="auto">
            <a:xfrm>
              <a:off x="1306" y="2742"/>
              <a:ext cx="62" cy="93"/>
            </a:xfrm>
            <a:custGeom>
              <a:avLst/>
              <a:gdLst>
                <a:gd name="T0" fmla="*/ 28 w 30"/>
                <a:gd name="T1" fmla="*/ 0 h 45"/>
                <a:gd name="T2" fmla="*/ 28 w 30"/>
                <a:gd name="T3" fmla="*/ 2 h 45"/>
                <a:gd name="T4" fmla="*/ 30 w 30"/>
                <a:gd name="T5" fmla="*/ 5 h 45"/>
                <a:gd name="T6" fmla="*/ 30 w 30"/>
                <a:gd name="T7" fmla="*/ 7 h 45"/>
                <a:gd name="T8" fmla="*/ 30 w 30"/>
                <a:gd name="T9" fmla="*/ 11 h 45"/>
                <a:gd name="T10" fmla="*/ 28 w 30"/>
                <a:gd name="T11" fmla="*/ 13 h 45"/>
                <a:gd name="T12" fmla="*/ 26 w 30"/>
                <a:gd name="T13" fmla="*/ 15 h 45"/>
                <a:gd name="T14" fmla="*/ 24 w 30"/>
                <a:gd name="T15" fmla="*/ 20 h 45"/>
                <a:gd name="T16" fmla="*/ 22 w 30"/>
                <a:gd name="T17" fmla="*/ 24 h 45"/>
                <a:gd name="T18" fmla="*/ 20 w 30"/>
                <a:gd name="T19" fmla="*/ 26 h 45"/>
                <a:gd name="T20" fmla="*/ 15 w 30"/>
                <a:gd name="T21" fmla="*/ 30 h 45"/>
                <a:gd name="T22" fmla="*/ 13 w 30"/>
                <a:gd name="T23" fmla="*/ 35 h 45"/>
                <a:gd name="T24" fmla="*/ 9 w 30"/>
                <a:gd name="T25" fmla="*/ 37 h 45"/>
                <a:gd name="T26" fmla="*/ 7 w 30"/>
                <a:gd name="T27" fmla="*/ 39 h 45"/>
                <a:gd name="T28" fmla="*/ 5 w 30"/>
                <a:gd name="T29" fmla="*/ 41 h 45"/>
                <a:gd name="T30" fmla="*/ 2 w 30"/>
                <a:gd name="T31" fmla="*/ 43 h 45"/>
                <a:gd name="T32" fmla="*/ 0 w 30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45">
                  <a:moveTo>
                    <a:pt x="28" y="0"/>
                  </a:moveTo>
                  <a:lnTo>
                    <a:pt x="28" y="2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11"/>
                  </a:lnTo>
                  <a:lnTo>
                    <a:pt x="28" y="13"/>
                  </a:lnTo>
                  <a:lnTo>
                    <a:pt x="26" y="15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15" y="30"/>
                  </a:lnTo>
                  <a:lnTo>
                    <a:pt x="13" y="35"/>
                  </a:lnTo>
                  <a:lnTo>
                    <a:pt x="9" y="37"/>
                  </a:lnTo>
                  <a:lnTo>
                    <a:pt x="7" y="39"/>
                  </a:lnTo>
                  <a:lnTo>
                    <a:pt x="5" y="41"/>
                  </a:lnTo>
                  <a:lnTo>
                    <a:pt x="2" y="43"/>
                  </a:lnTo>
                  <a:lnTo>
                    <a:pt x="0" y="45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8" name="Freeform 26"/>
            <p:cNvSpPr>
              <a:spLocks/>
            </p:cNvSpPr>
            <p:nvPr/>
          </p:nvSpPr>
          <p:spPr bwMode="auto">
            <a:xfrm>
              <a:off x="1329" y="2742"/>
              <a:ext cx="70" cy="104"/>
            </a:xfrm>
            <a:custGeom>
              <a:avLst/>
              <a:gdLst>
                <a:gd name="T0" fmla="*/ 32 w 34"/>
                <a:gd name="T1" fmla="*/ 0 h 50"/>
                <a:gd name="T2" fmla="*/ 34 w 34"/>
                <a:gd name="T3" fmla="*/ 2 h 50"/>
                <a:gd name="T4" fmla="*/ 34 w 34"/>
                <a:gd name="T5" fmla="*/ 7 h 50"/>
                <a:gd name="T6" fmla="*/ 34 w 34"/>
                <a:gd name="T7" fmla="*/ 11 h 50"/>
                <a:gd name="T8" fmla="*/ 34 w 34"/>
                <a:gd name="T9" fmla="*/ 15 h 50"/>
                <a:gd name="T10" fmla="*/ 32 w 34"/>
                <a:gd name="T11" fmla="*/ 18 h 50"/>
                <a:gd name="T12" fmla="*/ 32 w 34"/>
                <a:gd name="T13" fmla="*/ 22 h 50"/>
                <a:gd name="T14" fmla="*/ 28 w 34"/>
                <a:gd name="T15" fmla="*/ 26 h 50"/>
                <a:gd name="T16" fmla="*/ 26 w 34"/>
                <a:gd name="T17" fmla="*/ 30 h 50"/>
                <a:gd name="T18" fmla="*/ 24 w 34"/>
                <a:gd name="T19" fmla="*/ 33 h 50"/>
                <a:gd name="T20" fmla="*/ 19 w 34"/>
                <a:gd name="T21" fmla="*/ 37 h 50"/>
                <a:gd name="T22" fmla="*/ 15 w 34"/>
                <a:gd name="T23" fmla="*/ 39 h 50"/>
                <a:gd name="T24" fmla="*/ 13 w 34"/>
                <a:gd name="T25" fmla="*/ 41 h 50"/>
                <a:gd name="T26" fmla="*/ 9 w 34"/>
                <a:gd name="T27" fmla="*/ 43 h 50"/>
                <a:gd name="T28" fmla="*/ 6 w 34"/>
                <a:gd name="T29" fmla="*/ 45 h 50"/>
                <a:gd name="T30" fmla="*/ 2 w 34"/>
                <a:gd name="T31" fmla="*/ 48 h 50"/>
                <a:gd name="T32" fmla="*/ 0 w 34"/>
                <a:gd name="T3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50">
                  <a:moveTo>
                    <a:pt x="32" y="0"/>
                  </a:moveTo>
                  <a:lnTo>
                    <a:pt x="34" y="2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4" y="15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28" y="26"/>
                  </a:lnTo>
                  <a:lnTo>
                    <a:pt x="26" y="30"/>
                  </a:lnTo>
                  <a:lnTo>
                    <a:pt x="24" y="33"/>
                  </a:lnTo>
                  <a:lnTo>
                    <a:pt x="19" y="37"/>
                  </a:lnTo>
                  <a:lnTo>
                    <a:pt x="15" y="39"/>
                  </a:lnTo>
                  <a:lnTo>
                    <a:pt x="13" y="41"/>
                  </a:lnTo>
                  <a:lnTo>
                    <a:pt x="9" y="43"/>
                  </a:lnTo>
                  <a:lnTo>
                    <a:pt x="6" y="45"/>
                  </a:lnTo>
                  <a:lnTo>
                    <a:pt x="2" y="48"/>
                  </a:lnTo>
                  <a:lnTo>
                    <a:pt x="0" y="5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699" name="Freeform 27"/>
            <p:cNvSpPr>
              <a:spLocks/>
            </p:cNvSpPr>
            <p:nvPr/>
          </p:nvSpPr>
          <p:spPr bwMode="auto">
            <a:xfrm>
              <a:off x="1106" y="3021"/>
              <a:ext cx="223" cy="302"/>
            </a:xfrm>
            <a:custGeom>
              <a:avLst/>
              <a:gdLst>
                <a:gd name="T0" fmla="*/ 107 w 107"/>
                <a:gd name="T1" fmla="*/ 0 h 146"/>
                <a:gd name="T2" fmla="*/ 101 w 107"/>
                <a:gd name="T3" fmla="*/ 7 h 146"/>
                <a:gd name="T4" fmla="*/ 96 w 107"/>
                <a:gd name="T5" fmla="*/ 15 h 146"/>
                <a:gd name="T6" fmla="*/ 90 w 107"/>
                <a:gd name="T7" fmla="*/ 22 h 146"/>
                <a:gd name="T8" fmla="*/ 83 w 107"/>
                <a:gd name="T9" fmla="*/ 30 h 146"/>
                <a:gd name="T10" fmla="*/ 77 w 107"/>
                <a:gd name="T11" fmla="*/ 37 h 146"/>
                <a:gd name="T12" fmla="*/ 68 w 107"/>
                <a:gd name="T13" fmla="*/ 45 h 146"/>
                <a:gd name="T14" fmla="*/ 62 w 107"/>
                <a:gd name="T15" fmla="*/ 54 h 146"/>
                <a:gd name="T16" fmla="*/ 55 w 107"/>
                <a:gd name="T17" fmla="*/ 63 h 146"/>
                <a:gd name="T18" fmla="*/ 49 w 107"/>
                <a:gd name="T19" fmla="*/ 71 h 146"/>
                <a:gd name="T20" fmla="*/ 43 w 107"/>
                <a:gd name="T21" fmla="*/ 80 h 146"/>
                <a:gd name="T22" fmla="*/ 36 w 107"/>
                <a:gd name="T23" fmla="*/ 88 h 146"/>
                <a:gd name="T24" fmla="*/ 30 w 107"/>
                <a:gd name="T25" fmla="*/ 99 h 146"/>
                <a:gd name="T26" fmla="*/ 21 w 107"/>
                <a:gd name="T27" fmla="*/ 110 h 146"/>
                <a:gd name="T28" fmla="*/ 15 w 107"/>
                <a:gd name="T29" fmla="*/ 120 h 146"/>
                <a:gd name="T30" fmla="*/ 6 w 107"/>
                <a:gd name="T31" fmla="*/ 133 h 146"/>
                <a:gd name="T32" fmla="*/ 0 w 107"/>
                <a:gd name="T3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7" h="146">
                  <a:moveTo>
                    <a:pt x="107" y="0"/>
                  </a:moveTo>
                  <a:lnTo>
                    <a:pt x="101" y="7"/>
                  </a:lnTo>
                  <a:lnTo>
                    <a:pt x="96" y="15"/>
                  </a:lnTo>
                  <a:lnTo>
                    <a:pt x="90" y="22"/>
                  </a:lnTo>
                  <a:lnTo>
                    <a:pt x="83" y="30"/>
                  </a:lnTo>
                  <a:lnTo>
                    <a:pt x="77" y="37"/>
                  </a:lnTo>
                  <a:lnTo>
                    <a:pt x="68" y="45"/>
                  </a:lnTo>
                  <a:lnTo>
                    <a:pt x="62" y="54"/>
                  </a:lnTo>
                  <a:lnTo>
                    <a:pt x="55" y="63"/>
                  </a:lnTo>
                  <a:lnTo>
                    <a:pt x="49" y="71"/>
                  </a:lnTo>
                  <a:lnTo>
                    <a:pt x="43" y="80"/>
                  </a:lnTo>
                  <a:lnTo>
                    <a:pt x="36" y="88"/>
                  </a:lnTo>
                  <a:lnTo>
                    <a:pt x="30" y="99"/>
                  </a:lnTo>
                  <a:lnTo>
                    <a:pt x="21" y="110"/>
                  </a:lnTo>
                  <a:lnTo>
                    <a:pt x="15" y="120"/>
                  </a:lnTo>
                  <a:lnTo>
                    <a:pt x="6" y="133"/>
                  </a:lnTo>
                  <a:lnTo>
                    <a:pt x="0" y="146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0" name="Freeform 28"/>
            <p:cNvSpPr>
              <a:spLocks/>
            </p:cNvSpPr>
            <p:nvPr/>
          </p:nvSpPr>
          <p:spPr bwMode="auto">
            <a:xfrm>
              <a:off x="1087" y="3005"/>
              <a:ext cx="214" cy="310"/>
            </a:xfrm>
            <a:custGeom>
              <a:avLst/>
              <a:gdLst>
                <a:gd name="T0" fmla="*/ 0 w 103"/>
                <a:gd name="T1" fmla="*/ 150 h 150"/>
                <a:gd name="T2" fmla="*/ 7 w 103"/>
                <a:gd name="T3" fmla="*/ 139 h 150"/>
                <a:gd name="T4" fmla="*/ 13 w 103"/>
                <a:gd name="T5" fmla="*/ 128 h 150"/>
                <a:gd name="T6" fmla="*/ 19 w 103"/>
                <a:gd name="T7" fmla="*/ 118 h 150"/>
                <a:gd name="T8" fmla="*/ 26 w 103"/>
                <a:gd name="T9" fmla="*/ 107 h 150"/>
                <a:gd name="T10" fmla="*/ 32 w 103"/>
                <a:gd name="T11" fmla="*/ 98 h 150"/>
                <a:gd name="T12" fmla="*/ 39 w 103"/>
                <a:gd name="T13" fmla="*/ 88 h 150"/>
                <a:gd name="T14" fmla="*/ 45 w 103"/>
                <a:gd name="T15" fmla="*/ 77 h 150"/>
                <a:gd name="T16" fmla="*/ 54 w 103"/>
                <a:gd name="T17" fmla="*/ 68 h 150"/>
                <a:gd name="T18" fmla="*/ 60 w 103"/>
                <a:gd name="T19" fmla="*/ 58 h 150"/>
                <a:gd name="T20" fmla="*/ 67 w 103"/>
                <a:gd name="T21" fmla="*/ 49 h 150"/>
                <a:gd name="T22" fmla="*/ 73 w 103"/>
                <a:gd name="T23" fmla="*/ 38 h 150"/>
                <a:gd name="T24" fmla="*/ 80 w 103"/>
                <a:gd name="T25" fmla="*/ 30 h 150"/>
                <a:gd name="T26" fmla="*/ 88 w 103"/>
                <a:gd name="T27" fmla="*/ 19 h 150"/>
                <a:gd name="T28" fmla="*/ 95 w 103"/>
                <a:gd name="T29" fmla="*/ 11 h 150"/>
                <a:gd name="T30" fmla="*/ 103 w 103"/>
                <a:gd name="T3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50">
                  <a:moveTo>
                    <a:pt x="0" y="150"/>
                  </a:moveTo>
                  <a:lnTo>
                    <a:pt x="7" y="139"/>
                  </a:lnTo>
                  <a:lnTo>
                    <a:pt x="13" y="128"/>
                  </a:lnTo>
                  <a:lnTo>
                    <a:pt x="19" y="118"/>
                  </a:lnTo>
                  <a:lnTo>
                    <a:pt x="26" y="107"/>
                  </a:lnTo>
                  <a:lnTo>
                    <a:pt x="32" y="98"/>
                  </a:lnTo>
                  <a:lnTo>
                    <a:pt x="39" y="88"/>
                  </a:lnTo>
                  <a:lnTo>
                    <a:pt x="45" y="77"/>
                  </a:lnTo>
                  <a:lnTo>
                    <a:pt x="54" y="68"/>
                  </a:lnTo>
                  <a:lnTo>
                    <a:pt x="60" y="58"/>
                  </a:lnTo>
                  <a:lnTo>
                    <a:pt x="67" y="49"/>
                  </a:lnTo>
                  <a:lnTo>
                    <a:pt x="73" y="38"/>
                  </a:lnTo>
                  <a:lnTo>
                    <a:pt x="80" y="30"/>
                  </a:lnTo>
                  <a:lnTo>
                    <a:pt x="88" y="19"/>
                  </a:lnTo>
                  <a:lnTo>
                    <a:pt x="95" y="11"/>
                  </a:lnTo>
                  <a:lnTo>
                    <a:pt x="103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1" name="Freeform 29"/>
            <p:cNvSpPr>
              <a:spLocks/>
            </p:cNvSpPr>
            <p:nvPr/>
          </p:nvSpPr>
          <p:spPr bwMode="auto">
            <a:xfrm>
              <a:off x="1060" y="2939"/>
              <a:ext cx="166" cy="368"/>
            </a:xfrm>
            <a:custGeom>
              <a:avLst/>
              <a:gdLst>
                <a:gd name="T0" fmla="*/ 0 w 80"/>
                <a:gd name="T1" fmla="*/ 178 h 178"/>
                <a:gd name="T2" fmla="*/ 9 w 80"/>
                <a:gd name="T3" fmla="*/ 165 h 178"/>
                <a:gd name="T4" fmla="*/ 17 w 80"/>
                <a:gd name="T5" fmla="*/ 152 h 178"/>
                <a:gd name="T6" fmla="*/ 26 w 80"/>
                <a:gd name="T7" fmla="*/ 139 h 178"/>
                <a:gd name="T8" fmla="*/ 32 w 80"/>
                <a:gd name="T9" fmla="*/ 126 h 178"/>
                <a:gd name="T10" fmla="*/ 37 w 80"/>
                <a:gd name="T11" fmla="*/ 115 h 178"/>
                <a:gd name="T12" fmla="*/ 43 w 80"/>
                <a:gd name="T13" fmla="*/ 103 h 178"/>
                <a:gd name="T14" fmla="*/ 50 w 80"/>
                <a:gd name="T15" fmla="*/ 92 h 178"/>
                <a:gd name="T16" fmla="*/ 54 w 80"/>
                <a:gd name="T17" fmla="*/ 79 h 178"/>
                <a:gd name="T18" fmla="*/ 58 w 80"/>
                <a:gd name="T19" fmla="*/ 68 h 178"/>
                <a:gd name="T20" fmla="*/ 62 w 80"/>
                <a:gd name="T21" fmla="*/ 55 h 178"/>
                <a:gd name="T22" fmla="*/ 67 w 80"/>
                <a:gd name="T23" fmla="*/ 45 h 178"/>
                <a:gd name="T24" fmla="*/ 71 w 80"/>
                <a:gd name="T25" fmla="*/ 34 h 178"/>
                <a:gd name="T26" fmla="*/ 73 w 80"/>
                <a:gd name="T27" fmla="*/ 21 h 178"/>
                <a:gd name="T28" fmla="*/ 75 w 80"/>
                <a:gd name="T29" fmla="*/ 10 h 178"/>
                <a:gd name="T30" fmla="*/ 80 w 80"/>
                <a:gd name="T3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178">
                  <a:moveTo>
                    <a:pt x="0" y="178"/>
                  </a:moveTo>
                  <a:lnTo>
                    <a:pt x="9" y="165"/>
                  </a:lnTo>
                  <a:lnTo>
                    <a:pt x="17" y="152"/>
                  </a:lnTo>
                  <a:lnTo>
                    <a:pt x="26" y="139"/>
                  </a:lnTo>
                  <a:lnTo>
                    <a:pt x="32" y="126"/>
                  </a:lnTo>
                  <a:lnTo>
                    <a:pt x="37" y="115"/>
                  </a:lnTo>
                  <a:lnTo>
                    <a:pt x="43" y="103"/>
                  </a:lnTo>
                  <a:lnTo>
                    <a:pt x="50" y="92"/>
                  </a:lnTo>
                  <a:lnTo>
                    <a:pt x="54" y="79"/>
                  </a:lnTo>
                  <a:lnTo>
                    <a:pt x="58" y="68"/>
                  </a:lnTo>
                  <a:lnTo>
                    <a:pt x="62" y="55"/>
                  </a:lnTo>
                  <a:lnTo>
                    <a:pt x="67" y="45"/>
                  </a:lnTo>
                  <a:lnTo>
                    <a:pt x="71" y="34"/>
                  </a:lnTo>
                  <a:lnTo>
                    <a:pt x="73" y="21"/>
                  </a:lnTo>
                  <a:lnTo>
                    <a:pt x="75" y="10"/>
                  </a:lnTo>
                  <a:lnTo>
                    <a:pt x="80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2" name="Freeform 30"/>
            <p:cNvSpPr>
              <a:spLocks/>
            </p:cNvSpPr>
            <p:nvPr/>
          </p:nvSpPr>
          <p:spPr bwMode="auto">
            <a:xfrm>
              <a:off x="1106" y="2986"/>
              <a:ext cx="148" cy="275"/>
            </a:xfrm>
            <a:custGeom>
              <a:avLst/>
              <a:gdLst>
                <a:gd name="T0" fmla="*/ 0 w 71"/>
                <a:gd name="T1" fmla="*/ 133 h 133"/>
                <a:gd name="T2" fmla="*/ 6 w 71"/>
                <a:gd name="T3" fmla="*/ 122 h 133"/>
                <a:gd name="T4" fmla="*/ 13 w 71"/>
                <a:gd name="T5" fmla="*/ 112 h 133"/>
                <a:gd name="T6" fmla="*/ 17 w 71"/>
                <a:gd name="T7" fmla="*/ 103 h 133"/>
                <a:gd name="T8" fmla="*/ 23 w 71"/>
                <a:gd name="T9" fmla="*/ 95 h 133"/>
                <a:gd name="T10" fmla="*/ 28 w 71"/>
                <a:gd name="T11" fmla="*/ 86 h 133"/>
                <a:gd name="T12" fmla="*/ 32 w 71"/>
                <a:gd name="T13" fmla="*/ 77 h 133"/>
                <a:gd name="T14" fmla="*/ 38 w 71"/>
                <a:gd name="T15" fmla="*/ 69 h 133"/>
                <a:gd name="T16" fmla="*/ 43 w 71"/>
                <a:gd name="T17" fmla="*/ 60 h 133"/>
                <a:gd name="T18" fmla="*/ 47 w 71"/>
                <a:gd name="T19" fmla="*/ 52 h 133"/>
                <a:gd name="T20" fmla="*/ 51 w 71"/>
                <a:gd name="T21" fmla="*/ 43 h 133"/>
                <a:gd name="T22" fmla="*/ 55 w 71"/>
                <a:gd name="T23" fmla="*/ 35 h 133"/>
                <a:gd name="T24" fmla="*/ 60 w 71"/>
                <a:gd name="T25" fmla="*/ 26 h 133"/>
                <a:gd name="T26" fmla="*/ 64 w 71"/>
                <a:gd name="T27" fmla="*/ 17 h 133"/>
                <a:gd name="T28" fmla="*/ 66 w 71"/>
                <a:gd name="T29" fmla="*/ 9 h 133"/>
                <a:gd name="T30" fmla="*/ 71 w 71"/>
                <a:gd name="T3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33">
                  <a:moveTo>
                    <a:pt x="0" y="133"/>
                  </a:moveTo>
                  <a:lnTo>
                    <a:pt x="6" y="122"/>
                  </a:lnTo>
                  <a:lnTo>
                    <a:pt x="13" y="112"/>
                  </a:lnTo>
                  <a:lnTo>
                    <a:pt x="17" y="103"/>
                  </a:lnTo>
                  <a:lnTo>
                    <a:pt x="23" y="95"/>
                  </a:lnTo>
                  <a:lnTo>
                    <a:pt x="28" y="86"/>
                  </a:lnTo>
                  <a:lnTo>
                    <a:pt x="32" y="77"/>
                  </a:lnTo>
                  <a:lnTo>
                    <a:pt x="38" y="69"/>
                  </a:lnTo>
                  <a:lnTo>
                    <a:pt x="43" y="60"/>
                  </a:lnTo>
                  <a:lnTo>
                    <a:pt x="47" y="52"/>
                  </a:lnTo>
                  <a:lnTo>
                    <a:pt x="51" y="43"/>
                  </a:lnTo>
                  <a:lnTo>
                    <a:pt x="55" y="35"/>
                  </a:lnTo>
                  <a:lnTo>
                    <a:pt x="60" y="26"/>
                  </a:lnTo>
                  <a:lnTo>
                    <a:pt x="64" y="17"/>
                  </a:lnTo>
                  <a:lnTo>
                    <a:pt x="66" y="9"/>
                  </a:lnTo>
                  <a:lnTo>
                    <a:pt x="71" y="0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3" name="Freeform 31"/>
            <p:cNvSpPr>
              <a:spLocks/>
            </p:cNvSpPr>
            <p:nvPr/>
          </p:nvSpPr>
          <p:spPr bwMode="auto">
            <a:xfrm>
              <a:off x="1189" y="2854"/>
              <a:ext cx="135" cy="159"/>
            </a:xfrm>
            <a:custGeom>
              <a:avLst/>
              <a:gdLst>
                <a:gd name="T0" fmla="*/ 0 w 65"/>
                <a:gd name="T1" fmla="*/ 0 h 77"/>
                <a:gd name="T2" fmla="*/ 3 w 65"/>
                <a:gd name="T3" fmla="*/ 4 h 77"/>
                <a:gd name="T4" fmla="*/ 5 w 65"/>
                <a:gd name="T5" fmla="*/ 9 h 77"/>
                <a:gd name="T6" fmla="*/ 7 w 65"/>
                <a:gd name="T7" fmla="*/ 15 h 77"/>
                <a:gd name="T8" fmla="*/ 9 w 65"/>
                <a:gd name="T9" fmla="*/ 19 h 77"/>
                <a:gd name="T10" fmla="*/ 11 w 65"/>
                <a:gd name="T11" fmla="*/ 26 h 77"/>
                <a:gd name="T12" fmla="*/ 13 w 65"/>
                <a:gd name="T13" fmla="*/ 30 h 77"/>
                <a:gd name="T14" fmla="*/ 15 w 65"/>
                <a:gd name="T15" fmla="*/ 36 h 77"/>
                <a:gd name="T16" fmla="*/ 18 w 65"/>
                <a:gd name="T17" fmla="*/ 41 h 77"/>
                <a:gd name="T18" fmla="*/ 22 w 65"/>
                <a:gd name="T19" fmla="*/ 47 h 77"/>
                <a:gd name="T20" fmla="*/ 26 w 65"/>
                <a:gd name="T21" fmla="*/ 51 h 77"/>
                <a:gd name="T22" fmla="*/ 31 w 65"/>
                <a:gd name="T23" fmla="*/ 56 h 77"/>
                <a:gd name="T24" fmla="*/ 37 w 65"/>
                <a:gd name="T25" fmla="*/ 60 h 77"/>
                <a:gd name="T26" fmla="*/ 43 w 65"/>
                <a:gd name="T27" fmla="*/ 64 h 77"/>
                <a:gd name="T28" fmla="*/ 50 w 65"/>
                <a:gd name="T29" fmla="*/ 69 h 77"/>
                <a:gd name="T30" fmla="*/ 56 w 65"/>
                <a:gd name="T31" fmla="*/ 73 h 77"/>
                <a:gd name="T32" fmla="*/ 65 w 65"/>
                <a:gd name="T3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3" y="4"/>
                  </a:lnTo>
                  <a:lnTo>
                    <a:pt x="5" y="9"/>
                  </a:lnTo>
                  <a:lnTo>
                    <a:pt x="7" y="15"/>
                  </a:lnTo>
                  <a:lnTo>
                    <a:pt x="9" y="19"/>
                  </a:lnTo>
                  <a:lnTo>
                    <a:pt x="11" y="26"/>
                  </a:lnTo>
                  <a:lnTo>
                    <a:pt x="13" y="30"/>
                  </a:lnTo>
                  <a:lnTo>
                    <a:pt x="15" y="36"/>
                  </a:lnTo>
                  <a:lnTo>
                    <a:pt x="18" y="41"/>
                  </a:lnTo>
                  <a:lnTo>
                    <a:pt x="22" y="47"/>
                  </a:lnTo>
                  <a:lnTo>
                    <a:pt x="26" y="51"/>
                  </a:lnTo>
                  <a:lnTo>
                    <a:pt x="31" y="56"/>
                  </a:lnTo>
                  <a:lnTo>
                    <a:pt x="37" y="60"/>
                  </a:lnTo>
                  <a:lnTo>
                    <a:pt x="43" y="64"/>
                  </a:lnTo>
                  <a:lnTo>
                    <a:pt x="50" y="69"/>
                  </a:lnTo>
                  <a:lnTo>
                    <a:pt x="56" y="73"/>
                  </a:lnTo>
                  <a:lnTo>
                    <a:pt x="65" y="77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4" name="Freeform 32"/>
            <p:cNvSpPr>
              <a:spLocks/>
            </p:cNvSpPr>
            <p:nvPr/>
          </p:nvSpPr>
          <p:spPr bwMode="auto">
            <a:xfrm>
              <a:off x="1239" y="2811"/>
              <a:ext cx="98" cy="179"/>
            </a:xfrm>
            <a:custGeom>
              <a:avLst/>
              <a:gdLst>
                <a:gd name="T0" fmla="*/ 0 w 47"/>
                <a:gd name="T1" fmla="*/ 0 h 87"/>
                <a:gd name="T2" fmla="*/ 0 w 47"/>
                <a:gd name="T3" fmla="*/ 6 h 87"/>
                <a:gd name="T4" fmla="*/ 2 w 47"/>
                <a:gd name="T5" fmla="*/ 12 h 87"/>
                <a:gd name="T6" fmla="*/ 2 w 47"/>
                <a:gd name="T7" fmla="*/ 19 h 87"/>
                <a:gd name="T8" fmla="*/ 4 w 47"/>
                <a:gd name="T9" fmla="*/ 25 h 87"/>
                <a:gd name="T10" fmla="*/ 7 w 47"/>
                <a:gd name="T11" fmla="*/ 32 h 87"/>
                <a:gd name="T12" fmla="*/ 9 w 47"/>
                <a:gd name="T13" fmla="*/ 38 h 87"/>
                <a:gd name="T14" fmla="*/ 11 w 47"/>
                <a:gd name="T15" fmla="*/ 45 h 87"/>
                <a:gd name="T16" fmla="*/ 13 w 47"/>
                <a:gd name="T17" fmla="*/ 51 h 87"/>
                <a:gd name="T18" fmla="*/ 15 w 47"/>
                <a:gd name="T19" fmla="*/ 57 h 87"/>
                <a:gd name="T20" fmla="*/ 19 w 47"/>
                <a:gd name="T21" fmla="*/ 62 h 87"/>
                <a:gd name="T22" fmla="*/ 22 w 47"/>
                <a:gd name="T23" fmla="*/ 66 h 87"/>
                <a:gd name="T24" fmla="*/ 26 w 47"/>
                <a:gd name="T25" fmla="*/ 72 h 87"/>
                <a:gd name="T26" fmla="*/ 30 w 47"/>
                <a:gd name="T27" fmla="*/ 77 h 87"/>
                <a:gd name="T28" fmla="*/ 37 w 47"/>
                <a:gd name="T29" fmla="*/ 81 h 87"/>
                <a:gd name="T30" fmla="*/ 41 w 47"/>
                <a:gd name="T31" fmla="*/ 85 h 87"/>
                <a:gd name="T32" fmla="*/ 47 w 47"/>
                <a:gd name="T3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87">
                  <a:moveTo>
                    <a:pt x="0" y="0"/>
                  </a:moveTo>
                  <a:lnTo>
                    <a:pt x="0" y="6"/>
                  </a:lnTo>
                  <a:lnTo>
                    <a:pt x="2" y="12"/>
                  </a:lnTo>
                  <a:lnTo>
                    <a:pt x="2" y="19"/>
                  </a:lnTo>
                  <a:lnTo>
                    <a:pt x="4" y="25"/>
                  </a:lnTo>
                  <a:lnTo>
                    <a:pt x="7" y="32"/>
                  </a:lnTo>
                  <a:lnTo>
                    <a:pt x="9" y="38"/>
                  </a:lnTo>
                  <a:lnTo>
                    <a:pt x="11" y="45"/>
                  </a:lnTo>
                  <a:lnTo>
                    <a:pt x="13" y="51"/>
                  </a:lnTo>
                  <a:lnTo>
                    <a:pt x="15" y="57"/>
                  </a:lnTo>
                  <a:lnTo>
                    <a:pt x="19" y="62"/>
                  </a:lnTo>
                  <a:lnTo>
                    <a:pt x="22" y="66"/>
                  </a:lnTo>
                  <a:lnTo>
                    <a:pt x="26" y="72"/>
                  </a:lnTo>
                  <a:lnTo>
                    <a:pt x="30" y="77"/>
                  </a:lnTo>
                  <a:lnTo>
                    <a:pt x="37" y="81"/>
                  </a:lnTo>
                  <a:lnTo>
                    <a:pt x="41" y="85"/>
                  </a:lnTo>
                  <a:lnTo>
                    <a:pt x="47" y="87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5" name="Freeform 33"/>
            <p:cNvSpPr>
              <a:spLocks/>
            </p:cNvSpPr>
            <p:nvPr/>
          </p:nvSpPr>
          <p:spPr bwMode="auto">
            <a:xfrm>
              <a:off x="1118" y="2653"/>
              <a:ext cx="58" cy="62"/>
            </a:xfrm>
            <a:custGeom>
              <a:avLst/>
              <a:gdLst>
                <a:gd name="T0" fmla="*/ 28 w 28"/>
                <a:gd name="T1" fmla="*/ 30 h 30"/>
                <a:gd name="T2" fmla="*/ 26 w 28"/>
                <a:gd name="T3" fmla="*/ 30 h 30"/>
                <a:gd name="T4" fmla="*/ 24 w 28"/>
                <a:gd name="T5" fmla="*/ 28 h 30"/>
                <a:gd name="T6" fmla="*/ 22 w 28"/>
                <a:gd name="T7" fmla="*/ 26 h 30"/>
                <a:gd name="T8" fmla="*/ 19 w 28"/>
                <a:gd name="T9" fmla="*/ 26 h 30"/>
                <a:gd name="T10" fmla="*/ 19 w 28"/>
                <a:gd name="T11" fmla="*/ 24 h 30"/>
                <a:gd name="T12" fmla="*/ 17 w 28"/>
                <a:gd name="T13" fmla="*/ 22 h 30"/>
                <a:gd name="T14" fmla="*/ 17 w 28"/>
                <a:gd name="T15" fmla="*/ 20 h 30"/>
                <a:gd name="T16" fmla="*/ 15 w 28"/>
                <a:gd name="T17" fmla="*/ 18 h 30"/>
                <a:gd name="T18" fmla="*/ 15 w 28"/>
                <a:gd name="T19" fmla="*/ 18 h 30"/>
                <a:gd name="T20" fmla="*/ 15 w 28"/>
                <a:gd name="T21" fmla="*/ 15 h 30"/>
                <a:gd name="T22" fmla="*/ 13 w 28"/>
                <a:gd name="T23" fmla="*/ 13 h 30"/>
                <a:gd name="T24" fmla="*/ 13 w 28"/>
                <a:gd name="T25" fmla="*/ 13 h 30"/>
                <a:gd name="T26" fmla="*/ 11 w 28"/>
                <a:gd name="T27" fmla="*/ 11 h 30"/>
                <a:gd name="T28" fmla="*/ 11 w 28"/>
                <a:gd name="T29" fmla="*/ 11 h 30"/>
                <a:gd name="T30" fmla="*/ 9 w 28"/>
                <a:gd name="T31" fmla="*/ 11 h 30"/>
                <a:gd name="T32" fmla="*/ 7 w 28"/>
                <a:gd name="T33" fmla="*/ 11 h 30"/>
                <a:gd name="T34" fmla="*/ 7 w 28"/>
                <a:gd name="T35" fmla="*/ 11 h 30"/>
                <a:gd name="T36" fmla="*/ 4 w 28"/>
                <a:gd name="T37" fmla="*/ 11 h 30"/>
                <a:gd name="T38" fmla="*/ 4 w 28"/>
                <a:gd name="T39" fmla="*/ 9 h 30"/>
                <a:gd name="T40" fmla="*/ 2 w 28"/>
                <a:gd name="T41" fmla="*/ 9 h 30"/>
                <a:gd name="T42" fmla="*/ 2 w 28"/>
                <a:gd name="T43" fmla="*/ 7 h 30"/>
                <a:gd name="T44" fmla="*/ 0 w 28"/>
                <a:gd name="T45" fmla="*/ 7 h 30"/>
                <a:gd name="T46" fmla="*/ 0 w 28"/>
                <a:gd name="T47" fmla="*/ 5 h 30"/>
                <a:gd name="T48" fmla="*/ 0 w 28"/>
                <a:gd name="T49" fmla="*/ 5 h 30"/>
                <a:gd name="T50" fmla="*/ 0 w 28"/>
                <a:gd name="T51" fmla="*/ 3 h 30"/>
                <a:gd name="T52" fmla="*/ 2 w 28"/>
                <a:gd name="T53" fmla="*/ 3 h 30"/>
                <a:gd name="T54" fmla="*/ 2 w 28"/>
                <a:gd name="T55" fmla="*/ 0 h 30"/>
                <a:gd name="T56" fmla="*/ 2 w 28"/>
                <a:gd name="T57" fmla="*/ 3 h 30"/>
                <a:gd name="T58" fmla="*/ 2 w 28"/>
                <a:gd name="T59" fmla="*/ 5 h 30"/>
                <a:gd name="T60" fmla="*/ 2 w 28"/>
                <a:gd name="T61" fmla="*/ 7 h 30"/>
                <a:gd name="T62" fmla="*/ 2 w 28"/>
                <a:gd name="T63" fmla="*/ 7 h 30"/>
                <a:gd name="T64" fmla="*/ 4 w 28"/>
                <a:gd name="T65" fmla="*/ 9 h 30"/>
                <a:gd name="T66" fmla="*/ 4 w 28"/>
                <a:gd name="T67" fmla="*/ 9 h 30"/>
                <a:gd name="T68" fmla="*/ 7 w 28"/>
                <a:gd name="T69" fmla="*/ 9 h 30"/>
                <a:gd name="T70" fmla="*/ 9 w 28"/>
                <a:gd name="T71" fmla="*/ 9 h 30"/>
                <a:gd name="T72" fmla="*/ 11 w 28"/>
                <a:gd name="T73" fmla="*/ 9 h 30"/>
                <a:gd name="T74" fmla="*/ 13 w 28"/>
                <a:gd name="T75" fmla="*/ 9 h 30"/>
                <a:gd name="T76" fmla="*/ 15 w 28"/>
                <a:gd name="T77" fmla="*/ 9 h 30"/>
                <a:gd name="T78" fmla="*/ 17 w 28"/>
                <a:gd name="T79" fmla="*/ 7 h 30"/>
                <a:gd name="T80" fmla="*/ 19 w 28"/>
                <a:gd name="T81" fmla="*/ 7 h 30"/>
                <a:gd name="T82" fmla="*/ 22 w 28"/>
                <a:gd name="T83" fmla="*/ 5 h 30"/>
                <a:gd name="T84" fmla="*/ 24 w 28"/>
                <a:gd name="T85" fmla="*/ 3 h 30"/>
                <a:gd name="T86" fmla="*/ 24 w 28"/>
                <a:gd name="T87" fmla="*/ 5 h 30"/>
                <a:gd name="T88" fmla="*/ 24 w 28"/>
                <a:gd name="T89" fmla="*/ 5 h 30"/>
                <a:gd name="T90" fmla="*/ 24 w 28"/>
                <a:gd name="T91" fmla="*/ 7 h 30"/>
                <a:gd name="T92" fmla="*/ 24 w 28"/>
                <a:gd name="T93" fmla="*/ 7 h 30"/>
                <a:gd name="T94" fmla="*/ 22 w 28"/>
                <a:gd name="T95" fmla="*/ 9 h 30"/>
                <a:gd name="T96" fmla="*/ 22 w 28"/>
                <a:gd name="T97" fmla="*/ 11 h 30"/>
                <a:gd name="T98" fmla="*/ 19 w 28"/>
                <a:gd name="T99" fmla="*/ 13 h 30"/>
                <a:gd name="T100" fmla="*/ 19 w 28"/>
                <a:gd name="T101" fmla="*/ 13 h 30"/>
                <a:gd name="T102" fmla="*/ 19 w 28"/>
                <a:gd name="T103" fmla="*/ 15 h 30"/>
                <a:gd name="T104" fmla="*/ 19 w 28"/>
                <a:gd name="T105" fmla="*/ 18 h 30"/>
                <a:gd name="T106" fmla="*/ 19 w 28"/>
                <a:gd name="T107" fmla="*/ 20 h 30"/>
                <a:gd name="T108" fmla="*/ 19 w 28"/>
                <a:gd name="T109" fmla="*/ 22 h 30"/>
                <a:gd name="T110" fmla="*/ 22 w 28"/>
                <a:gd name="T111" fmla="*/ 24 h 30"/>
                <a:gd name="T112" fmla="*/ 22 w 28"/>
                <a:gd name="T113" fmla="*/ 26 h 30"/>
                <a:gd name="T114" fmla="*/ 24 w 28"/>
                <a:gd name="T115" fmla="*/ 28 h 30"/>
                <a:gd name="T116" fmla="*/ 28 w 28"/>
                <a:gd name="T1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30">
                  <a:moveTo>
                    <a:pt x="28" y="30"/>
                  </a:moveTo>
                  <a:lnTo>
                    <a:pt x="26" y="30"/>
                  </a:lnTo>
                  <a:lnTo>
                    <a:pt x="24" y="28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9" y="24"/>
                  </a:lnTo>
                  <a:lnTo>
                    <a:pt x="17" y="22"/>
                  </a:lnTo>
                  <a:lnTo>
                    <a:pt x="17" y="2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9"/>
                  </a:lnTo>
                  <a:lnTo>
                    <a:pt x="4" y="9"/>
                  </a:lnTo>
                  <a:lnTo>
                    <a:pt x="7" y="9"/>
                  </a:lnTo>
                  <a:lnTo>
                    <a:pt x="9" y="9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20"/>
                  </a:lnTo>
                  <a:lnTo>
                    <a:pt x="19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4" y="28"/>
                  </a:lnTo>
                  <a:lnTo>
                    <a:pt x="28" y="30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06" name="Freeform 34"/>
            <p:cNvSpPr>
              <a:spLocks/>
            </p:cNvSpPr>
            <p:nvPr/>
          </p:nvSpPr>
          <p:spPr bwMode="auto">
            <a:xfrm>
              <a:off x="1279" y="2579"/>
              <a:ext cx="22" cy="74"/>
            </a:xfrm>
            <a:custGeom>
              <a:avLst/>
              <a:gdLst>
                <a:gd name="T0" fmla="*/ 3 w 11"/>
                <a:gd name="T1" fmla="*/ 36 h 36"/>
                <a:gd name="T2" fmla="*/ 3 w 11"/>
                <a:gd name="T3" fmla="*/ 34 h 36"/>
                <a:gd name="T4" fmla="*/ 5 w 11"/>
                <a:gd name="T5" fmla="*/ 34 h 36"/>
                <a:gd name="T6" fmla="*/ 5 w 11"/>
                <a:gd name="T7" fmla="*/ 32 h 36"/>
                <a:gd name="T8" fmla="*/ 7 w 11"/>
                <a:gd name="T9" fmla="*/ 30 h 36"/>
                <a:gd name="T10" fmla="*/ 7 w 11"/>
                <a:gd name="T11" fmla="*/ 26 h 36"/>
                <a:gd name="T12" fmla="*/ 7 w 11"/>
                <a:gd name="T13" fmla="*/ 24 h 36"/>
                <a:gd name="T14" fmla="*/ 7 w 11"/>
                <a:gd name="T15" fmla="*/ 21 h 36"/>
                <a:gd name="T16" fmla="*/ 7 w 11"/>
                <a:gd name="T17" fmla="*/ 19 h 36"/>
                <a:gd name="T18" fmla="*/ 7 w 11"/>
                <a:gd name="T19" fmla="*/ 17 h 36"/>
                <a:gd name="T20" fmla="*/ 7 w 11"/>
                <a:gd name="T21" fmla="*/ 15 h 36"/>
                <a:gd name="T22" fmla="*/ 5 w 11"/>
                <a:gd name="T23" fmla="*/ 13 h 36"/>
                <a:gd name="T24" fmla="*/ 5 w 11"/>
                <a:gd name="T25" fmla="*/ 13 h 36"/>
                <a:gd name="T26" fmla="*/ 3 w 11"/>
                <a:gd name="T27" fmla="*/ 11 h 36"/>
                <a:gd name="T28" fmla="*/ 3 w 11"/>
                <a:gd name="T29" fmla="*/ 9 h 36"/>
                <a:gd name="T30" fmla="*/ 0 w 11"/>
                <a:gd name="T31" fmla="*/ 9 h 36"/>
                <a:gd name="T32" fmla="*/ 0 w 11"/>
                <a:gd name="T33" fmla="*/ 6 h 36"/>
                <a:gd name="T34" fmla="*/ 0 w 11"/>
                <a:gd name="T35" fmla="*/ 4 h 36"/>
                <a:gd name="T36" fmla="*/ 0 w 11"/>
                <a:gd name="T37" fmla="*/ 0 h 36"/>
                <a:gd name="T38" fmla="*/ 3 w 11"/>
                <a:gd name="T39" fmla="*/ 2 h 36"/>
                <a:gd name="T40" fmla="*/ 3 w 11"/>
                <a:gd name="T41" fmla="*/ 4 h 36"/>
                <a:gd name="T42" fmla="*/ 5 w 11"/>
                <a:gd name="T43" fmla="*/ 4 h 36"/>
                <a:gd name="T44" fmla="*/ 5 w 11"/>
                <a:gd name="T45" fmla="*/ 6 h 36"/>
                <a:gd name="T46" fmla="*/ 7 w 11"/>
                <a:gd name="T47" fmla="*/ 9 h 36"/>
                <a:gd name="T48" fmla="*/ 7 w 11"/>
                <a:gd name="T49" fmla="*/ 9 h 36"/>
                <a:gd name="T50" fmla="*/ 9 w 11"/>
                <a:gd name="T51" fmla="*/ 13 h 36"/>
                <a:gd name="T52" fmla="*/ 9 w 11"/>
                <a:gd name="T53" fmla="*/ 15 h 36"/>
                <a:gd name="T54" fmla="*/ 11 w 11"/>
                <a:gd name="T55" fmla="*/ 17 h 36"/>
                <a:gd name="T56" fmla="*/ 11 w 11"/>
                <a:gd name="T57" fmla="*/ 19 h 36"/>
                <a:gd name="T58" fmla="*/ 11 w 11"/>
                <a:gd name="T59" fmla="*/ 21 h 36"/>
                <a:gd name="T60" fmla="*/ 11 w 11"/>
                <a:gd name="T61" fmla="*/ 24 h 36"/>
                <a:gd name="T62" fmla="*/ 9 w 11"/>
                <a:gd name="T63" fmla="*/ 26 h 36"/>
                <a:gd name="T64" fmla="*/ 9 w 11"/>
                <a:gd name="T65" fmla="*/ 28 h 36"/>
                <a:gd name="T66" fmla="*/ 9 w 11"/>
                <a:gd name="T67" fmla="*/ 30 h 36"/>
                <a:gd name="T68" fmla="*/ 7 w 11"/>
                <a:gd name="T69" fmla="*/ 32 h 36"/>
                <a:gd name="T70" fmla="*/ 7 w 11"/>
                <a:gd name="T71" fmla="*/ 32 h 36"/>
                <a:gd name="T72" fmla="*/ 5 w 11"/>
                <a:gd name="T73" fmla="*/ 34 h 36"/>
                <a:gd name="T74" fmla="*/ 5 w 11"/>
                <a:gd name="T75" fmla="*/ 36 h 36"/>
                <a:gd name="T76" fmla="*/ 3 w 11"/>
                <a:gd name="T7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" h="36">
                  <a:moveTo>
                    <a:pt x="3" y="36"/>
                  </a:moveTo>
                  <a:lnTo>
                    <a:pt x="3" y="34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3" y="11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13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3" y="36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07" name="Freeform 35"/>
            <p:cNvSpPr>
              <a:spLocks/>
            </p:cNvSpPr>
            <p:nvPr/>
          </p:nvSpPr>
          <p:spPr bwMode="auto">
            <a:xfrm>
              <a:off x="1172" y="2482"/>
              <a:ext cx="359" cy="105"/>
            </a:xfrm>
            <a:custGeom>
              <a:avLst/>
              <a:gdLst>
                <a:gd name="T0" fmla="*/ 2 w 172"/>
                <a:gd name="T1" fmla="*/ 45 h 51"/>
                <a:gd name="T2" fmla="*/ 6 w 172"/>
                <a:gd name="T3" fmla="*/ 45 h 51"/>
                <a:gd name="T4" fmla="*/ 13 w 172"/>
                <a:gd name="T5" fmla="*/ 47 h 51"/>
                <a:gd name="T6" fmla="*/ 21 w 172"/>
                <a:gd name="T7" fmla="*/ 49 h 51"/>
                <a:gd name="T8" fmla="*/ 30 w 172"/>
                <a:gd name="T9" fmla="*/ 49 h 51"/>
                <a:gd name="T10" fmla="*/ 39 w 172"/>
                <a:gd name="T11" fmla="*/ 47 h 51"/>
                <a:gd name="T12" fmla="*/ 45 w 172"/>
                <a:gd name="T13" fmla="*/ 45 h 51"/>
                <a:gd name="T14" fmla="*/ 54 w 172"/>
                <a:gd name="T15" fmla="*/ 38 h 51"/>
                <a:gd name="T16" fmla="*/ 56 w 172"/>
                <a:gd name="T17" fmla="*/ 36 h 51"/>
                <a:gd name="T18" fmla="*/ 60 w 172"/>
                <a:gd name="T19" fmla="*/ 41 h 51"/>
                <a:gd name="T20" fmla="*/ 69 w 172"/>
                <a:gd name="T21" fmla="*/ 43 h 51"/>
                <a:gd name="T22" fmla="*/ 77 w 172"/>
                <a:gd name="T23" fmla="*/ 43 h 51"/>
                <a:gd name="T24" fmla="*/ 88 w 172"/>
                <a:gd name="T25" fmla="*/ 41 h 51"/>
                <a:gd name="T26" fmla="*/ 99 w 172"/>
                <a:gd name="T27" fmla="*/ 36 h 51"/>
                <a:gd name="T28" fmla="*/ 111 w 172"/>
                <a:gd name="T29" fmla="*/ 32 h 51"/>
                <a:gd name="T30" fmla="*/ 122 w 172"/>
                <a:gd name="T31" fmla="*/ 26 h 51"/>
                <a:gd name="T32" fmla="*/ 135 w 172"/>
                <a:gd name="T33" fmla="*/ 17 h 51"/>
                <a:gd name="T34" fmla="*/ 148 w 172"/>
                <a:gd name="T35" fmla="*/ 8 h 51"/>
                <a:gd name="T36" fmla="*/ 152 w 172"/>
                <a:gd name="T37" fmla="*/ 4 h 51"/>
                <a:gd name="T38" fmla="*/ 157 w 172"/>
                <a:gd name="T39" fmla="*/ 0 h 51"/>
                <a:gd name="T40" fmla="*/ 154 w 172"/>
                <a:gd name="T41" fmla="*/ 6 h 51"/>
                <a:gd name="T42" fmla="*/ 152 w 172"/>
                <a:gd name="T43" fmla="*/ 8 h 51"/>
                <a:gd name="T44" fmla="*/ 146 w 172"/>
                <a:gd name="T45" fmla="*/ 13 h 51"/>
                <a:gd name="T46" fmla="*/ 150 w 172"/>
                <a:gd name="T47" fmla="*/ 13 h 51"/>
                <a:gd name="T48" fmla="*/ 157 w 172"/>
                <a:gd name="T49" fmla="*/ 11 h 51"/>
                <a:gd name="T50" fmla="*/ 163 w 172"/>
                <a:gd name="T51" fmla="*/ 8 h 51"/>
                <a:gd name="T52" fmla="*/ 172 w 172"/>
                <a:gd name="T53" fmla="*/ 2 h 51"/>
                <a:gd name="T54" fmla="*/ 167 w 172"/>
                <a:gd name="T55" fmla="*/ 8 h 51"/>
                <a:gd name="T56" fmla="*/ 163 w 172"/>
                <a:gd name="T57" fmla="*/ 11 h 51"/>
                <a:gd name="T58" fmla="*/ 159 w 172"/>
                <a:gd name="T59" fmla="*/ 13 h 51"/>
                <a:gd name="T60" fmla="*/ 154 w 172"/>
                <a:gd name="T61" fmla="*/ 15 h 51"/>
                <a:gd name="T62" fmla="*/ 150 w 172"/>
                <a:gd name="T63" fmla="*/ 15 h 51"/>
                <a:gd name="T64" fmla="*/ 146 w 172"/>
                <a:gd name="T65" fmla="*/ 17 h 51"/>
                <a:gd name="T66" fmla="*/ 139 w 172"/>
                <a:gd name="T67" fmla="*/ 19 h 51"/>
                <a:gd name="T68" fmla="*/ 133 w 172"/>
                <a:gd name="T69" fmla="*/ 21 h 51"/>
                <a:gd name="T70" fmla="*/ 126 w 172"/>
                <a:gd name="T71" fmla="*/ 26 h 51"/>
                <a:gd name="T72" fmla="*/ 120 w 172"/>
                <a:gd name="T73" fmla="*/ 28 h 51"/>
                <a:gd name="T74" fmla="*/ 116 w 172"/>
                <a:gd name="T75" fmla="*/ 32 h 51"/>
                <a:gd name="T76" fmla="*/ 109 w 172"/>
                <a:gd name="T77" fmla="*/ 36 h 51"/>
                <a:gd name="T78" fmla="*/ 105 w 172"/>
                <a:gd name="T79" fmla="*/ 41 h 51"/>
                <a:gd name="T80" fmla="*/ 101 w 172"/>
                <a:gd name="T81" fmla="*/ 43 h 51"/>
                <a:gd name="T82" fmla="*/ 96 w 172"/>
                <a:gd name="T83" fmla="*/ 45 h 51"/>
                <a:gd name="T84" fmla="*/ 88 w 172"/>
                <a:gd name="T85" fmla="*/ 47 h 51"/>
                <a:gd name="T86" fmla="*/ 81 w 172"/>
                <a:gd name="T87" fmla="*/ 49 h 51"/>
                <a:gd name="T88" fmla="*/ 73 w 172"/>
                <a:gd name="T89" fmla="*/ 49 h 51"/>
                <a:gd name="T90" fmla="*/ 64 w 172"/>
                <a:gd name="T91" fmla="*/ 49 h 51"/>
                <a:gd name="T92" fmla="*/ 58 w 172"/>
                <a:gd name="T93" fmla="*/ 49 h 51"/>
                <a:gd name="T94" fmla="*/ 54 w 172"/>
                <a:gd name="T95" fmla="*/ 45 h 51"/>
                <a:gd name="T96" fmla="*/ 49 w 172"/>
                <a:gd name="T97" fmla="*/ 45 h 51"/>
                <a:gd name="T98" fmla="*/ 45 w 172"/>
                <a:gd name="T99" fmla="*/ 47 h 51"/>
                <a:gd name="T100" fmla="*/ 39 w 172"/>
                <a:gd name="T101" fmla="*/ 49 h 51"/>
                <a:gd name="T102" fmla="*/ 32 w 172"/>
                <a:gd name="T103" fmla="*/ 51 h 51"/>
                <a:gd name="T104" fmla="*/ 26 w 172"/>
                <a:gd name="T105" fmla="*/ 51 h 51"/>
                <a:gd name="T106" fmla="*/ 19 w 172"/>
                <a:gd name="T107" fmla="*/ 49 h 51"/>
                <a:gd name="T108" fmla="*/ 13 w 172"/>
                <a:gd name="T109" fmla="*/ 49 h 51"/>
                <a:gd name="T110" fmla="*/ 4 w 172"/>
                <a:gd name="T111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51">
                  <a:moveTo>
                    <a:pt x="0" y="45"/>
                  </a:moveTo>
                  <a:lnTo>
                    <a:pt x="2" y="45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7" y="47"/>
                  </a:lnTo>
                  <a:lnTo>
                    <a:pt x="21" y="49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4" y="49"/>
                  </a:lnTo>
                  <a:lnTo>
                    <a:pt x="39" y="47"/>
                  </a:lnTo>
                  <a:lnTo>
                    <a:pt x="43" y="47"/>
                  </a:lnTo>
                  <a:lnTo>
                    <a:pt x="45" y="45"/>
                  </a:lnTo>
                  <a:lnTo>
                    <a:pt x="49" y="43"/>
                  </a:lnTo>
                  <a:lnTo>
                    <a:pt x="54" y="38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8" y="38"/>
                  </a:lnTo>
                  <a:lnTo>
                    <a:pt x="60" y="41"/>
                  </a:lnTo>
                  <a:lnTo>
                    <a:pt x="64" y="41"/>
                  </a:lnTo>
                  <a:lnTo>
                    <a:pt x="69" y="43"/>
                  </a:lnTo>
                  <a:lnTo>
                    <a:pt x="73" y="43"/>
                  </a:lnTo>
                  <a:lnTo>
                    <a:pt x="77" y="43"/>
                  </a:lnTo>
                  <a:lnTo>
                    <a:pt x="81" y="43"/>
                  </a:lnTo>
                  <a:lnTo>
                    <a:pt x="88" y="41"/>
                  </a:lnTo>
                  <a:lnTo>
                    <a:pt x="94" y="38"/>
                  </a:lnTo>
                  <a:lnTo>
                    <a:pt x="99" y="36"/>
                  </a:lnTo>
                  <a:lnTo>
                    <a:pt x="105" y="34"/>
                  </a:lnTo>
                  <a:lnTo>
                    <a:pt x="111" y="32"/>
                  </a:lnTo>
                  <a:lnTo>
                    <a:pt x="118" y="28"/>
                  </a:lnTo>
                  <a:lnTo>
                    <a:pt x="122" y="26"/>
                  </a:lnTo>
                  <a:lnTo>
                    <a:pt x="129" y="21"/>
                  </a:lnTo>
                  <a:lnTo>
                    <a:pt x="135" y="17"/>
                  </a:lnTo>
                  <a:lnTo>
                    <a:pt x="142" y="13"/>
                  </a:lnTo>
                  <a:lnTo>
                    <a:pt x="148" y="8"/>
                  </a:lnTo>
                  <a:lnTo>
                    <a:pt x="150" y="6"/>
                  </a:lnTo>
                  <a:lnTo>
                    <a:pt x="152" y="4"/>
                  </a:lnTo>
                  <a:lnTo>
                    <a:pt x="154" y="4"/>
                  </a:lnTo>
                  <a:lnTo>
                    <a:pt x="157" y="0"/>
                  </a:lnTo>
                  <a:lnTo>
                    <a:pt x="154" y="4"/>
                  </a:lnTo>
                  <a:lnTo>
                    <a:pt x="154" y="6"/>
                  </a:lnTo>
                  <a:lnTo>
                    <a:pt x="152" y="8"/>
                  </a:lnTo>
                  <a:lnTo>
                    <a:pt x="152" y="8"/>
                  </a:lnTo>
                  <a:lnTo>
                    <a:pt x="148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4" y="11"/>
                  </a:lnTo>
                  <a:lnTo>
                    <a:pt x="157" y="11"/>
                  </a:lnTo>
                  <a:lnTo>
                    <a:pt x="159" y="11"/>
                  </a:lnTo>
                  <a:lnTo>
                    <a:pt x="163" y="8"/>
                  </a:lnTo>
                  <a:lnTo>
                    <a:pt x="167" y="6"/>
                  </a:lnTo>
                  <a:lnTo>
                    <a:pt x="172" y="2"/>
                  </a:lnTo>
                  <a:lnTo>
                    <a:pt x="169" y="6"/>
                  </a:lnTo>
                  <a:lnTo>
                    <a:pt x="167" y="8"/>
                  </a:lnTo>
                  <a:lnTo>
                    <a:pt x="165" y="11"/>
                  </a:lnTo>
                  <a:lnTo>
                    <a:pt x="163" y="11"/>
                  </a:lnTo>
                  <a:lnTo>
                    <a:pt x="161" y="13"/>
                  </a:lnTo>
                  <a:lnTo>
                    <a:pt x="159" y="13"/>
                  </a:lnTo>
                  <a:lnTo>
                    <a:pt x="157" y="15"/>
                  </a:lnTo>
                  <a:lnTo>
                    <a:pt x="154" y="15"/>
                  </a:lnTo>
                  <a:lnTo>
                    <a:pt x="152" y="15"/>
                  </a:lnTo>
                  <a:lnTo>
                    <a:pt x="150" y="15"/>
                  </a:lnTo>
                  <a:lnTo>
                    <a:pt x="148" y="15"/>
                  </a:lnTo>
                  <a:lnTo>
                    <a:pt x="146" y="17"/>
                  </a:lnTo>
                  <a:lnTo>
                    <a:pt x="142" y="17"/>
                  </a:lnTo>
                  <a:lnTo>
                    <a:pt x="139" y="19"/>
                  </a:lnTo>
                  <a:lnTo>
                    <a:pt x="135" y="21"/>
                  </a:lnTo>
                  <a:lnTo>
                    <a:pt x="133" y="21"/>
                  </a:lnTo>
                  <a:lnTo>
                    <a:pt x="131" y="23"/>
                  </a:lnTo>
                  <a:lnTo>
                    <a:pt x="126" y="26"/>
                  </a:lnTo>
                  <a:lnTo>
                    <a:pt x="124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2"/>
                  </a:lnTo>
                  <a:lnTo>
                    <a:pt x="111" y="34"/>
                  </a:lnTo>
                  <a:lnTo>
                    <a:pt x="109" y="36"/>
                  </a:lnTo>
                  <a:lnTo>
                    <a:pt x="107" y="38"/>
                  </a:lnTo>
                  <a:lnTo>
                    <a:pt x="105" y="41"/>
                  </a:lnTo>
                  <a:lnTo>
                    <a:pt x="103" y="41"/>
                  </a:lnTo>
                  <a:lnTo>
                    <a:pt x="101" y="43"/>
                  </a:lnTo>
                  <a:lnTo>
                    <a:pt x="99" y="43"/>
                  </a:lnTo>
                  <a:lnTo>
                    <a:pt x="96" y="45"/>
                  </a:lnTo>
                  <a:lnTo>
                    <a:pt x="92" y="45"/>
                  </a:lnTo>
                  <a:lnTo>
                    <a:pt x="88" y="47"/>
                  </a:lnTo>
                  <a:lnTo>
                    <a:pt x="84" y="47"/>
                  </a:lnTo>
                  <a:lnTo>
                    <a:pt x="81" y="49"/>
                  </a:lnTo>
                  <a:lnTo>
                    <a:pt x="77" y="49"/>
                  </a:lnTo>
                  <a:lnTo>
                    <a:pt x="73" y="49"/>
                  </a:lnTo>
                  <a:lnTo>
                    <a:pt x="69" y="49"/>
                  </a:lnTo>
                  <a:lnTo>
                    <a:pt x="64" y="49"/>
                  </a:lnTo>
                  <a:lnTo>
                    <a:pt x="62" y="49"/>
                  </a:lnTo>
                  <a:lnTo>
                    <a:pt x="58" y="49"/>
                  </a:lnTo>
                  <a:lnTo>
                    <a:pt x="56" y="47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5" y="47"/>
                  </a:lnTo>
                  <a:lnTo>
                    <a:pt x="43" y="49"/>
                  </a:lnTo>
                  <a:lnTo>
                    <a:pt x="39" y="49"/>
                  </a:lnTo>
                  <a:lnTo>
                    <a:pt x="36" y="51"/>
                  </a:lnTo>
                  <a:lnTo>
                    <a:pt x="32" y="51"/>
                  </a:lnTo>
                  <a:lnTo>
                    <a:pt x="30" y="51"/>
                  </a:lnTo>
                  <a:lnTo>
                    <a:pt x="26" y="51"/>
                  </a:lnTo>
                  <a:lnTo>
                    <a:pt x="23" y="51"/>
                  </a:lnTo>
                  <a:lnTo>
                    <a:pt x="19" y="49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8" y="47"/>
                  </a:lnTo>
                  <a:lnTo>
                    <a:pt x="4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08" name="Freeform 36"/>
            <p:cNvSpPr>
              <a:spLocks/>
            </p:cNvSpPr>
            <p:nvPr/>
          </p:nvSpPr>
          <p:spPr bwMode="auto">
            <a:xfrm>
              <a:off x="1472" y="2556"/>
              <a:ext cx="98" cy="35"/>
            </a:xfrm>
            <a:custGeom>
              <a:avLst/>
              <a:gdLst>
                <a:gd name="T0" fmla="*/ 0 w 47"/>
                <a:gd name="T1" fmla="*/ 17 h 17"/>
                <a:gd name="T2" fmla="*/ 8 w 47"/>
                <a:gd name="T3" fmla="*/ 17 h 17"/>
                <a:gd name="T4" fmla="*/ 13 w 47"/>
                <a:gd name="T5" fmla="*/ 17 h 17"/>
                <a:gd name="T6" fmla="*/ 19 w 47"/>
                <a:gd name="T7" fmla="*/ 15 h 17"/>
                <a:gd name="T8" fmla="*/ 25 w 47"/>
                <a:gd name="T9" fmla="*/ 13 h 17"/>
                <a:gd name="T10" fmla="*/ 30 w 47"/>
                <a:gd name="T11" fmla="*/ 11 h 17"/>
                <a:gd name="T12" fmla="*/ 36 w 47"/>
                <a:gd name="T13" fmla="*/ 9 h 17"/>
                <a:gd name="T14" fmla="*/ 40 w 47"/>
                <a:gd name="T15" fmla="*/ 5 h 17"/>
                <a:gd name="T16" fmla="*/ 47 w 47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0" y="17"/>
                  </a:moveTo>
                  <a:lnTo>
                    <a:pt x="8" y="17"/>
                  </a:lnTo>
                  <a:lnTo>
                    <a:pt x="13" y="17"/>
                  </a:lnTo>
                  <a:lnTo>
                    <a:pt x="19" y="15"/>
                  </a:lnTo>
                  <a:lnTo>
                    <a:pt x="25" y="13"/>
                  </a:lnTo>
                  <a:lnTo>
                    <a:pt x="30" y="11"/>
                  </a:lnTo>
                  <a:lnTo>
                    <a:pt x="36" y="9"/>
                  </a:lnTo>
                  <a:lnTo>
                    <a:pt x="40" y="5"/>
                  </a:lnTo>
                  <a:lnTo>
                    <a:pt x="47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09" name="Freeform 37"/>
            <p:cNvSpPr>
              <a:spLocks/>
            </p:cNvSpPr>
            <p:nvPr/>
          </p:nvSpPr>
          <p:spPr bwMode="auto">
            <a:xfrm>
              <a:off x="1656" y="2509"/>
              <a:ext cx="83" cy="47"/>
            </a:xfrm>
            <a:custGeom>
              <a:avLst/>
              <a:gdLst>
                <a:gd name="T0" fmla="*/ 0 w 40"/>
                <a:gd name="T1" fmla="*/ 21 h 23"/>
                <a:gd name="T2" fmla="*/ 4 w 40"/>
                <a:gd name="T3" fmla="*/ 21 h 23"/>
                <a:gd name="T4" fmla="*/ 6 w 40"/>
                <a:gd name="T5" fmla="*/ 21 h 23"/>
                <a:gd name="T6" fmla="*/ 8 w 40"/>
                <a:gd name="T7" fmla="*/ 21 h 23"/>
                <a:gd name="T8" fmla="*/ 13 w 40"/>
                <a:gd name="T9" fmla="*/ 21 h 23"/>
                <a:gd name="T10" fmla="*/ 15 w 40"/>
                <a:gd name="T11" fmla="*/ 21 h 23"/>
                <a:gd name="T12" fmla="*/ 17 w 40"/>
                <a:gd name="T13" fmla="*/ 19 h 23"/>
                <a:gd name="T14" fmla="*/ 19 w 40"/>
                <a:gd name="T15" fmla="*/ 19 h 23"/>
                <a:gd name="T16" fmla="*/ 23 w 40"/>
                <a:gd name="T17" fmla="*/ 17 h 23"/>
                <a:gd name="T18" fmla="*/ 25 w 40"/>
                <a:gd name="T19" fmla="*/ 17 h 23"/>
                <a:gd name="T20" fmla="*/ 28 w 40"/>
                <a:gd name="T21" fmla="*/ 15 h 23"/>
                <a:gd name="T22" fmla="*/ 28 w 40"/>
                <a:gd name="T23" fmla="*/ 15 h 23"/>
                <a:gd name="T24" fmla="*/ 30 w 40"/>
                <a:gd name="T25" fmla="*/ 15 h 23"/>
                <a:gd name="T26" fmla="*/ 30 w 40"/>
                <a:gd name="T27" fmla="*/ 13 h 23"/>
                <a:gd name="T28" fmla="*/ 32 w 40"/>
                <a:gd name="T29" fmla="*/ 13 h 23"/>
                <a:gd name="T30" fmla="*/ 32 w 40"/>
                <a:gd name="T31" fmla="*/ 10 h 23"/>
                <a:gd name="T32" fmla="*/ 32 w 40"/>
                <a:gd name="T33" fmla="*/ 10 h 23"/>
                <a:gd name="T34" fmla="*/ 30 w 40"/>
                <a:gd name="T35" fmla="*/ 10 h 23"/>
                <a:gd name="T36" fmla="*/ 28 w 40"/>
                <a:gd name="T37" fmla="*/ 10 h 23"/>
                <a:gd name="T38" fmla="*/ 25 w 40"/>
                <a:gd name="T39" fmla="*/ 10 h 23"/>
                <a:gd name="T40" fmla="*/ 23 w 40"/>
                <a:gd name="T41" fmla="*/ 8 h 23"/>
                <a:gd name="T42" fmla="*/ 23 w 40"/>
                <a:gd name="T43" fmla="*/ 8 h 23"/>
                <a:gd name="T44" fmla="*/ 21 w 40"/>
                <a:gd name="T45" fmla="*/ 8 h 23"/>
                <a:gd name="T46" fmla="*/ 21 w 40"/>
                <a:gd name="T47" fmla="*/ 8 h 23"/>
                <a:gd name="T48" fmla="*/ 19 w 40"/>
                <a:gd name="T49" fmla="*/ 6 h 23"/>
                <a:gd name="T50" fmla="*/ 19 w 40"/>
                <a:gd name="T51" fmla="*/ 6 h 23"/>
                <a:gd name="T52" fmla="*/ 17 w 40"/>
                <a:gd name="T53" fmla="*/ 4 h 23"/>
                <a:gd name="T54" fmla="*/ 17 w 40"/>
                <a:gd name="T55" fmla="*/ 4 h 23"/>
                <a:gd name="T56" fmla="*/ 17 w 40"/>
                <a:gd name="T57" fmla="*/ 2 h 23"/>
                <a:gd name="T58" fmla="*/ 15 w 40"/>
                <a:gd name="T59" fmla="*/ 2 h 23"/>
                <a:gd name="T60" fmla="*/ 15 w 40"/>
                <a:gd name="T61" fmla="*/ 0 h 23"/>
                <a:gd name="T62" fmla="*/ 17 w 40"/>
                <a:gd name="T63" fmla="*/ 2 h 23"/>
                <a:gd name="T64" fmla="*/ 17 w 40"/>
                <a:gd name="T65" fmla="*/ 4 h 23"/>
                <a:gd name="T66" fmla="*/ 19 w 40"/>
                <a:gd name="T67" fmla="*/ 4 h 23"/>
                <a:gd name="T68" fmla="*/ 21 w 40"/>
                <a:gd name="T69" fmla="*/ 6 h 23"/>
                <a:gd name="T70" fmla="*/ 21 w 40"/>
                <a:gd name="T71" fmla="*/ 6 h 23"/>
                <a:gd name="T72" fmla="*/ 23 w 40"/>
                <a:gd name="T73" fmla="*/ 8 h 23"/>
                <a:gd name="T74" fmla="*/ 25 w 40"/>
                <a:gd name="T75" fmla="*/ 8 h 23"/>
                <a:gd name="T76" fmla="*/ 28 w 40"/>
                <a:gd name="T77" fmla="*/ 8 h 23"/>
                <a:gd name="T78" fmla="*/ 28 w 40"/>
                <a:gd name="T79" fmla="*/ 8 h 23"/>
                <a:gd name="T80" fmla="*/ 30 w 40"/>
                <a:gd name="T81" fmla="*/ 8 h 23"/>
                <a:gd name="T82" fmla="*/ 32 w 40"/>
                <a:gd name="T83" fmla="*/ 8 h 23"/>
                <a:gd name="T84" fmla="*/ 34 w 40"/>
                <a:gd name="T85" fmla="*/ 8 h 23"/>
                <a:gd name="T86" fmla="*/ 36 w 40"/>
                <a:gd name="T87" fmla="*/ 8 h 23"/>
                <a:gd name="T88" fmla="*/ 36 w 40"/>
                <a:gd name="T89" fmla="*/ 8 h 23"/>
                <a:gd name="T90" fmla="*/ 38 w 40"/>
                <a:gd name="T91" fmla="*/ 8 h 23"/>
                <a:gd name="T92" fmla="*/ 40 w 40"/>
                <a:gd name="T93" fmla="*/ 6 h 23"/>
                <a:gd name="T94" fmla="*/ 40 w 40"/>
                <a:gd name="T95" fmla="*/ 8 h 23"/>
                <a:gd name="T96" fmla="*/ 38 w 40"/>
                <a:gd name="T97" fmla="*/ 10 h 23"/>
                <a:gd name="T98" fmla="*/ 36 w 40"/>
                <a:gd name="T99" fmla="*/ 13 h 23"/>
                <a:gd name="T100" fmla="*/ 36 w 40"/>
                <a:gd name="T101" fmla="*/ 15 h 23"/>
                <a:gd name="T102" fmla="*/ 34 w 40"/>
                <a:gd name="T103" fmla="*/ 15 h 23"/>
                <a:gd name="T104" fmla="*/ 30 w 40"/>
                <a:gd name="T105" fmla="*/ 17 h 23"/>
                <a:gd name="T106" fmla="*/ 28 w 40"/>
                <a:gd name="T107" fmla="*/ 19 h 23"/>
                <a:gd name="T108" fmla="*/ 25 w 40"/>
                <a:gd name="T109" fmla="*/ 19 h 23"/>
                <a:gd name="T110" fmla="*/ 21 w 40"/>
                <a:gd name="T111" fmla="*/ 21 h 23"/>
                <a:gd name="T112" fmla="*/ 19 w 40"/>
                <a:gd name="T113" fmla="*/ 21 h 23"/>
                <a:gd name="T114" fmla="*/ 17 w 40"/>
                <a:gd name="T115" fmla="*/ 23 h 23"/>
                <a:gd name="T116" fmla="*/ 13 w 40"/>
                <a:gd name="T117" fmla="*/ 23 h 23"/>
                <a:gd name="T118" fmla="*/ 10 w 40"/>
                <a:gd name="T119" fmla="*/ 23 h 23"/>
                <a:gd name="T120" fmla="*/ 6 w 40"/>
                <a:gd name="T121" fmla="*/ 23 h 23"/>
                <a:gd name="T122" fmla="*/ 2 w 40"/>
                <a:gd name="T123" fmla="*/ 23 h 23"/>
                <a:gd name="T124" fmla="*/ 0 w 40"/>
                <a:gd name="T125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23">
                  <a:moveTo>
                    <a:pt x="0" y="21"/>
                  </a:moveTo>
                  <a:lnTo>
                    <a:pt x="4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2" y="13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5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10"/>
                  </a:lnTo>
                  <a:lnTo>
                    <a:pt x="36" y="13"/>
                  </a:lnTo>
                  <a:lnTo>
                    <a:pt x="36" y="15"/>
                  </a:lnTo>
                  <a:lnTo>
                    <a:pt x="34" y="15"/>
                  </a:lnTo>
                  <a:lnTo>
                    <a:pt x="30" y="17"/>
                  </a:lnTo>
                  <a:lnTo>
                    <a:pt x="28" y="19"/>
                  </a:lnTo>
                  <a:lnTo>
                    <a:pt x="25" y="19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7" y="23"/>
                  </a:lnTo>
                  <a:lnTo>
                    <a:pt x="13" y="23"/>
                  </a:lnTo>
                  <a:lnTo>
                    <a:pt x="10" y="23"/>
                  </a:lnTo>
                  <a:lnTo>
                    <a:pt x="6" y="23"/>
                  </a:lnTo>
                  <a:lnTo>
                    <a:pt x="2" y="2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10" name="Freeform 38"/>
            <p:cNvSpPr>
              <a:spLocks/>
            </p:cNvSpPr>
            <p:nvPr/>
          </p:nvSpPr>
          <p:spPr bwMode="auto">
            <a:xfrm>
              <a:off x="1297" y="2436"/>
              <a:ext cx="9" cy="68"/>
            </a:xfrm>
            <a:custGeom>
              <a:avLst/>
              <a:gdLst>
                <a:gd name="T0" fmla="*/ 2 w 4"/>
                <a:gd name="T1" fmla="*/ 33 h 33"/>
                <a:gd name="T2" fmla="*/ 4 w 4"/>
                <a:gd name="T3" fmla="*/ 28 h 33"/>
                <a:gd name="T4" fmla="*/ 4 w 4"/>
                <a:gd name="T5" fmla="*/ 26 h 33"/>
                <a:gd name="T6" fmla="*/ 4 w 4"/>
                <a:gd name="T7" fmla="*/ 24 h 33"/>
                <a:gd name="T8" fmla="*/ 4 w 4"/>
                <a:gd name="T9" fmla="*/ 22 h 33"/>
                <a:gd name="T10" fmla="*/ 4 w 4"/>
                <a:gd name="T11" fmla="*/ 20 h 33"/>
                <a:gd name="T12" fmla="*/ 4 w 4"/>
                <a:gd name="T13" fmla="*/ 18 h 33"/>
                <a:gd name="T14" fmla="*/ 4 w 4"/>
                <a:gd name="T15" fmla="*/ 15 h 33"/>
                <a:gd name="T16" fmla="*/ 2 w 4"/>
                <a:gd name="T17" fmla="*/ 15 h 33"/>
                <a:gd name="T18" fmla="*/ 2 w 4"/>
                <a:gd name="T19" fmla="*/ 13 h 33"/>
                <a:gd name="T20" fmla="*/ 2 w 4"/>
                <a:gd name="T21" fmla="*/ 13 h 33"/>
                <a:gd name="T22" fmla="*/ 2 w 4"/>
                <a:gd name="T23" fmla="*/ 11 h 33"/>
                <a:gd name="T24" fmla="*/ 0 w 4"/>
                <a:gd name="T25" fmla="*/ 9 h 33"/>
                <a:gd name="T26" fmla="*/ 2 w 4"/>
                <a:gd name="T27" fmla="*/ 7 h 33"/>
                <a:gd name="T28" fmla="*/ 2 w 4"/>
                <a:gd name="T29" fmla="*/ 5 h 33"/>
                <a:gd name="T30" fmla="*/ 2 w 4"/>
                <a:gd name="T31" fmla="*/ 3 h 33"/>
                <a:gd name="T32" fmla="*/ 4 w 4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3">
                  <a:moveTo>
                    <a:pt x="2" y="33"/>
                  </a:moveTo>
                  <a:lnTo>
                    <a:pt x="4" y="28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4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1" name="Freeform 39"/>
            <p:cNvSpPr>
              <a:spLocks/>
            </p:cNvSpPr>
            <p:nvPr/>
          </p:nvSpPr>
          <p:spPr bwMode="auto">
            <a:xfrm>
              <a:off x="1422" y="2455"/>
              <a:ext cx="9" cy="31"/>
            </a:xfrm>
            <a:custGeom>
              <a:avLst/>
              <a:gdLst>
                <a:gd name="T0" fmla="*/ 2 w 4"/>
                <a:gd name="T1" fmla="*/ 0 h 15"/>
                <a:gd name="T2" fmla="*/ 2 w 4"/>
                <a:gd name="T3" fmla="*/ 2 h 15"/>
                <a:gd name="T4" fmla="*/ 0 w 4"/>
                <a:gd name="T5" fmla="*/ 4 h 15"/>
                <a:gd name="T6" fmla="*/ 2 w 4"/>
                <a:gd name="T7" fmla="*/ 6 h 15"/>
                <a:gd name="T8" fmla="*/ 2 w 4"/>
                <a:gd name="T9" fmla="*/ 9 h 15"/>
                <a:gd name="T10" fmla="*/ 2 w 4"/>
                <a:gd name="T11" fmla="*/ 11 h 15"/>
                <a:gd name="T12" fmla="*/ 2 w 4"/>
                <a:gd name="T13" fmla="*/ 13 h 15"/>
                <a:gd name="T14" fmla="*/ 4 w 4"/>
                <a:gd name="T15" fmla="*/ 15 h 15"/>
                <a:gd name="T16" fmla="*/ 4 w 4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5">
                  <a:moveTo>
                    <a:pt x="2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4" y="15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2" name="Freeform 40"/>
            <p:cNvSpPr>
              <a:spLocks/>
            </p:cNvSpPr>
            <p:nvPr/>
          </p:nvSpPr>
          <p:spPr bwMode="auto">
            <a:xfrm>
              <a:off x="1208" y="2380"/>
              <a:ext cx="98" cy="21"/>
            </a:xfrm>
            <a:custGeom>
              <a:avLst/>
              <a:gdLst>
                <a:gd name="T0" fmla="*/ 2 w 47"/>
                <a:gd name="T1" fmla="*/ 2 h 10"/>
                <a:gd name="T2" fmla="*/ 6 w 47"/>
                <a:gd name="T3" fmla="*/ 2 h 10"/>
                <a:gd name="T4" fmla="*/ 9 w 47"/>
                <a:gd name="T5" fmla="*/ 2 h 10"/>
                <a:gd name="T6" fmla="*/ 13 w 47"/>
                <a:gd name="T7" fmla="*/ 2 h 10"/>
                <a:gd name="T8" fmla="*/ 15 w 47"/>
                <a:gd name="T9" fmla="*/ 4 h 10"/>
                <a:gd name="T10" fmla="*/ 19 w 47"/>
                <a:gd name="T11" fmla="*/ 6 h 10"/>
                <a:gd name="T12" fmla="*/ 22 w 47"/>
                <a:gd name="T13" fmla="*/ 6 h 10"/>
                <a:gd name="T14" fmla="*/ 26 w 47"/>
                <a:gd name="T15" fmla="*/ 10 h 10"/>
                <a:gd name="T16" fmla="*/ 24 w 47"/>
                <a:gd name="T17" fmla="*/ 8 h 10"/>
                <a:gd name="T18" fmla="*/ 26 w 47"/>
                <a:gd name="T19" fmla="*/ 4 h 10"/>
                <a:gd name="T20" fmla="*/ 26 w 47"/>
                <a:gd name="T21" fmla="*/ 2 h 10"/>
                <a:gd name="T22" fmla="*/ 30 w 47"/>
                <a:gd name="T23" fmla="*/ 2 h 10"/>
                <a:gd name="T24" fmla="*/ 32 w 47"/>
                <a:gd name="T25" fmla="*/ 0 h 10"/>
                <a:gd name="T26" fmla="*/ 37 w 47"/>
                <a:gd name="T27" fmla="*/ 0 h 10"/>
                <a:gd name="T28" fmla="*/ 41 w 47"/>
                <a:gd name="T29" fmla="*/ 0 h 10"/>
                <a:gd name="T30" fmla="*/ 43 w 47"/>
                <a:gd name="T31" fmla="*/ 0 h 10"/>
                <a:gd name="T32" fmla="*/ 47 w 47"/>
                <a:gd name="T33" fmla="*/ 0 h 10"/>
                <a:gd name="T34" fmla="*/ 43 w 47"/>
                <a:gd name="T35" fmla="*/ 0 h 10"/>
                <a:gd name="T36" fmla="*/ 41 w 47"/>
                <a:gd name="T37" fmla="*/ 0 h 10"/>
                <a:gd name="T38" fmla="*/ 37 w 47"/>
                <a:gd name="T39" fmla="*/ 0 h 10"/>
                <a:gd name="T40" fmla="*/ 34 w 47"/>
                <a:gd name="T41" fmla="*/ 0 h 10"/>
                <a:gd name="T42" fmla="*/ 30 w 47"/>
                <a:gd name="T43" fmla="*/ 0 h 10"/>
                <a:gd name="T44" fmla="*/ 28 w 47"/>
                <a:gd name="T45" fmla="*/ 2 h 10"/>
                <a:gd name="T46" fmla="*/ 24 w 47"/>
                <a:gd name="T47" fmla="*/ 2 h 10"/>
                <a:gd name="T48" fmla="*/ 22 w 47"/>
                <a:gd name="T49" fmla="*/ 4 h 10"/>
                <a:gd name="T50" fmla="*/ 19 w 47"/>
                <a:gd name="T51" fmla="*/ 4 h 10"/>
                <a:gd name="T52" fmla="*/ 17 w 47"/>
                <a:gd name="T53" fmla="*/ 2 h 10"/>
                <a:gd name="T54" fmla="*/ 13 w 47"/>
                <a:gd name="T55" fmla="*/ 2 h 10"/>
                <a:gd name="T56" fmla="*/ 11 w 47"/>
                <a:gd name="T57" fmla="*/ 2 h 10"/>
                <a:gd name="T58" fmla="*/ 9 w 47"/>
                <a:gd name="T59" fmla="*/ 2 h 10"/>
                <a:gd name="T60" fmla="*/ 6 w 47"/>
                <a:gd name="T61" fmla="*/ 2 h 10"/>
                <a:gd name="T62" fmla="*/ 2 w 47"/>
                <a:gd name="T63" fmla="*/ 2 h 10"/>
                <a:gd name="T64" fmla="*/ 0 w 47"/>
                <a:gd name="T6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0">
                  <a:moveTo>
                    <a:pt x="0" y="2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8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13" name="Freeform 41"/>
            <p:cNvSpPr>
              <a:spLocks/>
            </p:cNvSpPr>
            <p:nvPr/>
          </p:nvSpPr>
          <p:spPr bwMode="auto">
            <a:xfrm>
              <a:off x="1154" y="2109"/>
              <a:ext cx="193" cy="63"/>
            </a:xfrm>
            <a:custGeom>
              <a:avLst/>
              <a:gdLst>
                <a:gd name="T0" fmla="*/ 2 w 93"/>
                <a:gd name="T1" fmla="*/ 13 h 30"/>
                <a:gd name="T2" fmla="*/ 9 w 93"/>
                <a:gd name="T3" fmla="*/ 15 h 30"/>
                <a:gd name="T4" fmla="*/ 13 w 93"/>
                <a:gd name="T5" fmla="*/ 17 h 30"/>
                <a:gd name="T6" fmla="*/ 17 w 93"/>
                <a:gd name="T7" fmla="*/ 19 h 30"/>
                <a:gd name="T8" fmla="*/ 22 w 93"/>
                <a:gd name="T9" fmla="*/ 21 h 30"/>
                <a:gd name="T10" fmla="*/ 24 w 93"/>
                <a:gd name="T11" fmla="*/ 25 h 30"/>
                <a:gd name="T12" fmla="*/ 24 w 93"/>
                <a:gd name="T13" fmla="*/ 30 h 30"/>
                <a:gd name="T14" fmla="*/ 28 w 93"/>
                <a:gd name="T15" fmla="*/ 25 h 30"/>
                <a:gd name="T16" fmla="*/ 30 w 93"/>
                <a:gd name="T17" fmla="*/ 19 h 30"/>
                <a:gd name="T18" fmla="*/ 32 w 93"/>
                <a:gd name="T19" fmla="*/ 17 h 30"/>
                <a:gd name="T20" fmla="*/ 35 w 93"/>
                <a:gd name="T21" fmla="*/ 15 h 30"/>
                <a:gd name="T22" fmla="*/ 39 w 93"/>
                <a:gd name="T23" fmla="*/ 13 h 30"/>
                <a:gd name="T24" fmla="*/ 45 w 93"/>
                <a:gd name="T25" fmla="*/ 10 h 30"/>
                <a:gd name="T26" fmla="*/ 52 w 93"/>
                <a:gd name="T27" fmla="*/ 8 h 30"/>
                <a:gd name="T28" fmla="*/ 56 w 93"/>
                <a:gd name="T29" fmla="*/ 8 h 30"/>
                <a:gd name="T30" fmla="*/ 63 w 93"/>
                <a:gd name="T31" fmla="*/ 8 h 30"/>
                <a:gd name="T32" fmla="*/ 67 w 93"/>
                <a:gd name="T33" fmla="*/ 8 h 30"/>
                <a:gd name="T34" fmla="*/ 71 w 93"/>
                <a:gd name="T35" fmla="*/ 8 h 30"/>
                <a:gd name="T36" fmla="*/ 78 w 93"/>
                <a:gd name="T37" fmla="*/ 6 h 30"/>
                <a:gd name="T38" fmla="*/ 84 w 93"/>
                <a:gd name="T39" fmla="*/ 4 h 30"/>
                <a:gd name="T40" fmla="*/ 90 w 93"/>
                <a:gd name="T41" fmla="*/ 0 h 30"/>
                <a:gd name="T42" fmla="*/ 90 w 93"/>
                <a:gd name="T43" fmla="*/ 0 h 30"/>
                <a:gd name="T44" fmla="*/ 86 w 93"/>
                <a:gd name="T45" fmla="*/ 2 h 30"/>
                <a:gd name="T46" fmla="*/ 80 w 93"/>
                <a:gd name="T47" fmla="*/ 4 h 30"/>
                <a:gd name="T48" fmla="*/ 75 w 93"/>
                <a:gd name="T49" fmla="*/ 6 h 30"/>
                <a:gd name="T50" fmla="*/ 69 w 93"/>
                <a:gd name="T51" fmla="*/ 6 h 30"/>
                <a:gd name="T52" fmla="*/ 65 w 93"/>
                <a:gd name="T53" fmla="*/ 6 h 30"/>
                <a:gd name="T54" fmla="*/ 60 w 93"/>
                <a:gd name="T55" fmla="*/ 6 h 30"/>
                <a:gd name="T56" fmla="*/ 54 w 93"/>
                <a:gd name="T57" fmla="*/ 6 h 30"/>
                <a:gd name="T58" fmla="*/ 48 w 93"/>
                <a:gd name="T59" fmla="*/ 8 h 30"/>
                <a:gd name="T60" fmla="*/ 43 w 93"/>
                <a:gd name="T61" fmla="*/ 10 h 30"/>
                <a:gd name="T62" fmla="*/ 41 w 93"/>
                <a:gd name="T63" fmla="*/ 13 h 30"/>
                <a:gd name="T64" fmla="*/ 37 w 93"/>
                <a:gd name="T65" fmla="*/ 13 h 30"/>
                <a:gd name="T66" fmla="*/ 32 w 93"/>
                <a:gd name="T67" fmla="*/ 13 h 30"/>
                <a:gd name="T68" fmla="*/ 30 w 93"/>
                <a:gd name="T69" fmla="*/ 15 h 30"/>
                <a:gd name="T70" fmla="*/ 28 w 93"/>
                <a:gd name="T71" fmla="*/ 17 h 30"/>
                <a:gd name="T72" fmla="*/ 26 w 93"/>
                <a:gd name="T73" fmla="*/ 19 h 30"/>
                <a:gd name="T74" fmla="*/ 24 w 93"/>
                <a:gd name="T75" fmla="*/ 19 h 30"/>
                <a:gd name="T76" fmla="*/ 22 w 93"/>
                <a:gd name="T77" fmla="*/ 17 h 30"/>
                <a:gd name="T78" fmla="*/ 20 w 93"/>
                <a:gd name="T79" fmla="*/ 15 h 30"/>
                <a:gd name="T80" fmla="*/ 15 w 93"/>
                <a:gd name="T81" fmla="*/ 15 h 30"/>
                <a:gd name="T82" fmla="*/ 13 w 93"/>
                <a:gd name="T83" fmla="*/ 13 h 30"/>
                <a:gd name="T84" fmla="*/ 9 w 93"/>
                <a:gd name="T85" fmla="*/ 13 h 30"/>
                <a:gd name="T86" fmla="*/ 0 w 93"/>
                <a:gd name="T87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30">
                  <a:moveTo>
                    <a:pt x="0" y="13"/>
                  </a:moveTo>
                  <a:lnTo>
                    <a:pt x="2" y="13"/>
                  </a:lnTo>
                  <a:lnTo>
                    <a:pt x="9" y="13"/>
                  </a:lnTo>
                  <a:lnTo>
                    <a:pt x="9" y="15"/>
                  </a:lnTo>
                  <a:lnTo>
                    <a:pt x="11" y="15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20" y="21"/>
                  </a:lnTo>
                  <a:lnTo>
                    <a:pt x="22" y="21"/>
                  </a:lnTo>
                  <a:lnTo>
                    <a:pt x="22" y="23"/>
                  </a:lnTo>
                  <a:lnTo>
                    <a:pt x="24" y="25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8" y="25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0" y="17"/>
                  </a:lnTo>
                  <a:lnTo>
                    <a:pt x="32" y="17"/>
                  </a:lnTo>
                  <a:lnTo>
                    <a:pt x="32" y="15"/>
                  </a:lnTo>
                  <a:lnTo>
                    <a:pt x="35" y="15"/>
                  </a:lnTo>
                  <a:lnTo>
                    <a:pt x="37" y="15"/>
                  </a:lnTo>
                  <a:lnTo>
                    <a:pt x="39" y="13"/>
                  </a:lnTo>
                  <a:lnTo>
                    <a:pt x="43" y="13"/>
                  </a:lnTo>
                  <a:lnTo>
                    <a:pt x="45" y="10"/>
                  </a:lnTo>
                  <a:lnTo>
                    <a:pt x="50" y="10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6" y="8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9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8" y="6"/>
                  </a:lnTo>
                  <a:lnTo>
                    <a:pt x="80" y="4"/>
                  </a:lnTo>
                  <a:lnTo>
                    <a:pt x="84" y="4"/>
                  </a:lnTo>
                  <a:lnTo>
                    <a:pt x="86" y="2"/>
                  </a:lnTo>
                  <a:lnTo>
                    <a:pt x="90" y="0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6" y="2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5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63" y="6"/>
                  </a:lnTo>
                  <a:lnTo>
                    <a:pt x="60" y="6"/>
                  </a:lnTo>
                  <a:lnTo>
                    <a:pt x="58" y="6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3"/>
                  </a:lnTo>
                  <a:lnTo>
                    <a:pt x="39" y="13"/>
                  </a:lnTo>
                  <a:lnTo>
                    <a:pt x="37" y="13"/>
                  </a:lnTo>
                  <a:lnTo>
                    <a:pt x="35" y="13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8" y="15"/>
                  </a:lnTo>
                  <a:lnTo>
                    <a:pt x="28" y="17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14" name="Freeform 42"/>
            <p:cNvSpPr>
              <a:spLocks/>
            </p:cNvSpPr>
            <p:nvPr/>
          </p:nvSpPr>
          <p:spPr bwMode="auto">
            <a:xfrm>
              <a:off x="1316" y="2145"/>
              <a:ext cx="40" cy="35"/>
            </a:xfrm>
            <a:custGeom>
              <a:avLst/>
              <a:gdLst>
                <a:gd name="T0" fmla="*/ 19 w 19"/>
                <a:gd name="T1" fmla="*/ 2 h 17"/>
                <a:gd name="T2" fmla="*/ 17 w 19"/>
                <a:gd name="T3" fmla="*/ 0 h 17"/>
                <a:gd name="T4" fmla="*/ 15 w 19"/>
                <a:gd name="T5" fmla="*/ 0 h 17"/>
                <a:gd name="T6" fmla="*/ 12 w 19"/>
                <a:gd name="T7" fmla="*/ 2 h 17"/>
                <a:gd name="T8" fmla="*/ 10 w 19"/>
                <a:gd name="T9" fmla="*/ 2 h 17"/>
                <a:gd name="T10" fmla="*/ 6 w 19"/>
                <a:gd name="T11" fmla="*/ 4 h 17"/>
                <a:gd name="T12" fmla="*/ 4 w 19"/>
                <a:gd name="T13" fmla="*/ 4 h 17"/>
                <a:gd name="T14" fmla="*/ 2 w 19"/>
                <a:gd name="T15" fmla="*/ 4 h 17"/>
                <a:gd name="T16" fmla="*/ 0 w 19"/>
                <a:gd name="T17" fmla="*/ 4 h 17"/>
                <a:gd name="T18" fmla="*/ 2 w 19"/>
                <a:gd name="T19" fmla="*/ 6 h 17"/>
                <a:gd name="T20" fmla="*/ 4 w 19"/>
                <a:gd name="T21" fmla="*/ 6 h 17"/>
                <a:gd name="T22" fmla="*/ 6 w 19"/>
                <a:gd name="T23" fmla="*/ 8 h 17"/>
                <a:gd name="T24" fmla="*/ 6 w 19"/>
                <a:gd name="T25" fmla="*/ 8 h 17"/>
                <a:gd name="T26" fmla="*/ 8 w 19"/>
                <a:gd name="T27" fmla="*/ 11 h 17"/>
                <a:gd name="T28" fmla="*/ 8 w 19"/>
                <a:gd name="T29" fmla="*/ 13 h 17"/>
                <a:gd name="T30" fmla="*/ 8 w 19"/>
                <a:gd name="T31" fmla="*/ 15 h 17"/>
                <a:gd name="T32" fmla="*/ 8 w 19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7">
                  <a:moveTo>
                    <a:pt x="19" y="2"/>
                  </a:moveTo>
                  <a:lnTo>
                    <a:pt x="17" y="0"/>
                  </a:lnTo>
                  <a:lnTo>
                    <a:pt x="15" y="0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5" name="Freeform 43"/>
            <p:cNvSpPr>
              <a:spLocks/>
            </p:cNvSpPr>
            <p:nvPr/>
          </p:nvSpPr>
          <p:spPr bwMode="auto">
            <a:xfrm>
              <a:off x="1781" y="2428"/>
              <a:ext cx="62" cy="45"/>
            </a:xfrm>
            <a:custGeom>
              <a:avLst/>
              <a:gdLst>
                <a:gd name="T0" fmla="*/ 0 w 30"/>
                <a:gd name="T1" fmla="*/ 19 h 22"/>
                <a:gd name="T2" fmla="*/ 2 w 30"/>
                <a:gd name="T3" fmla="*/ 19 h 22"/>
                <a:gd name="T4" fmla="*/ 4 w 30"/>
                <a:gd name="T5" fmla="*/ 22 h 22"/>
                <a:gd name="T6" fmla="*/ 6 w 30"/>
                <a:gd name="T7" fmla="*/ 22 h 22"/>
                <a:gd name="T8" fmla="*/ 8 w 30"/>
                <a:gd name="T9" fmla="*/ 22 h 22"/>
                <a:gd name="T10" fmla="*/ 10 w 30"/>
                <a:gd name="T11" fmla="*/ 22 h 22"/>
                <a:gd name="T12" fmla="*/ 13 w 30"/>
                <a:gd name="T13" fmla="*/ 19 h 22"/>
                <a:gd name="T14" fmla="*/ 15 w 30"/>
                <a:gd name="T15" fmla="*/ 19 h 22"/>
                <a:gd name="T16" fmla="*/ 17 w 30"/>
                <a:gd name="T17" fmla="*/ 17 h 22"/>
                <a:gd name="T18" fmla="*/ 17 w 30"/>
                <a:gd name="T19" fmla="*/ 17 h 22"/>
                <a:gd name="T20" fmla="*/ 19 w 30"/>
                <a:gd name="T21" fmla="*/ 15 h 22"/>
                <a:gd name="T22" fmla="*/ 21 w 30"/>
                <a:gd name="T23" fmla="*/ 13 h 22"/>
                <a:gd name="T24" fmla="*/ 21 w 30"/>
                <a:gd name="T25" fmla="*/ 11 h 22"/>
                <a:gd name="T26" fmla="*/ 23 w 30"/>
                <a:gd name="T27" fmla="*/ 9 h 22"/>
                <a:gd name="T28" fmla="*/ 25 w 30"/>
                <a:gd name="T29" fmla="*/ 7 h 22"/>
                <a:gd name="T30" fmla="*/ 28 w 30"/>
                <a:gd name="T31" fmla="*/ 2 h 22"/>
                <a:gd name="T32" fmla="*/ 30 w 30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2">
                  <a:moveTo>
                    <a:pt x="0" y="19"/>
                  </a:moveTo>
                  <a:lnTo>
                    <a:pt x="2" y="19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3" y="19"/>
                  </a:lnTo>
                  <a:lnTo>
                    <a:pt x="15" y="19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9" y="15"/>
                  </a:lnTo>
                  <a:lnTo>
                    <a:pt x="21" y="13"/>
                  </a:lnTo>
                  <a:lnTo>
                    <a:pt x="21" y="11"/>
                  </a:lnTo>
                  <a:lnTo>
                    <a:pt x="23" y="9"/>
                  </a:lnTo>
                  <a:lnTo>
                    <a:pt x="25" y="7"/>
                  </a:lnTo>
                  <a:lnTo>
                    <a:pt x="28" y="2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6" name="Freeform 44"/>
            <p:cNvSpPr>
              <a:spLocks/>
            </p:cNvSpPr>
            <p:nvPr/>
          </p:nvSpPr>
          <p:spPr bwMode="auto">
            <a:xfrm>
              <a:off x="1610" y="2304"/>
              <a:ext cx="39" cy="101"/>
            </a:xfrm>
            <a:custGeom>
              <a:avLst/>
              <a:gdLst>
                <a:gd name="T0" fmla="*/ 13 w 19"/>
                <a:gd name="T1" fmla="*/ 49 h 49"/>
                <a:gd name="T2" fmla="*/ 13 w 19"/>
                <a:gd name="T3" fmla="*/ 45 h 49"/>
                <a:gd name="T4" fmla="*/ 11 w 19"/>
                <a:gd name="T5" fmla="*/ 41 h 49"/>
                <a:gd name="T6" fmla="*/ 13 w 19"/>
                <a:gd name="T7" fmla="*/ 39 h 49"/>
                <a:gd name="T8" fmla="*/ 13 w 19"/>
                <a:gd name="T9" fmla="*/ 37 h 49"/>
                <a:gd name="T10" fmla="*/ 15 w 19"/>
                <a:gd name="T11" fmla="*/ 34 h 49"/>
                <a:gd name="T12" fmla="*/ 17 w 19"/>
                <a:gd name="T13" fmla="*/ 32 h 49"/>
                <a:gd name="T14" fmla="*/ 17 w 19"/>
                <a:gd name="T15" fmla="*/ 32 h 49"/>
                <a:gd name="T16" fmla="*/ 19 w 19"/>
                <a:gd name="T17" fmla="*/ 32 h 49"/>
                <a:gd name="T18" fmla="*/ 19 w 19"/>
                <a:gd name="T19" fmla="*/ 30 h 49"/>
                <a:gd name="T20" fmla="*/ 17 w 19"/>
                <a:gd name="T21" fmla="*/ 30 h 49"/>
                <a:gd name="T22" fmla="*/ 15 w 19"/>
                <a:gd name="T23" fmla="*/ 28 h 49"/>
                <a:gd name="T24" fmla="*/ 13 w 19"/>
                <a:gd name="T25" fmla="*/ 28 h 49"/>
                <a:gd name="T26" fmla="*/ 11 w 19"/>
                <a:gd name="T27" fmla="*/ 26 h 49"/>
                <a:gd name="T28" fmla="*/ 11 w 19"/>
                <a:gd name="T29" fmla="*/ 24 h 49"/>
                <a:gd name="T30" fmla="*/ 9 w 19"/>
                <a:gd name="T31" fmla="*/ 24 h 49"/>
                <a:gd name="T32" fmla="*/ 7 w 19"/>
                <a:gd name="T33" fmla="*/ 22 h 49"/>
                <a:gd name="T34" fmla="*/ 7 w 19"/>
                <a:gd name="T35" fmla="*/ 19 h 49"/>
                <a:gd name="T36" fmla="*/ 4 w 19"/>
                <a:gd name="T37" fmla="*/ 17 h 49"/>
                <a:gd name="T38" fmla="*/ 4 w 19"/>
                <a:gd name="T39" fmla="*/ 15 h 49"/>
                <a:gd name="T40" fmla="*/ 2 w 19"/>
                <a:gd name="T41" fmla="*/ 15 h 49"/>
                <a:gd name="T42" fmla="*/ 2 w 19"/>
                <a:gd name="T43" fmla="*/ 11 h 49"/>
                <a:gd name="T44" fmla="*/ 2 w 19"/>
                <a:gd name="T45" fmla="*/ 9 h 49"/>
                <a:gd name="T46" fmla="*/ 2 w 19"/>
                <a:gd name="T47" fmla="*/ 7 h 49"/>
                <a:gd name="T48" fmla="*/ 2 w 19"/>
                <a:gd name="T49" fmla="*/ 4 h 49"/>
                <a:gd name="T50" fmla="*/ 0 w 19"/>
                <a:gd name="T5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9">
                  <a:moveTo>
                    <a:pt x="13" y="49"/>
                  </a:moveTo>
                  <a:lnTo>
                    <a:pt x="13" y="45"/>
                  </a:lnTo>
                  <a:lnTo>
                    <a:pt x="11" y="41"/>
                  </a:lnTo>
                  <a:lnTo>
                    <a:pt x="13" y="39"/>
                  </a:lnTo>
                  <a:lnTo>
                    <a:pt x="13" y="37"/>
                  </a:lnTo>
                  <a:lnTo>
                    <a:pt x="15" y="34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7" name="Freeform 45"/>
            <p:cNvSpPr>
              <a:spLocks/>
            </p:cNvSpPr>
            <p:nvPr/>
          </p:nvSpPr>
          <p:spPr bwMode="auto">
            <a:xfrm>
              <a:off x="1649" y="2366"/>
              <a:ext cx="55" cy="8"/>
            </a:xfrm>
            <a:custGeom>
              <a:avLst/>
              <a:gdLst>
                <a:gd name="T0" fmla="*/ 0 w 26"/>
                <a:gd name="T1" fmla="*/ 0 h 4"/>
                <a:gd name="T2" fmla="*/ 5 w 26"/>
                <a:gd name="T3" fmla="*/ 2 h 4"/>
                <a:gd name="T4" fmla="*/ 7 w 26"/>
                <a:gd name="T5" fmla="*/ 2 h 4"/>
                <a:gd name="T6" fmla="*/ 11 w 26"/>
                <a:gd name="T7" fmla="*/ 2 h 4"/>
                <a:gd name="T8" fmla="*/ 16 w 26"/>
                <a:gd name="T9" fmla="*/ 4 h 4"/>
                <a:gd name="T10" fmla="*/ 18 w 26"/>
                <a:gd name="T11" fmla="*/ 4 h 4"/>
                <a:gd name="T12" fmla="*/ 22 w 26"/>
                <a:gd name="T13" fmla="*/ 2 h 4"/>
                <a:gd name="T14" fmla="*/ 24 w 26"/>
                <a:gd name="T15" fmla="*/ 2 h 4"/>
                <a:gd name="T16" fmla="*/ 26 w 26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">
                  <a:moveTo>
                    <a:pt x="0" y="0"/>
                  </a:moveTo>
                  <a:lnTo>
                    <a:pt x="5" y="2"/>
                  </a:lnTo>
                  <a:lnTo>
                    <a:pt x="7" y="2"/>
                  </a:lnTo>
                  <a:lnTo>
                    <a:pt x="11" y="2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6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8" name="Freeform 46"/>
            <p:cNvSpPr>
              <a:spLocks/>
            </p:cNvSpPr>
            <p:nvPr/>
          </p:nvSpPr>
          <p:spPr bwMode="auto">
            <a:xfrm>
              <a:off x="1539" y="2322"/>
              <a:ext cx="27" cy="67"/>
            </a:xfrm>
            <a:custGeom>
              <a:avLst/>
              <a:gdLst>
                <a:gd name="T0" fmla="*/ 13 w 13"/>
                <a:gd name="T1" fmla="*/ 32 h 32"/>
                <a:gd name="T2" fmla="*/ 11 w 13"/>
                <a:gd name="T3" fmla="*/ 30 h 32"/>
                <a:gd name="T4" fmla="*/ 8 w 13"/>
                <a:gd name="T5" fmla="*/ 28 h 32"/>
                <a:gd name="T6" fmla="*/ 6 w 13"/>
                <a:gd name="T7" fmla="*/ 25 h 32"/>
                <a:gd name="T8" fmla="*/ 6 w 13"/>
                <a:gd name="T9" fmla="*/ 23 h 32"/>
                <a:gd name="T10" fmla="*/ 4 w 13"/>
                <a:gd name="T11" fmla="*/ 23 h 32"/>
                <a:gd name="T12" fmla="*/ 2 w 13"/>
                <a:gd name="T13" fmla="*/ 21 h 32"/>
                <a:gd name="T14" fmla="*/ 2 w 13"/>
                <a:gd name="T15" fmla="*/ 19 h 32"/>
                <a:gd name="T16" fmla="*/ 2 w 13"/>
                <a:gd name="T17" fmla="*/ 17 h 32"/>
                <a:gd name="T18" fmla="*/ 0 w 13"/>
                <a:gd name="T19" fmla="*/ 15 h 32"/>
                <a:gd name="T20" fmla="*/ 0 w 13"/>
                <a:gd name="T21" fmla="*/ 13 h 32"/>
                <a:gd name="T22" fmla="*/ 0 w 13"/>
                <a:gd name="T23" fmla="*/ 13 h 32"/>
                <a:gd name="T24" fmla="*/ 0 w 13"/>
                <a:gd name="T25" fmla="*/ 10 h 32"/>
                <a:gd name="T26" fmla="*/ 0 w 13"/>
                <a:gd name="T27" fmla="*/ 8 h 32"/>
                <a:gd name="T28" fmla="*/ 0 w 13"/>
                <a:gd name="T29" fmla="*/ 6 h 32"/>
                <a:gd name="T30" fmla="*/ 0 w 13"/>
                <a:gd name="T31" fmla="*/ 4 h 32"/>
                <a:gd name="T32" fmla="*/ 0 w 13"/>
                <a:gd name="T3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2">
                  <a:moveTo>
                    <a:pt x="13" y="32"/>
                  </a:moveTo>
                  <a:lnTo>
                    <a:pt x="11" y="30"/>
                  </a:lnTo>
                  <a:lnTo>
                    <a:pt x="8" y="28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19" name="Freeform 47"/>
            <p:cNvSpPr>
              <a:spLocks/>
            </p:cNvSpPr>
            <p:nvPr/>
          </p:nvSpPr>
          <p:spPr bwMode="auto">
            <a:xfrm>
              <a:off x="1379" y="2203"/>
              <a:ext cx="125" cy="47"/>
            </a:xfrm>
            <a:custGeom>
              <a:avLst/>
              <a:gdLst>
                <a:gd name="T0" fmla="*/ 0 w 60"/>
                <a:gd name="T1" fmla="*/ 0 h 23"/>
                <a:gd name="T2" fmla="*/ 2 w 60"/>
                <a:gd name="T3" fmla="*/ 0 h 23"/>
                <a:gd name="T4" fmla="*/ 4 w 60"/>
                <a:gd name="T5" fmla="*/ 0 h 23"/>
                <a:gd name="T6" fmla="*/ 6 w 60"/>
                <a:gd name="T7" fmla="*/ 0 h 23"/>
                <a:gd name="T8" fmla="*/ 8 w 60"/>
                <a:gd name="T9" fmla="*/ 2 h 23"/>
                <a:gd name="T10" fmla="*/ 10 w 60"/>
                <a:gd name="T11" fmla="*/ 2 h 23"/>
                <a:gd name="T12" fmla="*/ 12 w 60"/>
                <a:gd name="T13" fmla="*/ 2 h 23"/>
                <a:gd name="T14" fmla="*/ 15 w 60"/>
                <a:gd name="T15" fmla="*/ 4 h 23"/>
                <a:gd name="T16" fmla="*/ 15 w 60"/>
                <a:gd name="T17" fmla="*/ 4 h 23"/>
                <a:gd name="T18" fmla="*/ 17 w 60"/>
                <a:gd name="T19" fmla="*/ 6 h 23"/>
                <a:gd name="T20" fmla="*/ 19 w 60"/>
                <a:gd name="T21" fmla="*/ 6 h 23"/>
                <a:gd name="T22" fmla="*/ 21 w 60"/>
                <a:gd name="T23" fmla="*/ 8 h 23"/>
                <a:gd name="T24" fmla="*/ 21 w 60"/>
                <a:gd name="T25" fmla="*/ 8 h 23"/>
                <a:gd name="T26" fmla="*/ 23 w 60"/>
                <a:gd name="T27" fmla="*/ 10 h 23"/>
                <a:gd name="T28" fmla="*/ 25 w 60"/>
                <a:gd name="T29" fmla="*/ 10 h 23"/>
                <a:gd name="T30" fmla="*/ 27 w 60"/>
                <a:gd name="T31" fmla="*/ 13 h 23"/>
                <a:gd name="T32" fmla="*/ 27 w 60"/>
                <a:gd name="T33" fmla="*/ 15 h 23"/>
                <a:gd name="T34" fmla="*/ 30 w 60"/>
                <a:gd name="T35" fmla="*/ 15 h 23"/>
                <a:gd name="T36" fmla="*/ 32 w 60"/>
                <a:gd name="T37" fmla="*/ 17 h 23"/>
                <a:gd name="T38" fmla="*/ 34 w 60"/>
                <a:gd name="T39" fmla="*/ 17 h 23"/>
                <a:gd name="T40" fmla="*/ 36 w 60"/>
                <a:gd name="T41" fmla="*/ 17 h 23"/>
                <a:gd name="T42" fmla="*/ 38 w 60"/>
                <a:gd name="T43" fmla="*/ 19 h 23"/>
                <a:gd name="T44" fmla="*/ 38 w 60"/>
                <a:gd name="T45" fmla="*/ 19 h 23"/>
                <a:gd name="T46" fmla="*/ 40 w 60"/>
                <a:gd name="T47" fmla="*/ 19 h 23"/>
                <a:gd name="T48" fmla="*/ 45 w 60"/>
                <a:gd name="T49" fmla="*/ 21 h 23"/>
                <a:gd name="T50" fmla="*/ 45 w 60"/>
                <a:gd name="T51" fmla="*/ 21 h 23"/>
                <a:gd name="T52" fmla="*/ 47 w 60"/>
                <a:gd name="T53" fmla="*/ 21 h 23"/>
                <a:gd name="T54" fmla="*/ 49 w 60"/>
                <a:gd name="T55" fmla="*/ 23 h 23"/>
                <a:gd name="T56" fmla="*/ 51 w 60"/>
                <a:gd name="T57" fmla="*/ 23 h 23"/>
                <a:gd name="T58" fmla="*/ 53 w 60"/>
                <a:gd name="T59" fmla="*/ 23 h 23"/>
                <a:gd name="T60" fmla="*/ 55 w 60"/>
                <a:gd name="T61" fmla="*/ 23 h 23"/>
                <a:gd name="T62" fmla="*/ 58 w 60"/>
                <a:gd name="T63" fmla="*/ 23 h 23"/>
                <a:gd name="T64" fmla="*/ 60 w 60"/>
                <a:gd name="T6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23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2" y="17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7" y="21"/>
                  </a:lnTo>
                  <a:lnTo>
                    <a:pt x="49" y="23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5" y="23"/>
                  </a:lnTo>
                  <a:lnTo>
                    <a:pt x="58" y="23"/>
                  </a:lnTo>
                  <a:lnTo>
                    <a:pt x="60" y="23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0" name="Freeform 48"/>
            <p:cNvSpPr>
              <a:spLocks/>
            </p:cNvSpPr>
            <p:nvPr/>
          </p:nvSpPr>
          <p:spPr bwMode="auto">
            <a:xfrm>
              <a:off x="1418" y="2188"/>
              <a:ext cx="23" cy="46"/>
            </a:xfrm>
            <a:custGeom>
              <a:avLst/>
              <a:gdLst>
                <a:gd name="T0" fmla="*/ 11 w 11"/>
                <a:gd name="T1" fmla="*/ 22 h 22"/>
                <a:gd name="T2" fmla="*/ 8 w 11"/>
                <a:gd name="T3" fmla="*/ 20 h 22"/>
                <a:gd name="T4" fmla="*/ 8 w 11"/>
                <a:gd name="T5" fmla="*/ 15 h 22"/>
                <a:gd name="T6" fmla="*/ 6 w 11"/>
                <a:gd name="T7" fmla="*/ 13 h 22"/>
                <a:gd name="T8" fmla="*/ 6 w 11"/>
                <a:gd name="T9" fmla="*/ 11 h 22"/>
                <a:gd name="T10" fmla="*/ 4 w 11"/>
                <a:gd name="T11" fmla="*/ 9 h 22"/>
                <a:gd name="T12" fmla="*/ 4 w 11"/>
                <a:gd name="T13" fmla="*/ 5 h 22"/>
                <a:gd name="T14" fmla="*/ 2 w 11"/>
                <a:gd name="T15" fmla="*/ 2 h 22"/>
                <a:gd name="T16" fmla="*/ 0 w 11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22"/>
                  </a:moveTo>
                  <a:lnTo>
                    <a:pt x="8" y="20"/>
                  </a:lnTo>
                  <a:lnTo>
                    <a:pt x="8" y="15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5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1" name="Freeform 49"/>
            <p:cNvSpPr>
              <a:spLocks/>
            </p:cNvSpPr>
            <p:nvPr/>
          </p:nvSpPr>
          <p:spPr bwMode="auto">
            <a:xfrm>
              <a:off x="1556" y="2250"/>
              <a:ext cx="287" cy="161"/>
            </a:xfrm>
            <a:custGeom>
              <a:avLst/>
              <a:gdLst>
                <a:gd name="T0" fmla="*/ 0 w 138"/>
                <a:gd name="T1" fmla="*/ 0 h 78"/>
                <a:gd name="T2" fmla="*/ 5 w 138"/>
                <a:gd name="T3" fmla="*/ 0 h 78"/>
                <a:gd name="T4" fmla="*/ 9 w 138"/>
                <a:gd name="T5" fmla="*/ 0 h 78"/>
                <a:gd name="T6" fmla="*/ 11 w 138"/>
                <a:gd name="T7" fmla="*/ 0 h 78"/>
                <a:gd name="T8" fmla="*/ 15 w 138"/>
                <a:gd name="T9" fmla="*/ 0 h 78"/>
                <a:gd name="T10" fmla="*/ 20 w 138"/>
                <a:gd name="T11" fmla="*/ 0 h 78"/>
                <a:gd name="T12" fmla="*/ 24 w 138"/>
                <a:gd name="T13" fmla="*/ 0 h 78"/>
                <a:gd name="T14" fmla="*/ 28 w 138"/>
                <a:gd name="T15" fmla="*/ 0 h 78"/>
                <a:gd name="T16" fmla="*/ 33 w 138"/>
                <a:gd name="T17" fmla="*/ 0 h 78"/>
                <a:gd name="T18" fmla="*/ 35 w 138"/>
                <a:gd name="T19" fmla="*/ 0 h 78"/>
                <a:gd name="T20" fmla="*/ 39 w 138"/>
                <a:gd name="T21" fmla="*/ 3 h 78"/>
                <a:gd name="T22" fmla="*/ 41 w 138"/>
                <a:gd name="T23" fmla="*/ 3 h 78"/>
                <a:gd name="T24" fmla="*/ 43 w 138"/>
                <a:gd name="T25" fmla="*/ 3 h 78"/>
                <a:gd name="T26" fmla="*/ 45 w 138"/>
                <a:gd name="T27" fmla="*/ 5 h 78"/>
                <a:gd name="T28" fmla="*/ 48 w 138"/>
                <a:gd name="T29" fmla="*/ 5 h 78"/>
                <a:gd name="T30" fmla="*/ 50 w 138"/>
                <a:gd name="T31" fmla="*/ 7 h 78"/>
                <a:gd name="T32" fmla="*/ 52 w 138"/>
                <a:gd name="T33" fmla="*/ 7 h 78"/>
                <a:gd name="T34" fmla="*/ 52 w 138"/>
                <a:gd name="T35" fmla="*/ 9 h 78"/>
                <a:gd name="T36" fmla="*/ 54 w 138"/>
                <a:gd name="T37" fmla="*/ 9 h 78"/>
                <a:gd name="T38" fmla="*/ 56 w 138"/>
                <a:gd name="T39" fmla="*/ 11 h 78"/>
                <a:gd name="T40" fmla="*/ 56 w 138"/>
                <a:gd name="T41" fmla="*/ 13 h 78"/>
                <a:gd name="T42" fmla="*/ 58 w 138"/>
                <a:gd name="T43" fmla="*/ 15 h 78"/>
                <a:gd name="T44" fmla="*/ 58 w 138"/>
                <a:gd name="T45" fmla="*/ 18 h 78"/>
                <a:gd name="T46" fmla="*/ 61 w 138"/>
                <a:gd name="T47" fmla="*/ 15 h 78"/>
                <a:gd name="T48" fmla="*/ 63 w 138"/>
                <a:gd name="T49" fmla="*/ 13 h 78"/>
                <a:gd name="T50" fmla="*/ 67 w 138"/>
                <a:gd name="T51" fmla="*/ 13 h 78"/>
                <a:gd name="T52" fmla="*/ 69 w 138"/>
                <a:gd name="T53" fmla="*/ 13 h 78"/>
                <a:gd name="T54" fmla="*/ 73 w 138"/>
                <a:gd name="T55" fmla="*/ 13 h 78"/>
                <a:gd name="T56" fmla="*/ 78 w 138"/>
                <a:gd name="T57" fmla="*/ 13 h 78"/>
                <a:gd name="T58" fmla="*/ 82 w 138"/>
                <a:gd name="T59" fmla="*/ 13 h 78"/>
                <a:gd name="T60" fmla="*/ 86 w 138"/>
                <a:gd name="T61" fmla="*/ 15 h 78"/>
                <a:gd name="T62" fmla="*/ 91 w 138"/>
                <a:gd name="T63" fmla="*/ 15 h 78"/>
                <a:gd name="T64" fmla="*/ 93 w 138"/>
                <a:gd name="T65" fmla="*/ 18 h 78"/>
                <a:gd name="T66" fmla="*/ 97 w 138"/>
                <a:gd name="T67" fmla="*/ 20 h 78"/>
                <a:gd name="T68" fmla="*/ 101 w 138"/>
                <a:gd name="T69" fmla="*/ 20 h 78"/>
                <a:gd name="T70" fmla="*/ 103 w 138"/>
                <a:gd name="T71" fmla="*/ 22 h 78"/>
                <a:gd name="T72" fmla="*/ 106 w 138"/>
                <a:gd name="T73" fmla="*/ 24 h 78"/>
                <a:gd name="T74" fmla="*/ 108 w 138"/>
                <a:gd name="T75" fmla="*/ 26 h 78"/>
                <a:gd name="T76" fmla="*/ 110 w 138"/>
                <a:gd name="T77" fmla="*/ 30 h 78"/>
                <a:gd name="T78" fmla="*/ 112 w 138"/>
                <a:gd name="T79" fmla="*/ 30 h 78"/>
                <a:gd name="T80" fmla="*/ 116 w 138"/>
                <a:gd name="T81" fmla="*/ 30 h 78"/>
                <a:gd name="T82" fmla="*/ 118 w 138"/>
                <a:gd name="T83" fmla="*/ 33 h 78"/>
                <a:gd name="T84" fmla="*/ 121 w 138"/>
                <a:gd name="T85" fmla="*/ 35 h 78"/>
                <a:gd name="T86" fmla="*/ 123 w 138"/>
                <a:gd name="T87" fmla="*/ 37 h 78"/>
                <a:gd name="T88" fmla="*/ 125 w 138"/>
                <a:gd name="T89" fmla="*/ 39 h 78"/>
                <a:gd name="T90" fmla="*/ 127 w 138"/>
                <a:gd name="T91" fmla="*/ 41 h 78"/>
                <a:gd name="T92" fmla="*/ 129 w 138"/>
                <a:gd name="T93" fmla="*/ 43 h 78"/>
                <a:gd name="T94" fmla="*/ 131 w 138"/>
                <a:gd name="T95" fmla="*/ 45 h 78"/>
                <a:gd name="T96" fmla="*/ 131 w 138"/>
                <a:gd name="T97" fmla="*/ 48 h 78"/>
                <a:gd name="T98" fmla="*/ 133 w 138"/>
                <a:gd name="T99" fmla="*/ 50 h 78"/>
                <a:gd name="T100" fmla="*/ 136 w 138"/>
                <a:gd name="T101" fmla="*/ 54 h 78"/>
                <a:gd name="T102" fmla="*/ 138 w 138"/>
                <a:gd name="T103" fmla="*/ 58 h 78"/>
                <a:gd name="T104" fmla="*/ 138 w 138"/>
                <a:gd name="T105" fmla="*/ 60 h 78"/>
                <a:gd name="T106" fmla="*/ 138 w 138"/>
                <a:gd name="T107" fmla="*/ 63 h 78"/>
                <a:gd name="T108" fmla="*/ 136 w 138"/>
                <a:gd name="T109" fmla="*/ 67 h 78"/>
                <a:gd name="T110" fmla="*/ 136 w 138"/>
                <a:gd name="T111" fmla="*/ 69 h 78"/>
                <a:gd name="T112" fmla="*/ 133 w 138"/>
                <a:gd name="T113" fmla="*/ 71 h 78"/>
                <a:gd name="T114" fmla="*/ 133 w 138"/>
                <a:gd name="T115" fmla="*/ 73 h 78"/>
                <a:gd name="T116" fmla="*/ 131 w 138"/>
                <a:gd name="T117" fmla="*/ 75 h 78"/>
                <a:gd name="T118" fmla="*/ 131 w 138"/>
                <a:gd name="T11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78">
                  <a:moveTo>
                    <a:pt x="0" y="0"/>
                  </a:moveTo>
                  <a:lnTo>
                    <a:pt x="5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5" y="5"/>
                  </a:lnTo>
                  <a:lnTo>
                    <a:pt x="48" y="5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2" y="9"/>
                  </a:lnTo>
                  <a:lnTo>
                    <a:pt x="54" y="9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8" y="15"/>
                  </a:lnTo>
                  <a:lnTo>
                    <a:pt x="58" y="18"/>
                  </a:lnTo>
                  <a:lnTo>
                    <a:pt x="61" y="15"/>
                  </a:lnTo>
                  <a:lnTo>
                    <a:pt x="63" y="13"/>
                  </a:lnTo>
                  <a:lnTo>
                    <a:pt x="67" y="13"/>
                  </a:lnTo>
                  <a:lnTo>
                    <a:pt x="69" y="13"/>
                  </a:lnTo>
                  <a:lnTo>
                    <a:pt x="73" y="13"/>
                  </a:lnTo>
                  <a:lnTo>
                    <a:pt x="78" y="13"/>
                  </a:lnTo>
                  <a:lnTo>
                    <a:pt x="82" y="13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3" y="18"/>
                  </a:lnTo>
                  <a:lnTo>
                    <a:pt x="97" y="20"/>
                  </a:lnTo>
                  <a:lnTo>
                    <a:pt x="101" y="20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8" y="26"/>
                  </a:lnTo>
                  <a:lnTo>
                    <a:pt x="110" y="30"/>
                  </a:lnTo>
                  <a:lnTo>
                    <a:pt x="112" y="30"/>
                  </a:lnTo>
                  <a:lnTo>
                    <a:pt x="116" y="30"/>
                  </a:lnTo>
                  <a:lnTo>
                    <a:pt x="118" y="33"/>
                  </a:lnTo>
                  <a:lnTo>
                    <a:pt x="121" y="35"/>
                  </a:lnTo>
                  <a:lnTo>
                    <a:pt x="123" y="37"/>
                  </a:lnTo>
                  <a:lnTo>
                    <a:pt x="125" y="39"/>
                  </a:lnTo>
                  <a:lnTo>
                    <a:pt x="127" y="41"/>
                  </a:lnTo>
                  <a:lnTo>
                    <a:pt x="129" y="43"/>
                  </a:lnTo>
                  <a:lnTo>
                    <a:pt x="131" y="45"/>
                  </a:lnTo>
                  <a:lnTo>
                    <a:pt x="131" y="48"/>
                  </a:lnTo>
                  <a:lnTo>
                    <a:pt x="133" y="50"/>
                  </a:lnTo>
                  <a:lnTo>
                    <a:pt x="136" y="54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3"/>
                  </a:lnTo>
                  <a:lnTo>
                    <a:pt x="136" y="67"/>
                  </a:lnTo>
                  <a:lnTo>
                    <a:pt x="136" y="69"/>
                  </a:lnTo>
                  <a:lnTo>
                    <a:pt x="133" y="71"/>
                  </a:lnTo>
                  <a:lnTo>
                    <a:pt x="133" y="73"/>
                  </a:lnTo>
                  <a:lnTo>
                    <a:pt x="131" y="75"/>
                  </a:lnTo>
                  <a:lnTo>
                    <a:pt x="131" y="78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2" name="Freeform 50"/>
            <p:cNvSpPr>
              <a:spLocks/>
            </p:cNvSpPr>
            <p:nvPr/>
          </p:nvSpPr>
          <p:spPr bwMode="auto">
            <a:xfrm>
              <a:off x="1687" y="2234"/>
              <a:ext cx="67" cy="8"/>
            </a:xfrm>
            <a:custGeom>
              <a:avLst/>
              <a:gdLst>
                <a:gd name="T0" fmla="*/ 32 w 32"/>
                <a:gd name="T1" fmla="*/ 2 h 4"/>
                <a:gd name="T2" fmla="*/ 30 w 32"/>
                <a:gd name="T3" fmla="*/ 0 h 4"/>
                <a:gd name="T4" fmla="*/ 28 w 32"/>
                <a:gd name="T5" fmla="*/ 0 h 4"/>
                <a:gd name="T6" fmla="*/ 23 w 32"/>
                <a:gd name="T7" fmla="*/ 0 h 4"/>
                <a:gd name="T8" fmla="*/ 21 w 32"/>
                <a:gd name="T9" fmla="*/ 0 h 4"/>
                <a:gd name="T10" fmla="*/ 19 w 32"/>
                <a:gd name="T11" fmla="*/ 0 h 4"/>
                <a:gd name="T12" fmla="*/ 15 w 32"/>
                <a:gd name="T13" fmla="*/ 2 h 4"/>
                <a:gd name="T14" fmla="*/ 13 w 32"/>
                <a:gd name="T15" fmla="*/ 2 h 4"/>
                <a:gd name="T16" fmla="*/ 10 w 32"/>
                <a:gd name="T17" fmla="*/ 4 h 4"/>
                <a:gd name="T18" fmla="*/ 8 w 32"/>
                <a:gd name="T19" fmla="*/ 2 h 4"/>
                <a:gd name="T20" fmla="*/ 8 w 32"/>
                <a:gd name="T21" fmla="*/ 2 h 4"/>
                <a:gd name="T22" fmla="*/ 6 w 32"/>
                <a:gd name="T23" fmla="*/ 2 h 4"/>
                <a:gd name="T24" fmla="*/ 6 w 32"/>
                <a:gd name="T25" fmla="*/ 0 h 4"/>
                <a:gd name="T26" fmla="*/ 4 w 32"/>
                <a:gd name="T27" fmla="*/ 0 h 4"/>
                <a:gd name="T28" fmla="*/ 2 w 32"/>
                <a:gd name="T29" fmla="*/ 0 h 4"/>
                <a:gd name="T30" fmla="*/ 2 w 32"/>
                <a:gd name="T31" fmla="*/ 0 h 4"/>
                <a:gd name="T32" fmla="*/ 0 w 32"/>
                <a:gd name="T3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4">
                  <a:moveTo>
                    <a:pt x="32" y="2"/>
                  </a:moveTo>
                  <a:lnTo>
                    <a:pt x="30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0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3" name="Freeform 51"/>
            <p:cNvSpPr>
              <a:spLocks/>
            </p:cNvSpPr>
            <p:nvPr/>
          </p:nvSpPr>
          <p:spPr bwMode="auto">
            <a:xfrm>
              <a:off x="1579" y="2188"/>
              <a:ext cx="89" cy="31"/>
            </a:xfrm>
            <a:custGeom>
              <a:avLst/>
              <a:gdLst>
                <a:gd name="T0" fmla="*/ 43 w 43"/>
                <a:gd name="T1" fmla="*/ 0 h 15"/>
                <a:gd name="T2" fmla="*/ 41 w 43"/>
                <a:gd name="T3" fmla="*/ 0 h 15"/>
                <a:gd name="T4" fmla="*/ 37 w 43"/>
                <a:gd name="T5" fmla="*/ 0 h 15"/>
                <a:gd name="T6" fmla="*/ 34 w 43"/>
                <a:gd name="T7" fmla="*/ 0 h 15"/>
                <a:gd name="T8" fmla="*/ 32 w 43"/>
                <a:gd name="T9" fmla="*/ 0 h 15"/>
                <a:gd name="T10" fmla="*/ 30 w 43"/>
                <a:gd name="T11" fmla="*/ 2 h 15"/>
                <a:gd name="T12" fmla="*/ 30 w 43"/>
                <a:gd name="T13" fmla="*/ 2 h 15"/>
                <a:gd name="T14" fmla="*/ 28 w 43"/>
                <a:gd name="T15" fmla="*/ 2 h 15"/>
                <a:gd name="T16" fmla="*/ 26 w 43"/>
                <a:gd name="T17" fmla="*/ 5 h 15"/>
                <a:gd name="T18" fmla="*/ 26 w 43"/>
                <a:gd name="T19" fmla="*/ 5 h 15"/>
                <a:gd name="T20" fmla="*/ 24 w 43"/>
                <a:gd name="T21" fmla="*/ 7 h 15"/>
                <a:gd name="T22" fmla="*/ 24 w 43"/>
                <a:gd name="T23" fmla="*/ 7 h 15"/>
                <a:gd name="T24" fmla="*/ 22 w 43"/>
                <a:gd name="T25" fmla="*/ 9 h 15"/>
                <a:gd name="T26" fmla="*/ 22 w 43"/>
                <a:gd name="T27" fmla="*/ 9 h 15"/>
                <a:gd name="T28" fmla="*/ 19 w 43"/>
                <a:gd name="T29" fmla="*/ 11 h 15"/>
                <a:gd name="T30" fmla="*/ 19 w 43"/>
                <a:gd name="T31" fmla="*/ 13 h 15"/>
                <a:gd name="T32" fmla="*/ 17 w 43"/>
                <a:gd name="T33" fmla="*/ 15 h 15"/>
                <a:gd name="T34" fmla="*/ 17 w 43"/>
                <a:gd name="T35" fmla="*/ 13 h 15"/>
                <a:gd name="T36" fmla="*/ 15 w 43"/>
                <a:gd name="T37" fmla="*/ 11 h 15"/>
                <a:gd name="T38" fmla="*/ 15 w 43"/>
                <a:gd name="T39" fmla="*/ 11 h 15"/>
                <a:gd name="T40" fmla="*/ 13 w 43"/>
                <a:gd name="T41" fmla="*/ 9 h 15"/>
                <a:gd name="T42" fmla="*/ 13 w 43"/>
                <a:gd name="T43" fmla="*/ 9 h 15"/>
                <a:gd name="T44" fmla="*/ 11 w 43"/>
                <a:gd name="T45" fmla="*/ 9 h 15"/>
                <a:gd name="T46" fmla="*/ 11 w 43"/>
                <a:gd name="T47" fmla="*/ 9 h 15"/>
                <a:gd name="T48" fmla="*/ 9 w 43"/>
                <a:gd name="T49" fmla="*/ 7 h 15"/>
                <a:gd name="T50" fmla="*/ 7 w 43"/>
                <a:gd name="T51" fmla="*/ 7 h 15"/>
                <a:gd name="T52" fmla="*/ 4 w 43"/>
                <a:gd name="T53" fmla="*/ 7 h 15"/>
                <a:gd name="T54" fmla="*/ 4 w 43"/>
                <a:gd name="T55" fmla="*/ 9 h 15"/>
                <a:gd name="T56" fmla="*/ 2 w 43"/>
                <a:gd name="T57" fmla="*/ 9 h 15"/>
                <a:gd name="T58" fmla="*/ 0 w 43"/>
                <a:gd name="T5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15">
                  <a:moveTo>
                    <a:pt x="43" y="0"/>
                  </a:moveTo>
                  <a:lnTo>
                    <a:pt x="41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11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4" name="Freeform 52"/>
            <p:cNvSpPr>
              <a:spLocks/>
            </p:cNvSpPr>
            <p:nvPr/>
          </p:nvSpPr>
          <p:spPr bwMode="auto">
            <a:xfrm>
              <a:off x="1418" y="2087"/>
              <a:ext cx="117" cy="18"/>
            </a:xfrm>
            <a:custGeom>
              <a:avLst/>
              <a:gdLst>
                <a:gd name="T0" fmla="*/ 56 w 56"/>
                <a:gd name="T1" fmla="*/ 9 h 9"/>
                <a:gd name="T2" fmla="*/ 49 w 56"/>
                <a:gd name="T3" fmla="*/ 9 h 9"/>
                <a:gd name="T4" fmla="*/ 47 w 56"/>
                <a:gd name="T5" fmla="*/ 9 h 9"/>
                <a:gd name="T6" fmla="*/ 45 w 56"/>
                <a:gd name="T7" fmla="*/ 6 h 9"/>
                <a:gd name="T8" fmla="*/ 43 w 56"/>
                <a:gd name="T9" fmla="*/ 6 h 9"/>
                <a:gd name="T10" fmla="*/ 41 w 56"/>
                <a:gd name="T11" fmla="*/ 6 h 9"/>
                <a:gd name="T12" fmla="*/ 39 w 56"/>
                <a:gd name="T13" fmla="*/ 6 h 9"/>
                <a:gd name="T14" fmla="*/ 39 w 56"/>
                <a:gd name="T15" fmla="*/ 4 h 9"/>
                <a:gd name="T16" fmla="*/ 36 w 56"/>
                <a:gd name="T17" fmla="*/ 4 h 9"/>
                <a:gd name="T18" fmla="*/ 34 w 56"/>
                <a:gd name="T19" fmla="*/ 4 h 9"/>
                <a:gd name="T20" fmla="*/ 32 w 56"/>
                <a:gd name="T21" fmla="*/ 4 h 9"/>
                <a:gd name="T22" fmla="*/ 30 w 56"/>
                <a:gd name="T23" fmla="*/ 2 h 9"/>
                <a:gd name="T24" fmla="*/ 30 w 56"/>
                <a:gd name="T25" fmla="*/ 2 h 9"/>
                <a:gd name="T26" fmla="*/ 28 w 56"/>
                <a:gd name="T27" fmla="*/ 2 h 9"/>
                <a:gd name="T28" fmla="*/ 26 w 56"/>
                <a:gd name="T29" fmla="*/ 2 h 9"/>
                <a:gd name="T30" fmla="*/ 24 w 56"/>
                <a:gd name="T31" fmla="*/ 2 h 9"/>
                <a:gd name="T32" fmla="*/ 21 w 56"/>
                <a:gd name="T33" fmla="*/ 2 h 9"/>
                <a:gd name="T34" fmla="*/ 19 w 56"/>
                <a:gd name="T35" fmla="*/ 0 h 9"/>
                <a:gd name="T36" fmla="*/ 19 w 56"/>
                <a:gd name="T37" fmla="*/ 0 h 9"/>
                <a:gd name="T38" fmla="*/ 17 w 56"/>
                <a:gd name="T39" fmla="*/ 0 h 9"/>
                <a:gd name="T40" fmla="*/ 15 w 56"/>
                <a:gd name="T41" fmla="*/ 0 h 9"/>
                <a:gd name="T42" fmla="*/ 13 w 56"/>
                <a:gd name="T43" fmla="*/ 0 h 9"/>
                <a:gd name="T44" fmla="*/ 11 w 56"/>
                <a:gd name="T45" fmla="*/ 2 h 9"/>
                <a:gd name="T46" fmla="*/ 8 w 56"/>
                <a:gd name="T47" fmla="*/ 2 h 9"/>
                <a:gd name="T48" fmla="*/ 8 w 56"/>
                <a:gd name="T49" fmla="*/ 2 h 9"/>
                <a:gd name="T50" fmla="*/ 6 w 56"/>
                <a:gd name="T51" fmla="*/ 2 h 9"/>
                <a:gd name="T52" fmla="*/ 4 w 56"/>
                <a:gd name="T53" fmla="*/ 4 h 9"/>
                <a:gd name="T54" fmla="*/ 0 w 56"/>
                <a:gd name="T55" fmla="*/ 6 h 9"/>
                <a:gd name="T56" fmla="*/ 2 w 56"/>
                <a:gd name="T57" fmla="*/ 6 h 9"/>
                <a:gd name="T58" fmla="*/ 4 w 56"/>
                <a:gd name="T59" fmla="*/ 4 h 9"/>
                <a:gd name="T60" fmla="*/ 6 w 56"/>
                <a:gd name="T61" fmla="*/ 4 h 9"/>
                <a:gd name="T62" fmla="*/ 8 w 56"/>
                <a:gd name="T63" fmla="*/ 4 h 9"/>
                <a:gd name="T64" fmla="*/ 11 w 56"/>
                <a:gd name="T65" fmla="*/ 4 h 9"/>
                <a:gd name="T66" fmla="*/ 11 w 56"/>
                <a:gd name="T67" fmla="*/ 2 h 9"/>
                <a:gd name="T68" fmla="*/ 13 w 56"/>
                <a:gd name="T69" fmla="*/ 4 h 9"/>
                <a:gd name="T70" fmla="*/ 15 w 56"/>
                <a:gd name="T71" fmla="*/ 4 h 9"/>
                <a:gd name="T72" fmla="*/ 17 w 56"/>
                <a:gd name="T73" fmla="*/ 4 h 9"/>
                <a:gd name="T74" fmla="*/ 19 w 56"/>
                <a:gd name="T75" fmla="*/ 4 h 9"/>
                <a:gd name="T76" fmla="*/ 21 w 56"/>
                <a:gd name="T77" fmla="*/ 4 h 9"/>
                <a:gd name="T78" fmla="*/ 24 w 56"/>
                <a:gd name="T79" fmla="*/ 4 h 9"/>
                <a:gd name="T80" fmla="*/ 26 w 56"/>
                <a:gd name="T81" fmla="*/ 4 h 9"/>
                <a:gd name="T82" fmla="*/ 28 w 56"/>
                <a:gd name="T83" fmla="*/ 4 h 9"/>
                <a:gd name="T84" fmla="*/ 30 w 56"/>
                <a:gd name="T85" fmla="*/ 4 h 9"/>
                <a:gd name="T86" fmla="*/ 32 w 56"/>
                <a:gd name="T87" fmla="*/ 6 h 9"/>
                <a:gd name="T88" fmla="*/ 34 w 56"/>
                <a:gd name="T89" fmla="*/ 6 h 9"/>
                <a:gd name="T90" fmla="*/ 36 w 56"/>
                <a:gd name="T91" fmla="*/ 6 h 9"/>
                <a:gd name="T92" fmla="*/ 39 w 56"/>
                <a:gd name="T93" fmla="*/ 6 h 9"/>
                <a:gd name="T94" fmla="*/ 39 w 56"/>
                <a:gd name="T95" fmla="*/ 6 h 9"/>
                <a:gd name="T96" fmla="*/ 41 w 56"/>
                <a:gd name="T97" fmla="*/ 9 h 9"/>
                <a:gd name="T98" fmla="*/ 43 w 56"/>
                <a:gd name="T99" fmla="*/ 9 h 9"/>
                <a:gd name="T100" fmla="*/ 45 w 56"/>
                <a:gd name="T101" fmla="*/ 9 h 9"/>
                <a:gd name="T102" fmla="*/ 47 w 56"/>
                <a:gd name="T103" fmla="*/ 9 h 9"/>
                <a:gd name="T104" fmla="*/ 51 w 56"/>
                <a:gd name="T105" fmla="*/ 9 h 9"/>
                <a:gd name="T106" fmla="*/ 56 w 56"/>
                <a:gd name="T10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9">
                  <a:moveTo>
                    <a:pt x="56" y="9"/>
                  </a:moveTo>
                  <a:lnTo>
                    <a:pt x="49" y="9"/>
                  </a:lnTo>
                  <a:lnTo>
                    <a:pt x="47" y="9"/>
                  </a:lnTo>
                  <a:lnTo>
                    <a:pt x="45" y="6"/>
                  </a:lnTo>
                  <a:lnTo>
                    <a:pt x="43" y="6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4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1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1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1" y="9"/>
                  </a:lnTo>
                  <a:lnTo>
                    <a:pt x="43" y="9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51" y="9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25" name="Freeform 53"/>
            <p:cNvSpPr>
              <a:spLocks/>
            </p:cNvSpPr>
            <p:nvPr/>
          </p:nvSpPr>
          <p:spPr bwMode="auto">
            <a:xfrm>
              <a:off x="1422" y="2126"/>
              <a:ext cx="180" cy="41"/>
            </a:xfrm>
            <a:custGeom>
              <a:avLst/>
              <a:gdLst>
                <a:gd name="T0" fmla="*/ 0 w 86"/>
                <a:gd name="T1" fmla="*/ 0 h 20"/>
                <a:gd name="T2" fmla="*/ 4 w 86"/>
                <a:gd name="T3" fmla="*/ 0 h 20"/>
                <a:gd name="T4" fmla="*/ 9 w 86"/>
                <a:gd name="T5" fmla="*/ 2 h 20"/>
                <a:gd name="T6" fmla="*/ 13 w 86"/>
                <a:gd name="T7" fmla="*/ 2 h 20"/>
                <a:gd name="T8" fmla="*/ 15 w 86"/>
                <a:gd name="T9" fmla="*/ 2 h 20"/>
                <a:gd name="T10" fmla="*/ 19 w 86"/>
                <a:gd name="T11" fmla="*/ 2 h 20"/>
                <a:gd name="T12" fmla="*/ 22 w 86"/>
                <a:gd name="T13" fmla="*/ 2 h 20"/>
                <a:gd name="T14" fmla="*/ 26 w 86"/>
                <a:gd name="T15" fmla="*/ 5 h 20"/>
                <a:gd name="T16" fmla="*/ 28 w 86"/>
                <a:gd name="T17" fmla="*/ 7 h 20"/>
                <a:gd name="T18" fmla="*/ 32 w 86"/>
                <a:gd name="T19" fmla="*/ 5 h 20"/>
                <a:gd name="T20" fmla="*/ 37 w 86"/>
                <a:gd name="T21" fmla="*/ 5 h 20"/>
                <a:gd name="T22" fmla="*/ 41 w 86"/>
                <a:gd name="T23" fmla="*/ 5 h 20"/>
                <a:gd name="T24" fmla="*/ 47 w 86"/>
                <a:gd name="T25" fmla="*/ 5 h 20"/>
                <a:gd name="T26" fmla="*/ 52 w 86"/>
                <a:gd name="T27" fmla="*/ 7 h 20"/>
                <a:gd name="T28" fmla="*/ 56 w 86"/>
                <a:gd name="T29" fmla="*/ 9 h 20"/>
                <a:gd name="T30" fmla="*/ 58 w 86"/>
                <a:gd name="T31" fmla="*/ 11 h 20"/>
                <a:gd name="T32" fmla="*/ 62 w 86"/>
                <a:gd name="T33" fmla="*/ 13 h 20"/>
                <a:gd name="T34" fmla="*/ 64 w 86"/>
                <a:gd name="T35" fmla="*/ 13 h 20"/>
                <a:gd name="T36" fmla="*/ 67 w 86"/>
                <a:gd name="T37" fmla="*/ 13 h 20"/>
                <a:gd name="T38" fmla="*/ 71 w 86"/>
                <a:gd name="T39" fmla="*/ 13 h 20"/>
                <a:gd name="T40" fmla="*/ 73 w 86"/>
                <a:gd name="T41" fmla="*/ 15 h 20"/>
                <a:gd name="T42" fmla="*/ 77 w 86"/>
                <a:gd name="T43" fmla="*/ 15 h 20"/>
                <a:gd name="T44" fmla="*/ 79 w 86"/>
                <a:gd name="T45" fmla="*/ 17 h 20"/>
                <a:gd name="T46" fmla="*/ 84 w 86"/>
                <a:gd name="T47" fmla="*/ 17 h 20"/>
                <a:gd name="T48" fmla="*/ 86 w 86"/>
                <a:gd name="T4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20">
                  <a:moveTo>
                    <a:pt x="0" y="0"/>
                  </a:moveTo>
                  <a:lnTo>
                    <a:pt x="4" y="0"/>
                  </a:lnTo>
                  <a:lnTo>
                    <a:pt x="9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32" y="5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7" y="5"/>
                  </a:lnTo>
                  <a:lnTo>
                    <a:pt x="52" y="7"/>
                  </a:lnTo>
                  <a:lnTo>
                    <a:pt x="56" y="9"/>
                  </a:lnTo>
                  <a:lnTo>
                    <a:pt x="58" y="11"/>
                  </a:lnTo>
                  <a:lnTo>
                    <a:pt x="62" y="13"/>
                  </a:lnTo>
                  <a:lnTo>
                    <a:pt x="64" y="13"/>
                  </a:lnTo>
                  <a:lnTo>
                    <a:pt x="67" y="13"/>
                  </a:lnTo>
                  <a:lnTo>
                    <a:pt x="71" y="13"/>
                  </a:lnTo>
                  <a:lnTo>
                    <a:pt x="73" y="15"/>
                  </a:lnTo>
                  <a:lnTo>
                    <a:pt x="77" y="15"/>
                  </a:lnTo>
                  <a:lnTo>
                    <a:pt x="79" y="17"/>
                  </a:lnTo>
                  <a:lnTo>
                    <a:pt x="84" y="17"/>
                  </a:lnTo>
                  <a:lnTo>
                    <a:pt x="86" y="2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6" name="Freeform 54"/>
            <p:cNvSpPr>
              <a:spLocks/>
            </p:cNvSpPr>
            <p:nvPr/>
          </p:nvSpPr>
          <p:spPr bwMode="auto">
            <a:xfrm>
              <a:off x="922" y="2664"/>
              <a:ext cx="59" cy="31"/>
            </a:xfrm>
            <a:custGeom>
              <a:avLst/>
              <a:gdLst>
                <a:gd name="T0" fmla="*/ 28 w 28"/>
                <a:gd name="T1" fmla="*/ 15 h 15"/>
                <a:gd name="T2" fmla="*/ 21 w 28"/>
                <a:gd name="T3" fmla="*/ 13 h 15"/>
                <a:gd name="T4" fmla="*/ 15 w 28"/>
                <a:gd name="T5" fmla="*/ 8 h 15"/>
                <a:gd name="T6" fmla="*/ 10 w 28"/>
                <a:gd name="T7" fmla="*/ 6 h 15"/>
                <a:gd name="T8" fmla="*/ 6 w 28"/>
                <a:gd name="T9" fmla="*/ 2 h 15"/>
                <a:gd name="T10" fmla="*/ 0 w 28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5">
                  <a:moveTo>
                    <a:pt x="28" y="15"/>
                  </a:moveTo>
                  <a:lnTo>
                    <a:pt x="21" y="13"/>
                  </a:lnTo>
                  <a:lnTo>
                    <a:pt x="15" y="8"/>
                  </a:lnTo>
                  <a:lnTo>
                    <a:pt x="10" y="6"/>
                  </a:lnTo>
                  <a:lnTo>
                    <a:pt x="6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7" name="Freeform 55"/>
            <p:cNvSpPr>
              <a:spLocks/>
            </p:cNvSpPr>
            <p:nvPr/>
          </p:nvSpPr>
          <p:spPr bwMode="auto">
            <a:xfrm>
              <a:off x="891" y="2207"/>
              <a:ext cx="142" cy="461"/>
            </a:xfrm>
            <a:custGeom>
              <a:avLst/>
              <a:gdLst>
                <a:gd name="T0" fmla="*/ 43 w 68"/>
                <a:gd name="T1" fmla="*/ 221 h 223"/>
                <a:gd name="T2" fmla="*/ 38 w 68"/>
                <a:gd name="T3" fmla="*/ 214 h 223"/>
                <a:gd name="T4" fmla="*/ 32 w 68"/>
                <a:gd name="T5" fmla="*/ 210 h 223"/>
                <a:gd name="T6" fmla="*/ 28 w 68"/>
                <a:gd name="T7" fmla="*/ 204 h 223"/>
                <a:gd name="T8" fmla="*/ 25 w 68"/>
                <a:gd name="T9" fmla="*/ 197 h 223"/>
                <a:gd name="T10" fmla="*/ 23 w 68"/>
                <a:gd name="T11" fmla="*/ 191 h 223"/>
                <a:gd name="T12" fmla="*/ 23 w 68"/>
                <a:gd name="T13" fmla="*/ 186 h 223"/>
                <a:gd name="T14" fmla="*/ 23 w 68"/>
                <a:gd name="T15" fmla="*/ 180 h 223"/>
                <a:gd name="T16" fmla="*/ 19 w 68"/>
                <a:gd name="T17" fmla="*/ 174 h 223"/>
                <a:gd name="T18" fmla="*/ 13 w 68"/>
                <a:gd name="T19" fmla="*/ 165 h 223"/>
                <a:gd name="T20" fmla="*/ 8 w 68"/>
                <a:gd name="T21" fmla="*/ 156 h 223"/>
                <a:gd name="T22" fmla="*/ 10 w 68"/>
                <a:gd name="T23" fmla="*/ 148 h 223"/>
                <a:gd name="T24" fmla="*/ 10 w 68"/>
                <a:gd name="T25" fmla="*/ 144 h 223"/>
                <a:gd name="T26" fmla="*/ 4 w 68"/>
                <a:gd name="T27" fmla="*/ 137 h 223"/>
                <a:gd name="T28" fmla="*/ 2 w 68"/>
                <a:gd name="T29" fmla="*/ 126 h 223"/>
                <a:gd name="T30" fmla="*/ 0 w 68"/>
                <a:gd name="T31" fmla="*/ 116 h 223"/>
                <a:gd name="T32" fmla="*/ 0 w 68"/>
                <a:gd name="T33" fmla="*/ 107 h 223"/>
                <a:gd name="T34" fmla="*/ 0 w 68"/>
                <a:gd name="T35" fmla="*/ 101 h 223"/>
                <a:gd name="T36" fmla="*/ 4 w 68"/>
                <a:gd name="T37" fmla="*/ 94 h 223"/>
                <a:gd name="T38" fmla="*/ 8 w 68"/>
                <a:gd name="T39" fmla="*/ 88 h 223"/>
                <a:gd name="T40" fmla="*/ 8 w 68"/>
                <a:gd name="T41" fmla="*/ 86 h 223"/>
                <a:gd name="T42" fmla="*/ 10 w 68"/>
                <a:gd name="T43" fmla="*/ 77 h 223"/>
                <a:gd name="T44" fmla="*/ 15 w 68"/>
                <a:gd name="T45" fmla="*/ 71 h 223"/>
                <a:gd name="T46" fmla="*/ 19 w 68"/>
                <a:gd name="T47" fmla="*/ 64 h 223"/>
                <a:gd name="T48" fmla="*/ 21 w 68"/>
                <a:gd name="T49" fmla="*/ 56 h 223"/>
                <a:gd name="T50" fmla="*/ 23 w 68"/>
                <a:gd name="T51" fmla="*/ 47 h 223"/>
                <a:gd name="T52" fmla="*/ 30 w 68"/>
                <a:gd name="T53" fmla="*/ 36 h 223"/>
                <a:gd name="T54" fmla="*/ 38 w 68"/>
                <a:gd name="T55" fmla="*/ 28 h 223"/>
                <a:gd name="T56" fmla="*/ 45 w 68"/>
                <a:gd name="T57" fmla="*/ 21 h 223"/>
                <a:gd name="T58" fmla="*/ 49 w 68"/>
                <a:gd name="T59" fmla="*/ 13 h 223"/>
                <a:gd name="T60" fmla="*/ 55 w 68"/>
                <a:gd name="T61" fmla="*/ 6 h 223"/>
                <a:gd name="T62" fmla="*/ 64 w 68"/>
                <a:gd name="T63" fmla="*/ 2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223">
                  <a:moveTo>
                    <a:pt x="47" y="223"/>
                  </a:moveTo>
                  <a:lnTo>
                    <a:pt x="43" y="221"/>
                  </a:lnTo>
                  <a:lnTo>
                    <a:pt x="40" y="216"/>
                  </a:lnTo>
                  <a:lnTo>
                    <a:pt x="38" y="214"/>
                  </a:lnTo>
                  <a:lnTo>
                    <a:pt x="34" y="212"/>
                  </a:lnTo>
                  <a:lnTo>
                    <a:pt x="32" y="210"/>
                  </a:lnTo>
                  <a:lnTo>
                    <a:pt x="30" y="206"/>
                  </a:lnTo>
                  <a:lnTo>
                    <a:pt x="28" y="204"/>
                  </a:lnTo>
                  <a:lnTo>
                    <a:pt x="25" y="199"/>
                  </a:lnTo>
                  <a:lnTo>
                    <a:pt x="25" y="197"/>
                  </a:lnTo>
                  <a:lnTo>
                    <a:pt x="23" y="195"/>
                  </a:lnTo>
                  <a:lnTo>
                    <a:pt x="23" y="191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3" y="184"/>
                  </a:lnTo>
                  <a:lnTo>
                    <a:pt x="23" y="180"/>
                  </a:lnTo>
                  <a:lnTo>
                    <a:pt x="25" y="178"/>
                  </a:lnTo>
                  <a:lnTo>
                    <a:pt x="19" y="174"/>
                  </a:lnTo>
                  <a:lnTo>
                    <a:pt x="17" y="169"/>
                  </a:lnTo>
                  <a:lnTo>
                    <a:pt x="13" y="165"/>
                  </a:lnTo>
                  <a:lnTo>
                    <a:pt x="10" y="161"/>
                  </a:lnTo>
                  <a:lnTo>
                    <a:pt x="8" y="156"/>
                  </a:lnTo>
                  <a:lnTo>
                    <a:pt x="10" y="152"/>
                  </a:lnTo>
                  <a:lnTo>
                    <a:pt x="10" y="148"/>
                  </a:lnTo>
                  <a:lnTo>
                    <a:pt x="15" y="146"/>
                  </a:lnTo>
                  <a:lnTo>
                    <a:pt x="10" y="144"/>
                  </a:lnTo>
                  <a:lnTo>
                    <a:pt x="8" y="141"/>
                  </a:lnTo>
                  <a:lnTo>
                    <a:pt x="4" y="137"/>
                  </a:lnTo>
                  <a:lnTo>
                    <a:pt x="4" y="131"/>
                  </a:lnTo>
                  <a:lnTo>
                    <a:pt x="2" y="126"/>
                  </a:lnTo>
                  <a:lnTo>
                    <a:pt x="0" y="120"/>
                  </a:lnTo>
                  <a:lnTo>
                    <a:pt x="0" y="116"/>
                  </a:lnTo>
                  <a:lnTo>
                    <a:pt x="0" y="111"/>
                  </a:lnTo>
                  <a:lnTo>
                    <a:pt x="0" y="107"/>
                  </a:lnTo>
                  <a:lnTo>
                    <a:pt x="0" y="105"/>
                  </a:lnTo>
                  <a:lnTo>
                    <a:pt x="0" y="101"/>
                  </a:lnTo>
                  <a:lnTo>
                    <a:pt x="2" y="96"/>
                  </a:lnTo>
                  <a:lnTo>
                    <a:pt x="4" y="94"/>
                  </a:lnTo>
                  <a:lnTo>
                    <a:pt x="6" y="90"/>
                  </a:lnTo>
                  <a:lnTo>
                    <a:pt x="8" y="88"/>
                  </a:lnTo>
                  <a:lnTo>
                    <a:pt x="10" y="88"/>
                  </a:lnTo>
                  <a:lnTo>
                    <a:pt x="8" y="86"/>
                  </a:lnTo>
                  <a:lnTo>
                    <a:pt x="8" y="81"/>
                  </a:lnTo>
                  <a:lnTo>
                    <a:pt x="10" y="77"/>
                  </a:lnTo>
                  <a:lnTo>
                    <a:pt x="13" y="75"/>
                  </a:lnTo>
                  <a:lnTo>
                    <a:pt x="15" y="71"/>
                  </a:lnTo>
                  <a:lnTo>
                    <a:pt x="17" y="66"/>
                  </a:lnTo>
                  <a:lnTo>
                    <a:pt x="19" y="64"/>
                  </a:lnTo>
                  <a:lnTo>
                    <a:pt x="21" y="60"/>
                  </a:lnTo>
                  <a:lnTo>
                    <a:pt x="21" y="56"/>
                  </a:lnTo>
                  <a:lnTo>
                    <a:pt x="21" y="51"/>
                  </a:lnTo>
                  <a:lnTo>
                    <a:pt x="23" y="47"/>
                  </a:lnTo>
                  <a:lnTo>
                    <a:pt x="25" y="41"/>
                  </a:lnTo>
                  <a:lnTo>
                    <a:pt x="30" y="36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5" y="26"/>
                  </a:lnTo>
                  <a:lnTo>
                    <a:pt x="45" y="21"/>
                  </a:lnTo>
                  <a:lnTo>
                    <a:pt x="45" y="17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5" y="6"/>
                  </a:lnTo>
                  <a:lnTo>
                    <a:pt x="60" y="4"/>
                  </a:lnTo>
                  <a:lnTo>
                    <a:pt x="64" y="2"/>
                  </a:lnTo>
                  <a:lnTo>
                    <a:pt x="68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28" name="Freeform 56"/>
            <p:cNvSpPr>
              <a:spLocks/>
            </p:cNvSpPr>
            <p:nvPr/>
          </p:nvSpPr>
          <p:spPr bwMode="auto">
            <a:xfrm>
              <a:off x="868" y="2535"/>
              <a:ext cx="54" cy="106"/>
            </a:xfrm>
            <a:custGeom>
              <a:avLst/>
              <a:gdLst>
                <a:gd name="T0" fmla="*/ 0 w 26"/>
                <a:gd name="T1" fmla="*/ 0 h 51"/>
                <a:gd name="T2" fmla="*/ 2 w 26"/>
                <a:gd name="T3" fmla="*/ 6 h 51"/>
                <a:gd name="T4" fmla="*/ 4 w 26"/>
                <a:gd name="T5" fmla="*/ 12 h 51"/>
                <a:gd name="T6" fmla="*/ 6 w 26"/>
                <a:gd name="T7" fmla="*/ 15 h 51"/>
                <a:gd name="T8" fmla="*/ 6 w 26"/>
                <a:gd name="T9" fmla="*/ 17 h 51"/>
                <a:gd name="T10" fmla="*/ 9 w 26"/>
                <a:gd name="T11" fmla="*/ 19 h 51"/>
                <a:gd name="T12" fmla="*/ 9 w 26"/>
                <a:gd name="T13" fmla="*/ 21 h 51"/>
                <a:gd name="T14" fmla="*/ 13 w 26"/>
                <a:gd name="T15" fmla="*/ 23 h 51"/>
                <a:gd name="T16" fmla="*/ 13 w 26"/>
                <a:gd name="T17" fmla="*/ 25 h 51"/>
                <a:gd name="T18" fmla="*/ 15 w 26"/>
                <a:gd name="T19" fmla="*/ 25 h 51"/>
                <a:gd name="T20" fmla="*/ 17 w 26"/>
                <a:gd name="T21" fmla="*/ 25 h 51"/>
                <a:gd name="T22" fmla="*/ 19 w 26"/>
                <a:gd name="T23" fmla="*/ 27 h 51"/>
                <a:gd name="T24" fmla="*/ 24 w 26"/>
                <a:gd name="T25" fmla="*/ 27 h 51"/>
                <a:gd name="T26" fmla="*/ 26 w 26"/>
                <a:gd name="T27" fmla="*/ 27 h 51"/>
                <a:gd name="T28" fmla="*/ 24 w 26"/>
                <a:gd name="T29" fmla="*/ 27 h 51"/>
                <a:gd name="T30" fmla="*/ 24 w 26"/>
                <a:gd name="T31" fmla="*/ 27 h 51"/>
                <a:gd name="T32" fmla="*/ 19 w 26"/>
                <a:gd name="T33" fmla="*/ 30 h 51"/>
                <a:gd name="T34" fmla="*/ 17 w 26"/>
                <a:gd name="T35" fmla="*/ 32 h 51"/>
                <a:gd name="T36" fmla="*/ 15 w 26"/>
                <a:gd name="T37" fmla="*/ 34 h 51"/>
                <a:gd name="T38" fmla="*/ 15 w 26"/>
                <a:gd name="T39" fmla="*/ 36 h 51"/>
                <a:gd name="T40" fmla="*/ 15 w 26"/>
                <a:gd name="T41" fmla="*/ 40 h 51"/>
                <a:gd name="T42" fmla="*/ 17 w 26"/>
                <a:gd name="T43" fmla="*/ 42 h 51"/>
                <a:gd name="T44" fmla="*/ 17 w 26"/>
                <a:gd name="T45" fmla="*/ 45 h 51"/>
                <a:gd name="T46" fmla="*/ 19 w 26"/>
                <a:gd name="T47" fmla="*/ 47 h 51"/>
                <a:gd name="T48" fmla="*/ 21 w 26"/>
                <a:gd name="T49" fmla="*/ 51 h 51"/>
                <a:gd name="T50" fmla="*/ 19 w 26"/>
                <a:gd name="T51" fmla="*/ 47 h 51"/>
                <a:gd name="T52" fmla="*/ 15 w 26"/>
                <a:gd name="T53" fmla="*/ 45 h 51"/>
                <a:gd name="T54" fmla="*/ 13 w 26"/>
                <a:gd name="T55" fmla="*/ 40 h 51"/>
                <a:gd name="T56" fmla="*/ 13 w 26"/>
                <a:gd name="T57" fmla="*/ 38 h 51"/>
                <a:gd name="T58" fmla="*/ 11 w 26"/>
                <a:gd name="T59" fmla="*/ 34 h 51"/>
                <a:gd name="T60" fmla="*/ 11 w 26"/>
                <a:gd name="T61" fmla="*/ 32 h 51"/>
                <a:gd name="T62" fmla="*/ 13 w 26"/>
                <a:gd name="T63" fmla="*/ 30 h 51"/>
                <a:gd name="T64" fmla="*/ 15 w 26"/>
                <a:gd name="T65" fmla="*/ 30 h 51"/>
                <a:gd name="T66" fmla="*/ 13 w 26"/>
                <a:gd name="T67" fmla="*/ 27 h 51"/>
                <a:gd name="T68" fmla="*/ 11 w 26"/>
                <a:gd name="T69" fmla="*/ 27 h 51"/>
                <a:gd name="T70" fmla="*/ 9 w 26"/>
                <a:gd name="T71" fmla="*/ 25 h 51"/>
                <a:gd name="T72" fmla="*/ 9 w 26"/>
                <a:gd name="T73" fmla="*/ 25 h 51"/>
                <a:gd name="T74" fmla="*/ 6 w 26"/>
                <a:gd name="T75" fmla="*/ 23 h 51"/>
                <a:gd name="T76" fmla="*/ 4 w 26"/>
                <a:gd name="T77" fmla="*/ 23 h 51"/>
                <a:gd name="T78" fmla="*/ 4 w 26"/>
                <a:gd name="T79" fmla="*/ 19 h 51"/>
                <a:gd name="T80" fmla="*/ 2 w 26"/>
                <a:gd name="T81" fmla="*/ 15 h 51"/>
                <a:gd name="T82" fmla="*/ 2 w 26"/>
                <a:gd name="T83" fmla="*/ 15 h 51"/>
                <a:gd name="T84" fmla="*/ 2 w 26"/>
                <a:gd name="T85" fmla="*/ 12 h 51"/>
                <a:gd name="T86" fmla="*/ 2 w 26"/>
                <a:gd name="T87" fmla="*/ 10 h 51"/>
                <a:gd name="T88" fmla="*/ 2 w 26"/>
                <a:gd name="T89" fmla="*/ 6 h 51"/>
                <a:gd name="T90" fmla="*/ 2 w 26"/>
                <a:gd name="T91" fmla="*/ 4 h 51"/>
                <a:gd name="T92" fmla="*/ 0 w 26"/>
                <a:gd name="T93" fmla="*/ 2 h 51"/>
                <a:gd name="T94" fmla="*/ 0 w 26"/>
                <a:gd name="T95" fmla="*/ 2 h 51"/>
                <a:gd name="T96" fmla="*/ 0 w 26"/>
                <a:gd name="T9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51">
                  <a:moveTo>
                    <a:pt x="0" y="0"/>
                  </a:moveTo>
                  <a:lnTo>
                    <a:pt x="2" y="6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5" y="25"/>
                  </a:lnTo>
                  <a:lnTo>
                    <a:pt x="17" y="25"/>
                  </a:lnTo>
                  <a:lnTo>
                    <a:pt x="19" y="27"/>
                  </a:lnTo>
                  <a:lnTo>
                    <a:pt x="24" y="27"/>
                  </a:lnTo>
                  <a:lnTo>
                    <a:pt x="26" y="27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19" y="30"/>
                  </a:lnTo>
                  <a:lnTo>
                    <a:pt x="17" y="32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5" y="40"/>
                  </a:lnTo>
                  <a:lnTo>
                    <a:pt x="17" y="42"/>
                  </a:lnTo>
                  <a:lnTo>
                    <a:pt x="17" y="45"/>
                  </a:lnTo>
                  <a:lnTo>
                    <a:pt x="19" y="47"/>
                  </a:lnTo>
                  <a:lnTo>
                    <a:pt x="21" y="51"/>
                  </a:lnTo>
                  <a:lnTo>
                    <a:pt x="19" y="47"/>
                  </a:lnTo>
                  <a:lnTo>
                    <a:pt x="15" y="45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1" y="34"/>
                  </a:lnTo>
                  <a:lnTo>
                    <a:pt x="11" y="32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29" name="Freeform 57"/>
            <p:cNvSpPr>
              <a:spLocks/>
            </p:cNvSpPr>
            <p:nvPr/>
          </p:nvSpPr>
          <p:spPr bwMode="auto">
            <a:xfrm>
              <a:off x="860" y="2447"/>
              <a:ext cx="35" cy="39"/>
            </a:xfrm>
            <a:custGeom>
              <a:avLst/>
              <a:gdLst>
                <a:gd name="T0" fmla="*/ 0 w 17"/>
                <a:gd name="T1" fmla="*/ 0 h 19"/>
                <a:gd name="T2" fmla="*/ 2 w 17"/>
                <a:gd name="T3" fmla="*/ 0 h 19"/>
                <a:gd name="T4" fmla="*/ 2 w 17"/>
                <a:gd name="T5" fmla="*/ 2 h 19"/>
                <a:gd name="T6" fmla="*/ 2 w 17"/>
                <a:gd name="T7" fmla="*/ 4 h 19"/>
                <a:gd name="T8" fmla="*/ 4 w 17"/>
                <a:gd name="T9" fmla="*/ 6 h 19"/>
                <a:gd name="T10" fmla="*/ 4 w 17"/>
                <a:gd name="T11" fmla="*/ 6 h 19"/>
                <a:gd name="T12" fmla="*/ 4 w 17"/>
                <a:gd name="T13" fmla="*/ 8 h 19"/>
                <a:gd name="T14" fmla="*/ 6 w 17"/>
                <a:gd name="T15" fmla="*/ 10 h 19"/>
                <a:gd name="T16" fmla="*/ 6 w 17"/>
                <a:gd name="T17" fmla="*/ 10 h 19"/>
                <a:gd name="T18" fmla="*/ 6 w 17"/>
                <a:gd name="T19" fmla="*/ 13 h 19"/>
                <a:gd name="T20" fmla="*/ 8 w 17"/>
                <a:gd name="T21" fmla="*/ 13 h 19"/>
                <a:gd name="T22" fmla="*/ 8 w 17"/>
                <a:gd name="T23" fmla="*/ 15 h 19"/>
                <a:gd name="T24" fmla="*/ 10 w 17"/>
                <a:gd name="T25" fmla="*/ 15 h 19"/>
                <a:gd name="T26" fmla="*/ 13 w 17"/>
                <a:gd name="T27" fmla="*/ 15 h 19"/>
                <a:gd name="T28" fmla="*/ 13 w 17"/>
                <a:gd name="T29" fmla="*/ 15 h 19"/>
                <a:gd name="T30" fmla="*/ 15 w 17"/>
                <a:gd name="T31" fmla="*/ 15 h 19"/>
                <a:gd name="T32" fmla="*/ 17 w 17"/>
                <a:gd name="T33" fmla="*/ 15 h 19"/>
                <a:gd name="T34" fmla="*/ 15 w 17"/>
                <a:gd name="T35" fmla="*/ 17 h 19"/>
                <a:gd name="T36" fmla="*/ 13 w 17"/>
                <a:gd name="T37" fmla="*/ 17 h 19"/>
                <a:gd name="T38" fmla="*/ 10 w 17"/>
                <a:gd name="T39" fmla="*/ 19 h 19"/>
                <a:gd name="T40" fmla="*/ 10 w 17"/>
                <a:gd name="T41" fmla="*/ 19 h 19"/>
                <a:gd name="T42" fmla="*/ 8 w 17"/>
                <a:gd name="T43" fmla="*/ 17 h 19"/>
                <a:gd name="T44" fmla="*/ 6 w 17"/>
                <a:gd name="T45" fmla="*/ 17 h 19"/>
                <a:gd name="T46" fmla="*/ 6 w 17"/>
                <a:gd name="T47" fmla="*/ 15 h 19"/>
                <a:gd name="T48" fmla="*/ 4 w 17"/>
                <a:gd name="T49" fmla="*/ 15 h 19"/>
                <a:gd name="T50" fmla="*/ 4 w 17"/>
                <a:gd name="T51" fmla="*/ 13 h 19"/>
                <a:gd name="T52" fmla="*/ 4 w 17"/>
                <a:gd name="T53" fmla="*/ 10 h 19"/>
                <a:gd name="T54" fmla="*/ 2 w 17"/>
                <a:gd name="T55" fmla="*/ 8 h 19"/>
                <a:gd name="T56" fmla="*/ 2 w 17"/>
                <a:gd name="T57" fmla="*/ 6 h 19"/>
                <a:gd name="T58" fmla="*/ 2 w 17"/>
                <a:gd name="T59" fmla="*/ 4 h 19"/>
                <a:gd name="T60" fmla="*/ 2 w 17"/>
                <a:gd name="T61" fmla="*/ 2 h 19"/>
                <a:gd name="T62" fmla="*/ 0 w 17"/>
                <a:gd name="T63" fmla="*/ 2 h 19"/>
                <a:gd name="T64" fmla="*/ 0 w 17"/>
                <a:gd name="T6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19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5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30" name="Freeform 58"/>
            <p:cNvSpPr>
              <a:spLocks/>
            </p:cNvSpPr>
            <p:nvPr/>
          </p:nvSpPr>
          <p:spPr bwMode="auto">
            <a:xfrm>
              <a:off x="912" y="2327"/>
              <a:ext cx="14" cy="12"/>
            </a:xfrm>
            <a:custGeom>
              <a:avLst/>
              <a:gdLst>
                <a:gd name="T0" fmla="*/ 0 w 7"/>
                <a:gd name="T1" fmla="*/ 0 h 6"/>
                <a:gd name="T2" fmla="*/ 0 w 7"/>
                <a:gd name="T3" fmla="*/ 2 h 6"/>
                <a:gd name="T4" fmla="*/ 3 w 7"/>
                <a:gd name="T5" fmla="*/ 4 h 6"/>
                <a:gd name="T6" fmla="*/ 5 w 7"/>
                <a:gd name="T7" fmla="*/ 6 h 6"/>
                <a:gd name="T8" fmla="*/ 7 w 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5" y="6"/>
                  </a:lnTo>
                  <a:lnTo>
                    <a:pt x="7" y="6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1" name="Freeform 59"/>
            <p:cNvSpPr>
              <a:spLocks/>
            </p:cNvSpPr>
            <p:nvPr/>
          </p:nvSpPr>
          <p:spPr bwMode="auto">
            <a:xfrm>
              <a:off x="989" y="2256"/>
              <a:ext cx="148" cy="129"/>
            </a:xfrm>
            <a:custGeom>
              <a:avLst/>
              <a:gdLst>
                <a:gd name="T0" fmla="*/ 0 w 71"/>
                <a:gd name="T1" fmla="*/ 2 h 62"/>
                <a:gd name="T2" fmla="*/ 4 w 71"/>
                <a:gd name="T3" fmla="*/ 2 h 62"/>
                <a:gd name="T4" fmla="*/ 8 w 71"/>
                <a:gd name="T5" fmla="*/ 2 h 62"/>
                <a:gd name="T6" fmla="*/ 11 w 71"/>
                <a:gd name="T7" fmla="*/ 4 h 62"/>
                <a:gd name="T8" fmla="*/ 15 w 71"/>
                <a:gd name="T9" fmla="*/ 8 h 62"/>
                <a:gd name="T10" fmla="*/ 17 w 71"/>
                <a:gd name="T11" fmla="*/ 15 h 62"/>
                <a:gd name="T12" fmla="*/ 24 w 71"/>
                <a:gd name="T13" fmla="*/ 23 h 62"/>
                <a:gd name="T14" fmla="*/ 28 w 71"/>
                <a:gd name="T15" fmla="*/ 32 h 62"/>
                <a:gd name="T16" fmla="*/ 39 w 71"/>
                <a:gd name="T17" fmla="*/ 36 h 62"/>
                <a:gd name="T18" fmla="*/ 45 w 71"/>
                <a:gd name="T19" fmla="*/ 38 h 62"/>
                <a:gd name="T20" fmla="*/ 47 w 71"/>
                <a:gd name="T21" fmla="*/ 42 h 62"/>
                <a:gd name="T22" fmla="*/ 49 w 71"/>
                <a:gd name="T23" fmla="*/ 49 h 62"/>
                <a:gd name="T24" fmla="*/ 49 w 71"/>
                <a:gd name="T25" fmla="*/ 53 h 62"/>
                <a:gd name="T26" fmla="*/ 51 w 71"/>
                <a:gd name="T27" fmla="*/ 55 h 62"/>
                <a:gd name="T28" fmla="*/ 56 w 71"/>
                <a:gd name="T29" fmla="*/ 55 h 62"/>
                <a:gd name="T30" fmla="*/ 62 w 71"/>
                <a:gd name="T31" fmla="*/ 55 h 62"/>
                <a:gd name="T32" fmla="*/ 69 w 71"/>
                <a:gd name="T33" fmla="*/ 57 h 62"/>
                <a:gd name="T34" fmla="*/ 69 w 71"/>
                <a:gd name="T35" fmla="*/ 57 h 62"/>
                <a:gd name="T36" fmla="*/ 64 w 71"/>
                <a:gd name="T37" fmla="*/ 53 h 62"/>
                <a:gd name="T38" fmla="*/ 60 w 71"/>
                <a:gd name="T39" fmla="*/ 53 h 62"/>
                <a:gd name="T40" fmla="*/ 54 w 71"/>
                <a:gd name="T41" fmla="*/ 53 h 62"/>
                <a:gd name="T42" fmla="*/ 51 w 71"/>
                <a:gd name="T43" fmla="*/ 51 h 62"/>
                <a:gd name="T44" fmla="*/ 49 w 71"/>
                <a:gd name="T45" fmla="*/ 42 h 62"/>
                <a:gd name="T46" fmla="*/ 45 w 71"/>
                <a:gd name="T47" fmla="*/ 38 h 62"/>
                <a:gd name="T48" fmla="*/ 39 w 71"/>
                <a:gd name="T49" fmla="*/ 36 h 62"/>
                <a:gd name="T50" fmla="*/ 32 w 71"/>
                <a:gd name="T51" fmla="*/ 34 h 62"/>
                <a:gd name="T52" fmla="*/ 28 w 71"/>
                <a:gd name="T53" fmla="*/ 30 h 62"/>
                <a:gd name="T54" fmla="*/ 26 w 71"/>
                <a:gd name="T55" fmla="*/ 25 h 62"/>
                <a:gd name="T56" fmla="*/ 24 w 71"/>
                <a:gd name="T57" fmla="*/ 21 h 62"/>
                <a:gd name="T58" fmla="*/ 21 w 71"/>
                <a:gd name="T59" fmla="*/ 15 h 62"/>
                <a:gd name="T60" fmla="*/ 17 w 71"/>
                <a:gd name="T61" fmla="*/ 6 h 62"/>
                <a:gd name="T62" fmla="*/ 11 w 71"/>
                <a:gd name="T63" fmla="*/ 2 h 62"/>
                <a:gd name="T64" fmla="*/ 6 w 71"/>
                <a:gd name="T65" fmla="*/ 0 h 62"/>
                <a:gd name="T66" fmla="*/ 0 w 71"/>
                <a:gd name="T67" fmla="*/ 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6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7" y="15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6" y="27"/>
                  </a:lnTo>
                  <a:lnTo>
                    <a:pt x="28" y="32"/>
                  </a:lnTo>
                  <a:lnTo>
                    <a:pt x="34" y="36"/>
                  </a:lnTo>
                  <a:lnTo>
                    <a:pt x="39" y="36"/>
                  </a:lnTo>
                  <a:lnTo>
                    <a:pt x="41" y="38"/>
                  </a:lnTo>
                  <a:lnTo>
                    <a:pt x="45" y="38"/>
                  </a:lnTo>
                  <a:lnTo>
                    <a:pt x="47" y="40"/>
                  </a:lnTo>
                  <a:lnTo>
                    <a:pt x="47" y="42"/>
                  </a:lnTo>
                  <a:lnTo>
                    <a:pt x="49" y="47"/>
                  </a:lnTo>
                  <a:lnTo>
                    <a:pt x="49" y="49"/>
                  </a:lnTo>
                  <a:lnTo>
                    <a:pt x="49" y="51"/>
                  </a:lnTo>
                  <a:lnTo>
                    <a:pt x="49" y="53"/>
                  </a:lnTo>
                  <a:lnTo>
                    <a:pt x="49" y="55"/>
                  </a:lnTo>
                  <a:lnTo>
                    <a:pt x="51" y="55"/>
                  </a:lnTo>
                  <a:lnTo>
                    <a:pt x="54" y="55"/>
                  </a:lnTo>
                  <a:lnTo>
                    <a:pt x="56" y="55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4" y="55"/>
                  </a:lnTo>
                  <a:lnTo>
                    <a:pt x="69" y="57"/>
                  </a:lnTo>
                  <a:lnTo>
                    <a:pt x="71" y="62"/>
                  </a:lnTo>
                  <a:lnTo>
                    <a:pt x="69" y="57"/>
                  </a:lnTo>
                  <a:lnTo>
                    <a:pt x="66" y="55"/>
                  </a:lnTo>
                  <a:lnTo>
                    <a:pt x="64" y="53"/>
                  </a:lnTo>
                  <a:lnTo>
                    <a:pt x="62" y="53"/>
                  </a:lnTo>
                  <a:lnTo>
                    <a:pt x="60" y="53"/>
                  </a:lnTo>
                  <a:lnTo>
                    <a:pt x="56" y="53"/>
                  </a:lnTo>
                  <a:lnTo>
                    <a:pt x="54" y="53"/>
                  </a:lnTo>
                  <a:lnTo>
                    <a:pt x="51" y="53"/>
                  </a:lnTo>
                  <a:lnTo>
                    <a:pt x="51" y="51"/>
                  </a:lnTo>
                  <a:lnTo>
                    <a:pt x="49" y="47"/>
                  </a:lnTo>
                  <a:lnTo>
                    <a:pt x="49" y="42"/>
                  </a:lnTo>
                  <a:lnTo>
                    <a:pt x="47" y="38"/>
                  </a:lnTo>
                  <a:lnTo>
                    <a:pt x="45" y="38"/>
                  </a:lnTo>
                  <a:lnTo>
                    <a:pt x="43" y="36"/>
                  </a:lnTo>
                  <a:lnTo>
                    <a:pt x="39" y="36"/>
                  </a:lnTo>
                  <a:lnTo>
                    <a:pt x="36" y="34"/>
                  </a:lnTo>
                  <a:lnTo>
                    <a:pt x="32" y="34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1"/>
                  </a:lnTo>
                  <a:lnTo>
                    <a:pt x="21" y="17"/>
                  </a:lnTo>
                  <a:lnTo>
                    <a:pt x="21" y="15"/>
                  </a:lnTo>
                  <a:lnTo>
                    <a:pt x="19" y="10"/>
                  </a:lnTo>
                  <a:lnTo>
                    <a:pt x="17" y="6"/>
                  </a:lnTo>
                  <a:lnTo>
                    <a:pt x="15" y="4"/>
                  </a:lnTo>
                  <a:lnTo>
                    <a:pt x="11" y="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32" name="Freeform 60"/>
            <p:cNvSpPr>
              <a:spLocks/>
            </p:cNvSpPr>
            <p:nvPr/>
          </p:nvSpPr>
          <p:spPr bwMode="auto">
            <a:xfrm>
              <a:off x="918" y="2389"/>
              <a:ext cx="71" cy="12"/>
            </a:xfrm>
            <a:custGeom>
              <a:avLst/>
              <a:gdLst>
                <a:gd name="T0" fmla="*/ 0 w 34"/>
                <a:gd name="T1" fmla="*/ 0 h 6"/>
                <a:gd name="T2" fmla="*/ 2 w 34"/>
                <a:gd name="T3" fmla="*/ 2 h 6"/>
                <a:gd name="T4" fmla="*/ 4 w 34"/>
                <a:gd name="T5" fmla="*/ 2 h 6"/>
                <a:gd name="T6" fmla="*/ 6 w 34"/>
                <a:gd name="T7" fmla="*/ 2 h 6"/>
                <a:gd name="T8" fmla="*/ 8 w 34"/>
                <a:gd name="T9" fmla="*/ 2 h 6"/>
                <a:gd name="T10" fmla="*/ 10 w 34"/>
                <a:gd name="T11" fmla="*/ 2 h 6"/>
                <a:gd name="T12" fmla="*/ 12 w 34"/>
                <a:gd name="T13" fmla="*/ 2 h 6"/>
                <a:gd name="T14" fmla="*/ 15 w 34"/>
                <a:gd name="T15" fmla="*/ 2 h 6"/>
                <a:gd name="T16" fmla="*/ 17 w 34"/>
                <a:gd name="T17" fmla="*/ 2 h 6"/>
                <a:gd name="T18" fmla="*/ 19 w 34"/>
                <a:gd name="T19" fmla="*/ 2 h 6"/>
                <a:gd name="T20" fmla="*/ 21 w 34"/>
                <a:gd name="T21" fmla="*/ 2 h 6"/>
                <a:gd name="T22" fmla="*/ 23 w 34"/>
                <a:gd name="T23" fmla="*/ 2 h 6"/>
                <a:gd name="T24" fmla="*/ 25 w 34"/>
                <a:gd name="T25" fmla="*/ 2 h 6"/>
                <a:gd name="T26" fmla="*/ 27 w 34"/>
                <a:gd name="T27" fmla="*/ 2 h 6"/>
                <a:gd name="T28" fmla="*/ 30 w 34"/>
                <a:gd name="T29" fmla="*/ 4 h 6"/>
                <a:gd name="T30" fmla="*/ 32 w 34"/>
                <a:gd name="T31" fmla="*/ 4 h 6"/>
                <a:gd name="T32" fmla="*/ 34 w 34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6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3" name="Freeform 61"/>
            <p:cNvSpPr>
              <a:spLocks/>
            </p:cNvSpPr>
            <p:nvPr/>
          </p:nvSpPr>
          <p:spPr bwMode="auto">
            <a:xfrm>
              <a:off x="949" y="2482"/>
              <a:ext cx="71" cy="12"/>
            </a:xfrm>
            <a:custGeom>
              <a:avLst/>
              <a:gdLst>
                <a:gd name="T0" fmla="*/ 0 w 34"/>
                <a:gd name="T1" fmla="*/ 6 h 6"/>
                <a:gd name="T2" fmla="*/ 4 w 34"/>
                <a:gd name="T3" fmla="*/ 6 h 6"/>
                <a:gd name="T4" fmla="*/ 6 w 34"/>
                <a:gd name="T5" fmla="*/ 6 h 6"/>
                <a:gd name="T6" fmla="*/ 8 w 34"/>
                <a:gd name="T7" fmla="*/ 6 h 6"/>
                <a:gd name="T8" fmla="*/ 12 w 34"/>
                <a:gd name="T9" fmla="*/ 4 h 6"/>
                <a:gd name="T10" fmla="*/ 15 w 34"/>
                <a:gd name="T11" fmla="*/ 4 h 6"/>
                <a:gd name="T12" fmla="*/ 17 w 34"/>
                <a:gd name="T13" fmla="*/ 2 h 6"/>
                <a:gd name="T14" fmla="*/ 19 w 34"/>
                <a:gd name="T15" fmla="*/ 2 h 6"/>
                <a:gd name="T16" fmla="*/ 21 w 34"/>
                <a:gd name="T17" fmla="*/ 0 h 6"/>
                <a:gd name="T18" fmla="*/ 23 w 34"/>
                <a:gd name="T19" fmla="*/ 0 h 6"/>
                <a:gd name="T20" fmla="*/ 25 w 34"/>
                <a:gd name="T21" fmla="*/ 0 h 6"/>
                <a:gd name="T22" fmla="*/ 27 w 34"/>
                <a:gd name="T23" fmla="*/ 0 h 6"/>
                <a:gd name="T24" fmla="*/ 30 w 34"/>
                <a:gd name="T25" fmla="*/ 0 h 6"/>
                <a:gd name="T26" fmla="*/ 32 w 34"/>
                <a:gd name="T27" fmla="*/ 0 h 6"/>
                <a:gd name="T28" fmla="*/ 32 w 34"/>
                <a:gd name="T29" fmla="*/ 2 h 6"/>
                <a:gd name="T30" fmla="*/ 34 w 34"/>
                <a:gd name="T31" fmla="*/ 4 h 6"/>
                <a:gd name="T32" fmla="*/ 32 w 34"/>
                <a:gd name="T33" fmla="*/ 4 h 6"/>
                <a:gd name="T34" fmla="*/ 30 w 34"/>
                <a:gd name="T35" fmla="*/ 4 h 6"/>
                <a:gd name="T36" fmla="*/ 30 w 34"/>
                <a:gd name="T37" fmla="*/ 2 h 6"/>
                <a:gd name="T38" fmla="*/ 25 w 34"/>
                <a:gd name="T39" fmla="*/ 2 h 6"/>
                <a:gd name="T40" fmla="*/ 23 w 34"/>
                <a:gd name="T41" fmla="*/ 2 h 6"/>
                <a:gd name="T42" fmla="*/ 21 w 34"/>
                <a:gd name="T43" fmla="*/ 4 h 6"/>
                <a:gd name="T44" fmla="*/ 19 w 34"/>
                <a:gd name="T45" fmla="*/ 4 h 6"/>
                <a:gd name="T46" fmla="*/ 17 w 34"/>
                <a:gd name="T47" fmla="*/ 4 h 6"/>
                <a:gd name="T48" fmla="*/ 12 w 34"/>
                <a:gd name="T49" fmla="*/ 6 h 6"/>
                <a:gd name="T50" fmla="*/ 10 w 34"/>
                <a:gd name="T51" fmla="*/ 6 h 6"/>
                <a:gd name="T52" fmla="*/ 6 w 34"/>
                <a:gd name="T53" fmla="*/ 6 h 6"/>
                <a:gd name="T54" fmla="*/ 0 w 34"/>
                <a:gd name="T5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6">
                  <a:moveTo>
                    <a:pt x="0" y="6"/>
                  </a:moveTo>
                  <a:lnTo>
                    <a:pt x="4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5" y="4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2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19" y="4"/>
                  </a:lnTo>
                  <a:lnTo>
                    <a:pt x="17" y="4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6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34" name="Freeform 62"/>
            <p:cNvSpPr>
              <a:spLocks/>
            </p:cNvSpPr>
            <p:nvPr/>
          </p:nvSpPr>
          <p:spPr bwMode="auto">
            <a:xfrm>
              <a:off x="1039" y="2556"/>
              <a:ext cx="44" cy="139"/>
            </a:xfrm>
            <a:custGeom>
              <a:avLst/>
              <a:gdLst>
                <a:gd name="T0" fmla="*/ 0 w 21"/>
                <a:gd name="T1" fmla="*/ 67 h 67"/>
                <a:gd name="T2" fmla="*/ 4 w 21"/>
                <a:gd name="T3" fmla="*/ 62 h 67"/>
                <a:gd name="T4" fmla="*/ 6 w 21"/>
                <a:gd name="T5" fmla="*/ 60 h 67"/>
                <a:gd name="T6" fmla="*/ 8 w 21"/>
                <a:gd name="T7" fmla="*/ 54 h 67"/>
                <a:gd name="T8" fmla="*/ 6 w 21"/>
                <a:gd name="T9" fmla="*/ 50 h 67"/>
                <a:gd name="T10" fmla="*/ 6 w 21"/>
                <a:gd name="T11" fmla="*/ 43 h 67"/>
                <a:gd name="T12" fmla="*/ 6 w 21"/>
                <a:gd name="T13" fmla="*/ 39 h 67"/>
                <a:gd name="T14" fmla="*/ 6 w 21"/>
                <a:gd name="T15" fmla="*/ 35 h 67"/>
                <a:gd name="T16" fmla="*/ 10 w 21"/>
                <a:gd name="T17" fmla="*/ 30 h 67"/>
                <a:gd name="T18" fmla="*/ 12 w 21"/>
                <a:gd name="T19" fmla="*/ 26 h 67"/>
                <a:gd name="T20" fmla="*/ 17 w 21"/>
                <a:gd name="T21" fmla="*/ 22 h 67"/>
                <a:gd name="T22" fmla="*/ 19 w 21"/>
                <a:gd name="T23" fmla="*/ 17 h 67"/>
                <a:gd name="T24" fmla="*/ 21 w 21"/>
                <a:gd name="T25" fmla="*/ 15 h 67"/>
                <a:gd name="T26" fmla="*/ 21 w 21"/>
                <a:gd name="T27" fmla="*/ 11 h 67"/>
                <a:gd name="T28" fmla="*/ 21 w 21"/>
                <a:gd name="T29" fmla="*/ 7 h 67"/>
                <a:gd name="T30" fmla="*/ 19 w 21"/>
                <a:gd name="T31" fmla="*/ 5 h 67"/>
                <a:gd name="T32" fmla="*/ 15 w 21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67">
                  <a:moveTo>
                    <a:pt x="0" y="67"/>
                  </a:moveTo>
                  <a:lnTo>
                    <a:pt x="4" y="62"/>
                  </a:lnTo>
                  <a:lnTo>
                    <a:pt x="6" y="60"/>
                  </a:lnTo>
                  <a:lnTo>
                    <a:pt x="8" y="54"/>
                  </a:lnTo>
                  <a:lnTo>
                    <a:pt x="6" y="50"/>
                  </a:lnTo>
                  <a:lnTo>
                    <a:pt x="6" y="43"/>
                  </a:lnTo>
                  <a:lnTo>
                    <a:pt x="6" y="39"/>
                  </a:lnTo>
                  <a:lnTo>
                    <a:pt x="6" y="35"/>
                  </a:lnTo>
                  <a:lnTo>
                    <a:pt x="10" y="30"/>
                  </a:lnTo>
                  <a:lnTo>
                    <a:pt x="12" y="26"/>
                  </a:lnTo>
                  <a:lnTo>
                    <a:pt x="17" y="22"/>
                  </a:lnTo>
                  <a:lnTo>
                    <a:pt x="19" y="17"/>
                  </a:lnTo>
                  <a:lnTo>
                    <a:pt x="21" y="15"/>
                  </a:lnTo>
                  <a:lnTo>
                    <a:pt x="21" y="11"/>
                  </a:lnTo>
                  <a:lnTo>
                    <a:pt x="21" y="7"/>
                  </a:lnTo>
                  <a:lnTo>
                    <a:pt x="19" y="5"/>
                  </a:lnTo>
                  <a:lnTo>
                    <a:pt x="15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5" name="Freeform 63"/>
            <p:cNvSpPr>
              <a:spLocks/>
            </p:cNvSpPr>
            <p:nvPr/>
          </p:nvSpPr>
          <p:spPr bwMode="auto">
            <a:xfrm>
              <a:off x="1043" y="2188"/>
              <a:ext cx="348" cy="166"/>
            </a:xfrm>
            <a:custGeom>
              <a:avLst/>
              <a:gdLst>
                <a:gd name="T0" fmla="*/ 8 w 167"/>
                <a:gd name="T1" fmla="*/ 5 h 80"/>
                <a:gd name="T2" fmla="*/ 6 w 167"/>
                <a:gd name="T3" fmla="*/ 11 h 80"/>
                <a:gd name="T4" fmla="*/ 0 w 167"/>
                <a:gd name="T5" fmla="*/ 13 h 80"/>
                <a:gd name="T6" fmla="*/ 13 w 167"/>
                <a:gd name="T7" fmla="*/ 17 h 80"/>
                <a:gd name="T8" fmla="*/ 28 w 167"/>
                <a:gd name="T9" fmla="*/ 26 h 80"/>
                <a:gd name="T10" fmla="*/ 32 w 167"/>
                <a:gd name="T11" fmla="*/ 33 h 80"/>
                <a:gd name="T12" fmla="*/ 36 w 167"/>
                <a:gd name="T13" fmla="*/ 33 h 80"/>
                <a:gd name="T14" fmla="*/ 47 w 167"/>
                <a:gd name="T15" fmla="*/ 37 h 80"/>
                <a:gd name="T16" fmla="*/ 62 w 167"/>
                <a:gd name="T17" fmla="*/ 45 h 80"/>
                <a:gd name="T18" fmla="*/ 77 w 167"/>
                <a:gd name="T19" fmla="*/ 56 h 80"/>
                <a:gd name="T20" fmla="*/ 92 w 167"/>
                <a:gd name="T21" fmla="*/ 63 h 80"/>
                <a:gd name="T22" fmla="*/ 103 w 167"/>
                <a:gd name="T23" fmla="*/ 65 h 80"/>
                <a:gd name="T24" fmla="*/ 111 w 167"/>
                <a:gd name="T25" fmla="*/ 67 h 80"/>
                <a:gd name="T26" fmla="*/ 122 w 167"/>
                <a:gd name="T27" fmla="*/ 73 h 80"/>
                <a:gd name="T28" fmla="*/ 131 w 167"/>
                <a:gd name="T29" fmla="*/ 80 h 80"/>
                <a:gd name="T30" fmla="*/ 139 w 167"/>
                <a:gd name="T31" fmla="*/ 80 h 80"/>
                <a:gd name="T32" fmla="*/ 150 w 167"/>
                <a:gd name="T33" fmla="*/ 78 h 80"/>
                <a:gd name="T34" fmla="*/ 161 w 167"/>
                <a:gd name="T35" fmla="*/ 75 h 80"/>
                <a:gd name="T36" fmla="*/ 165 w 167"/>
                <a:gd name="T37" fmla="*/ 73 h 80"/>
                <a:gd name="T38" fmla="*/ 152 w 167"/>
                <a:gd name="T39" fmla="*/ 75 h 80"/>
                <a:gd name="T40" fmla="*/ 137 w 167"/>
                <a:gd name="T41" fmla="*/ 78 h 80"/>
                <a:gd name="T42" fmla="*/ 128 w 167"/>
                <a:gd name="T43" fmla="*/ 75 h 80"/>
                <a:gd name="T44" fmla="*/ 118 w 167"/>
                <a:gd name="T45" fmla="*/ 69 h 80"/>
                <a:gd name="T46" fmla="*/ 107 w 167"/>
                <a:gd name="T47" fmla="*/ 60 h 80"/>
                <a:gd name="T48" fmla="*/ 94 w 167"/>
                <a:gd name="T49" fmla="*/ 60 h 80"/>
                <a:gd name="T50" fmla="*/ 90 w 167"/>
                <a:gd name="T51" fmla="*/ 56 h 80"/>
                <a:gd name="T52" fmla="*/ 96 w 167"/>
                <a:gd name="T53" fmla="*/ 50 h 80"/>
                <a:gd name="T54" fmla="*/ 107 w 167"/>
                <a:gd name="T55" fmla="*/ 43 h 80"/>
                <a:gd name="T56" fmla="*/ 96 w 167"/>
                <a:gd name="T57" fmla="*/ 48 h 80"/>
                <a:gd name="T58" fmla="*/ 88 w 167"/>
                <a:gd name="T59" fmla="*/ 52 h 80"/>
                <a:gd name="T60" fmla="*/ 81 w 167"/>
                <a:gd name="T61" fmla="*/ 56 h 80"/>
                <a:gd name="T62" fmla="*/ 73 w 167"/>
                <a:gd name="T63" fmla="*/ 50 h 80"/>
                <a:gd name="T64" fmla="*/ 64 w 167"/>
                <a:gd name="T65" fmla="*/ 41 h 80"/>
                <a:gd name="T66" fmla="*/ 53 w 167"/>
                <a:gd name="T67" fmla="*/ 37 h 80"/>
                <a:gd name="T68" fmla="*/ 45 w 167"/>
                <a:gd name="T69" fmla="*/ 33 h 80"/>
                <a:gd name="T70" fmla="*/ 36 w 167"/>
                <a:gd name="T71" fmla="*/ 33 h 80"/>
                <a:gd name="T72" fmla="*/ 38 w 167"/>
                <a:gd name="T73" fmla="*/ 26 h 80"/>
                <a:gd name="T74" fmla="*/ 45 w 167"/>
                <a:gd name="T75" fmla="*/ 22 h 80"/>
                <a:gd name="T76" fmla="*/ 36 w 167"/>
                <a:gd name="T77" fmla="*/ 26 h 80"/>
                <a:gd name="T78" fmla="*/ 30 w 167"/>
                <a:gd name="T79" fmla="*/ 24 h 80"/>
                <a:gd name="T80" fmla="*/ 25 w 167"/>
                <a:gd name="T81" fmla="*/ 20 h 80"/>
                <a:gd name="T82" fmla="*/ 19 w 167"/>
                <a:gd name="T83" fmla="*/ 15 h 80"/>
                <a:gd name="T84" fmla="*/ 13 w 167"/>
                <a:gd name="T85" fmla="*/ 13 h 80"/>
                <a:gd name="T86" fmla="*/ 10 w 167"/>
                <a:gd name="T8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7" h="80">
                  <a:moveTo>
                    <a:pt x="10" y="0"/>
                  </a:moveTo>
                  <a:lnTo>
                    <a:pt x="10" y="2"/>
                  </a:lnTo>
                  <a:lnTo>
                    <a:pt x="8" y="5"/>
                  </a:lnTo>
                  <a:lnTo>
                    <a:pt x="8" y="7"/>
                  </a:lnTo>
                  <a:lnTo>
                    <a:pt x="8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4" y="13"/>
                  </a:lnTo>
                  <a:lnTo>
                    <a:pt x="8" y="15"/>
                  </a:lnTo>
                  <a:lnTo>
                    <a:pt x="13" y="17"/>
                  </a:lnTo>
                  <a:lnTo>
                    <a:pt x="19" y="20"/>
                  </a:lnTo>
                  <a:lnTo>
                    <a:pt x="23" y="22"/>
                  </a:lnTo>
                  <a:lnTo>
                    <a:pt x="28" y="26"/>
                  </a:lnTo>
                  <a:lnTo>
                    <a:pt x="30" y="28"/>
                  </a:lnTo>
                  <a:lnTo>
                    <a:pt x="32" y="30"/>
                  </a:lnTo>
                  <a:lnTo>
                    <a:pt x="32" y="33"/>
                  </a:lnTo>
                  <a:lnTo>
                    <a:pt x="32" y="33"/>
                  </a:lnTo>
                  <a:lnTo>
                    <a:pt x="34" y="33"/>
                  </a:lnTo>
                  <a:lnTo>
                    <a:pt x="36" y="33"/>
                  </a:lnTo>
                  <a:lnTo>
                    <a:pt x="40" y="35"/>
                  </a:lnTo>
                  <a:lnTo>
                    <a:pt x="43" y="35"/>
                  </a:lnTo>
                  <a:lnTo>
                    <a:pt x="47" y="37"/>
                  </a:lnTo>
                  <a:lnTo>
                    <a:pt x="51" y="39"/>
                  </a:lnTo>
                  <a:lnTo>
                    <a:pt x="58" y="41"/>
                  </a:lnTo>
                  <a:lnTo>
                    <a:pt x="62" y="45"/>
                  </a:lnTo>
                  <a:lnTo>
                    <a:pt x="66" y="50"/>
                  </a:lnTo>
                  <a:lnTo>
                    <a:pt x="73" y="54"/>
                  </a:lnTo>
                  <a:lnTo>
                    <a:pt x="77" y="56"/>
                  </a:lnTo>
                  <a:lnTo>
                    <a:pt x="81" y="60"/>
                  </a:lnTo>
                  <a:lnTo>
                    <a:pt x="85" y="60"/>
                  </a:lnTo>
                  <a:lnTo>
                    <a:pt x="92" y="63"/>
                  </a:lnTo>
                  <a:lnTo>
                    <a:pt x="96" y="65"/>
                  </a:lnTo>
                  <a:lnTo>
                    <a:pt x="101" y="65"/>
                  </a:lnTo>
                  <a:lnTo>
                    <a:pt x="103" y="65"/>
                  </a:lnTo>
                  <a:lnTo>
                    <a:pt x="107" y="65"/>
                  </a:lnTo>
                  <a:lnTo>
                    <a:pt x="109" y="67"/>
                  </a:lnTo>
                  <a:lnTo>
                    <a:pt x="111" y="67"/>
                  </a:lnTo>
                  <a:lnTo>
                    <a:pt x="116" y="69"/>
                  </a:lnTo>
                  <a:lnTo>
                    <a:pt x="118" y="71"/>
                  </a:lnTo>
                  <a:lnTo>
                    <a:pt x="122" y="73"/>
                  </a:lnTo>
                  <a:lnTo>
                    <a:pt x="124" y="75"/>
                  </a:lnTo>
                  <a:lnTo>
                    <a:pt x="128" y="78"/>
                  </a:lnTo>
                  <a:lnTo>
                    <a:pt x="131" y="80"/>
                  </a:lnTo>
                  <a:lnTo>
                    <a:pt x="133" y="80"/>
                  </a:lnTo>
                  <a:lnTo>
                    <a:pt x="137" y="80"/>
                  </a:lnTo>
                  <a:lnTo>
                    <a:pt x="139" y="80"/>
                  </a:lnTo>
                  <a:lnTo>
                    <a:pt x="143" y="80"/>
                  </a:lnTo>
                  <a:lnTo>
                    <a:pt x="146" y="80"/>
                  </a:lnTo>
                  <a:lnTo>
                    <a:pt x="150" y="78"/>
                  </a:lnTo>
                  <a:lnTo>
                    <a:pt x="154" y="78"/>
                  </a:lnTo>
                  <a:lnTo>
                    <a:pt x="156" y="75"/>
                  </a:lnTo>
                  <a:lnTo>
                    <a:pt x="161" y="75"/>
                  </a:lnTo>
                  <a:lnTo>
                    <a:pt x="163" y="75"/>
                  </a:lnTo>
                  <a:lnTo>
                    <a:pt x="167" y="73"/>
                  </a:lnTo>
                  <a:lnTo>
                    <a:pt x="165" y="73"/>
                  </a:lnTo>
                  <a:lnTo>
                    <a:pt x="161" y="73"/>
                  </a:lnTo>
                  <a:lnTo>
                    <a:pt x="158" y="73"/>
                  </a:lnTo>
                  <a:lnTo>
                    <a:pt x="152" y="75"/>
                  </a:lnTo>
                  <a:lnTo>
                    <a:pt x="148" y="75"/>
                  </a:lnTo>
                  <a:lnTo>
                    <a:pt x="141" y="78"/>
                  </a:lnTo>
                  <a:lnTo>
                    <a:pt x="137" y="78"/>
                  </a:lnTo>
                  <a:lnTo>
                    <a:pt x="133" y="78"/>
                  </a:lnTo>
                  <a:lnTo>
                    <a:pt x="131" y="78"/>
                  </a:lnTo>
                  <a:lnTo>
                    <a:pt x="128" y="75"/>
                  </a:lnTo>
                  <a:lnTo>
                    <a:pt x="124" y="73"/>
                  </a:lnTo>
                  <a:lnTo>
                    <a:pt x="120" y="71"/>
                  </a:lnTo>
                  <a:lnTo>
                    <a:pt x="118" y="69"/>
                  </a:lnTo>
                  <a:lnTo>
                    <a:pt x="113" y="65"/>
                  </a:lnTo>
                  <a:lnTo>
                    <a:pt x="109" y="63"/>
                  </a:lnTo>
                  <a:lnTo>
                    <a:pt x="107" y="60"/>
                  </a:lnTo>
                  <a:lnTo>
                    <a:pt x="105" y="60"/>
                  </a:lnTo>
                  <a:lnTo>
                    <a:pt x="101" y="60"/>
                  </a:lnTo>
                  <a:lnTo>
                    <a:pt x="94" y="60"/>
                  </a:lnTo>
                  <a:lnTo>
                    <a:pt x="92" y="60"/>
                  </a:lnTo>
                  <a:lnTo>
                    <a:pt x="90" y="58"/>
                  </a:lnTo>
                  <a:lnTo>
                    <a:pt x="90" y="56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6" y="50"/>
                  </a:lnTo>
                  <a:lnTo>
                    <a:pt x="98" y="48"/>
                  </a:lnTo>
                  <a:lnTo>
                    <a:pt x="103" y="45"/>
                  </a:lnTo>
                  <a:lnTo>
                    <a:pt x="107" y="43"/>
                  </a:lnTo>
                  <a:lnTo>
                    <a:pt x="103" y="45"/>
                  </a:lnTo>
                  <a:lnTo>
                    <a:pt x="98" y="45"/>
                  </a:lnTo>
                  <a:lnTo>
                    <a:pt x="96" y="48"/>
                  </a:lnTo>
                  <a:lnTo>
                    <a:pt x="92" y="50"/>
                  </a:lnTo>
                  <a:lnTo>
                    <a:pt x="90" y="50"/>
                  </a:lnTo>
                  <a:lnTo>
                    <a:pt x="88" y="52"/>
                  </a:lnTo>
                  <a:lnTo>
                    <a:pt x="85" y="54"/>
                  </a:lnTo>
                  <a:lnTo>
                    <a:pt x="83" y="56"/>
                  </a:lnTo>
                  <a:lnTo>
                    <a:pt x="81" y="56"/>
                  </a:lnTo>
                  <a:lnTo>
                    <a:pt x="77" y="54"/>
                  </a:lnTo>
                  <a:lnTo>
                    <a:pt x="75" y="52"/>
                  </a:lnTo>
                  <a:lnTo>
                    <a:pt x="73" y="50"/>
                  </a:lnTo>
                  <a:lnTo>
                    <a:pt x="70" y="48"/>
                  </a:lnTo>
                  <a:lnTo>
                    <a:pt x="68" y="43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58" y="37"/>
                  </a:lnTo>
                  <a:lnTo>
                    <a:pt x="53" y="37"/>
                  </a:lnTo>
                  <a:lnTo>
                    <a:pt x="51" y="35"/>
                  </a:lnTo>
                  <a:lnTo>
                    <a:pt x="49" y="35"/>
                  </a:lnTo>
                  <a:lnTo>
                    <a:pt x="45" y="33"/>
                  </a:lnTo>
                  <a:lnTo>
                    <a:pt x="43" y="33"/>
                  </a:lnTo>
                  <a:lnTo>
                    <a:pt x="40" y="33"/>
                  </a:lnTo>
                  <a:lnTo>
                    <a:pt x="36" y="33"/>
                  </a:lnTo>
                  <a:lnTo>
                    <a:pt x="36" y="30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40" y="24"/>
                  </a:lnTo>
                  <a:lnTo>
                    <a:pt x="43" y="22"/>
                  </a:lnTo>
                  <a:lnTo>
                    <a:pt x="45" y="22"/>
                  </a:lnTo>
                  <a:lnTo>
                    <a:pt x="40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1" y="20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80505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36" name="Freeform 64"/>
            <p:cNvSpPr>
              <a:spLocks/>
            </p:cNvSpPr>
            <p:nvPr/>
          </p:nvSpPr>
          <p:spPr bwMode="auto">
            <a:xfrm>
              <a:off x="1060" y="2411"/>
              <a:ext cx="94" cy="164"/>
            </a:xfrm>
            <a:custGeom>
              <a:avLst/>
              <a:gdLst>
                <a:gd name="T0" fmla="*/ 2 w 45"/>
                <a:gd name="T1" fmla="*/ 0 h 79"/>
                <a:gd name="T2" fmla="*/ 0 w 45"/>
                <a:gd name="T3" fmla="*/ 10 h 79"/>
                <a:gd name="T4" fmla="*/ 0 w 45"/>
                <a:gd name="T5" fmla="*/ 17 h 79"/>
                <a:gd name="T6" fmla="*/ 0 w 45"/>
                <a:gd name="T7" fmla="*/ 21 h 79"/>
                <a:gd name="T8" fmla="*/ 2 w 45"/>
                <a:gd name="T9" fmla="*/ 27 h 79"/>
                <a:gd name="T10" fmla="*/ 5 w 45"/>
                <a:gd name="T11" fmla="*/ 32 h 79"/>
                <a:gd name="T12" fmla="*/ 5 w 45"/>
                <a:gd name="T13" fmla="*/ 36 h 79"/>
                <a:gd name="T14" fmla="*/ 7 w 45"/>
                <a:gd name="T15" fmla="*/ 40 h 79"/>
                <a:gd name="T16" fmla="*/ 11 w 45"/>
                <a:gd name="T17" fmla="*/ 45 h 79"/>
                <a:gd name="T18" fmla="*/ 13 w 45"/>
                <a:gd name="T19" fmla="*/ 47 h 79"/>
                <a:gd name="T20" fmla="*/ 17 w 45"/>
                <a:gd name="T21" fmla="*/ 49 h 79"/>
                <a:gd name="T22" fmla="*/ 20 w 45"/>
                <a:gd name="T23" fmla="*/ 51 h 79"/>
                <a:gd name="T24" fmla="*/ 24 w 45"/>
                <a:gd name="T25" fmla="*/ 51 h 79"/>
                <a:gd name="T26" fmla="*/ 26 w 45"/>
                <a:gd name="T27" fmla="*/ 53 h 79"/>
                <a:gd name="T28" fmla="*/ 30 w 45"/>
                <a:gd name="T29" fmla="*/ 53 h 79"/>
                <a:gd name="T30" fmla="*/ 35 w 45"/>
                <a:gd name="T31" fmla="*/ 55 h 79"/>
                <a:gd name="T32" fmla="*/ 39 w 45"/>
                <a:gd name="T33" fmla="*/ 55 h 79"/>
                <a:gd name="T34" fmla="*/ 45 w 45"/>
                <a:gd name="T35" fmla="*/ 55 h 79"/>
                <a:gd name="T36" fmla="*/ 41 w 45"/>
                <a:gd name="T37" fmla="*/ 60 h 79"/>
                <a:gd name="T38" fmla="*/ 39 w 45"/>
                <a:gd name="T39" fmla="*/ 62 h 79"/>
                <a:gd name="T40" fmla="*/ 37 w 45"/>
                <a:gd name="T41" fmla="*/ 64 h 79"/>
                <a:gd name="T42" fmla="*/ 37 w 45"/>
                <a:gd name="T43" fmla="*/ 68 h 79"/>
                <a:gd name="T44" fmla="*/ 37 w 45"/>
                <a:gd name="T45" fmla="*/ 72 h 79"/>
                <a:gd name="T46" fmla="*/ 39 w 45"/>
                <a:gd name="T47" fmla="*/ 75 h 79"/>
                <a:gd name="T48" fmla="*/ 43 w 45"/>
                <a:gd name="T4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79">
                  <a:moveTo>
                    <a:pt x="2" y="0"/>
                  </a:moveTo>
                  <a:lnTo>
                    <a:pt x="0" y="10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2" y="27"/>
                  </a:lnTo>
                  <a:lnTo>
                    <a:pt x="5" y="32"/>
                  </a:lnTo>
                  <a:lnTo>
                    <a:pt x="5" y="36"/>
                  </a:lnTo>
                  <a:lnTo>
                    <a:pt x="7" y="40"/>
                  </a:lnTo>
                  <a:lnTo>
                    <a:pt x="11" y="45"/>
                  </a:lnTo>
                  <a:lnTo>
                    <a:pt x="13" y="47"/>
                  </a:lnTo>
                  <a:lnTo>
                    <a:pt x="17" y="49"/>
                  </a:lnTo>
                  <a:lnTo>
                    <a:pt x="20" y="51"/>
                  </a:lnTo>
                  <a:lnTo>
                    <a:pt x="24" y="51"/>
                  </a:lnTo>
                  <a:lnTo>
                    <a:pt x="26" y="53"/>
                  </a:lnTo>
                  <a:lnTo>
                    <a:pt x="30" y="53"/>
                  </a:lnTo>
                  <a:lnTo>
                    <a:pt x="35" y="55"/>
                  </a:lnTo>
                  <a:lnTo>
                    <a:pt x="39" y="55"/>
                  </a:lnTo>
                  <a:lnTo>
                    <a:pt x="45" y="55"/>
                  </a:lnTo>
                  <a:lnTo>
                    <a:pt x="41" y="60"/>
                  </a:lnTo>
                  <a:lnTo>
                    <a:pt x="39" y="62"/>
                  </a:lnTo>
                  <a:lnTo>
                    <a:pt x="37" y="64"/>
                  </a:lnTo>
                  <a:lnTo>
                    <a:pt x="37" y="68"/>
                  </a:lnTo>
                  <a:lnTo>
                    <a:pt x="37" y="72"/>
                  </a:lnTo>
                  <a:lnTo>
                    <a:pt x="39" y="75"/>
                  </a:lnTo>
                  <a:lnTo>
                    <a:pt x="43" y="79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7" name="Freeform 65"/>
            <p:cNvSpPr>
              <a:spLocks/>
            </p:cNvSpPr>
            <p:nvPr/>
          </p:nvSpPr>
          <p:spPr bwMode="auto">
            <a:xfrm>
              <a:off x="1047" y="2172"/>
              <a:ext cx="730" cy="322"/>
            </a:xfrm>
            <a:custGeom>
              <a:avLst/>
              <a:gdLst>
                <a:gd name="T0" fmla="*/ 350 w 350"/>
                <a:gd name="T1" fmla="*/ 150 h 156"/>
                <a:gd name="T2" fmla="*/ 343 w 350"/>
                <a:gd name="T3" fmla="*/ 139 h 156"/>
                <a:gd name="T4" fmla="*/ 330 w 350"/>
                <a:gd name="T5" fmla="*/ 131 h 156"/>
                <a:gd name="T6" fmla="*/ 317 w 350"/>
                <a:gd name="T7" fmla="*/ 126 h 156"/>
                <a:gd name="T8" fmla="*/ 311 w 350"/>
                <a:gd name="T9" fmla="*/ 126 h 156"/>
                <a:gd name="T10" fmla="*/ 302 w 350"/>
                <a:gd name="T11" fmla="*/ 120 h 156"/>
                <a:gd name="T12" fmla="*/ 296 w 350"/>
                <a:gd name="T13" fmla="*/ 116 h 156"/>
                <a:gd name="T14" fmla="*/ 289 w 350"/>
                <a:gd name="T15" fmla="*/ 113 h 156"/>
                <a:gd name="T16" fmla="*/ 283 w 350"/>
                <a:gd name="T17" fmla="*/ 113 h 156"/>
                <a:gd name="T18" fmla="*/ 279 w 350"/>
                <a:gd name="T19" fmla="*/ 113 h 156"/>
                <a:gd name="T20" fmla="*/ 272 w 350"/>
                <a:gd name="T21" fmla="*/ 113 h 156"/>
                <a:gd name="T22" fmla="*/ 264 w 350"/>
                <a:gd name="T23" fmla="*/ 111 h 156"/>
                <a:gd name="T24" fmla="*/ 253 w 350"/>
                <a:gd name="T25" fmla="*/ 107 h 156"/>
                <a:gd name="T26" fmla="*/ 244 w 350"/>
                <a:gd name="T27" fmla="*/ 105 h 156"/>
                <a:gd name="T28" fmla="*/ 232 w 350"/>
                <a:gd name="T29" fmla="*/ 103 h 156"/>
                <a:gd name="T30" fmla="*/ 217 w 350"/>
                <a:gd name="T31" fmla="*/ 101 h 156"/>
                <a:gd name="T32" fmla="*/ 202 w 350"/>
                <a:gd name="T33" fmla="*/ 98 h 156"/>
                <a:gd name="T34" fmla="*/ 193 w 350"/>
                <a:gd name="T35" fmla="*/ 94 h 156"/>
                <a:gd name="T36" fmla="*/ 186 w 350"/>
                <a:gd name="T37" fmla="*/ 90 h 156"/>
                <a:gd name="T38" fmla="*/ 182 w 350"/>
                <a:gd name="T39" fmla="*/ 83 h 156"/>
                <a:gd name="T40" fmla="*/ 180 w 350"/>
                <a:gd name="T41" fmla="*/ 73 h 156"/>
                <a:gd name="T42" fmla="*/ 176 w 350"/>
                <a:gd name="T43" fmla="*/ 64 h 156"/>
                <a:gd name="T44" fmla="*/ 171 w 350"/>
                <a:gd name="T45" fmla="*/ 56 h 156"/>
                <a:gd name="T46" fmla="*/ 163 w 350"/>
                <a:gd name="T47" fmla="*/ 49 h 156"/>
                <a:gd name="T48" fmla="*/ 154 w 350"/>
                <a:gd name="T49" fmla="*/ 47 h 156"/>
                <a:gd name="T50" fmla="*/ 148 w 350"/>
                <a:gd name="T51" fmla="*/ 45 h 156"/>
                <a:gd name="T52" fmla="*/ 139 w 350"/>
                <a:gd name="T53" fmla="*/ 41 h 156"/>
                <a:gd name="T54" fmla="*/ 131 w 350"/>
                <a:gd name="T55" fmla="*/ 36 h 156"/>
                <a:gd name="T56" fmla="*/ 124 w 350"/>
                <a:gd name="T57" fmla="*/ 36 h 156"/>
                <a:gd name="T58" fmla="*/ 118 w 350"/>
                <a:gd name="T59" fmla="*/ 38 h 156"/>
                <a:gd name="T60" fmla="*/ 111 w 350"/>
                <a:gd name="T61" fmla="*/ 36 h 156"/>
                <a:gd name="T62" fmla="*/ 105 w 350"/>
                <a:gd name="T63" fmla="*/ 32 h 156"/>
                <a:gd name="T64" fmla="*/ 96 w 350"/>
                <a:gd name="T65" fmla="*/ 28 h 156"/>
                <a:gd name="T66" fmla="*/ 88 w 350"/>
                <a:gd name="T67" fmla="*/ 23 h 156"/>
                <a:gd name="T68" fmla="*/ 81 w 350"/>
                <a:gd name="T69" fmla="*/ 23 h 156"/>
                <a:gd name="T70" fmla="*/ 73 w 350"/>
                <a:gd name="T71" fmla="*/ 15 h 156"/>
                <a:gd name="T72" fmla="*/ 62 w 350"/>
                <a:gd name="T73" fmla="*/ 10 h 156"/>
                <a:gd name="T74" fmla="*/ 49 w 350"/>
                <a:gd name="T75" fmla="*/ 8 h 156"/>
                <a:gd name="T76" fmla="*/ 38 w 350"/>
                <a:gd name="T77" fmla="*/ 8 h 156"/>
                <a:gd name="T78" fmla="*/ 26 w 350"/>
                <a:gd name="T79" fmla="*/ 0 h 156"/>
                <a:gd name="T80" fmla="*/ 13 w 350"/>
                <a:gd name="T81" fmla="*/ 2 h 156"/>
                <a:gd name="T82" fmla="*/ 2 w 350"/>
                <a:gd name="T83" fmla="*/ 4 h 156"/>
                <a:gd name="T84" fmla="*/ 0 w 350"/>
                <a:gd name="T85" fmla="*/ 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0" h="156">
                  <a:moveTo>
                    <a:pt x="350" y="156"/>
                  </a:moveTo>
                  <a:lnTo>
                    <a:pt x="350" y="150"/>
                  </a:lnTo>
                  <a:lnTo>
                    <a:pt x="347" y="143"/>
                  </a:lnTo>
                  <a:lnTo>
                    <a:pt x="343" y="139"/>
                  </a:lnTo>
                  <a:lnTo>
                    <a:pt x="337" y="135"/>
                  </a:lnTo>
                  <a:lnTo>
                    <a:pt x="330" y="131"/>
                  </a:lnTo>
                  <a:lnTo>
                    <a:pt x="324" y="128"/>
                  </a:lnTo>
                  <a:lnTo>
                    <a:pt x="317" y="126"/>
                  </a:lnTo>
                  <a:lnTo>
                    <a:pt x="315" y="126"/>
                  </a:lnTo>
                  <a:lnTo>
                    <a:pt x="311" y="126"/>
                  </a:lnTo>
                  <a:lnTo>
                    <a:pt x="307" y="122"/>
                  </a:lnTo>
                  <a:lnTo>
                    <a:pt x="302" y="120"/>
                  </a:lnTo>
                  <a:lnTo>
                    <a:pt x="300" y="116"/>
                  </a:lnTo>
                  <a:lnTo>
                    <a:pt x="296" y="116"/>
                  </a:lnTo>
                  <a:lnTo>
                    <a:pt x="294" y="113"/>
                  </a:lnTo>
                  <a:lnTo>
                    <a:pt x="289" y="113"/>
                  </a:lnTo>
                  <a:lnTo>
                    <a:pt x="287" y="113"/>
                  </a:lnTo>
                  <a:lnTo>
                    <a:pt x="283" y="113"/>
                  </a:lnTo>
                  <a:lnTo>
                    <a:pt x="281" y="113"/>
                  </a:lnTo>
                  <a:lnTo>
                    <a:pt x="279" y="113"/>
                  </a:lnTo>
                  <a:lnTo>
                    <a:pt x="274" y="113"/>
                  </a:lnTo>
                  <a:lnTo>
                    <a:pt x="272" y="113"/>
                  </a:lnTo>
                  <a:lnTo>
                    <a:pt x="268" y="111"/>
                  </a:lnTo>
                  <a:lnTo>
                    <a:pt x="264" y="111"/>
                  </a:lnTo>
                  <a:lnTo>
                    <a:pt x="257" y="109"/>
                  </a:lnTo>
                  <a:lnTo>
                    <a:pt x="253" y="107"/>
                  </a:lnTo>
                  <a:lnTo>
                    <a:pt x="249" y="105"/>
                  </a:lnTo>
                  <a:lnTo>
                    <a:pt x="244" y="105"/>
                  </a:lnTo>
                  <a:lnTo>
                    <a:pt x="238" y="103"/>
                  </a:lnTo>
                  <a:lnTo>
                    <a:pt x="232" y="103"/>
                  </a:lnTo>
                  <a:lnTo>
                    <a:pt x="225" y="103"/>
                  </a:lnTo>
                  <a:lnTo>
                    <a:pt x="217" y="101"/>
                  </a:lnTo>
                  <a:lnTo>
                    <a:pt x="210" y="101"/>
                  </a:lnTo>
                  <a:lnTo>
                    <a:pt x="202" y="98"/>
                  </a:lnTo>
                  <a:lnTo>
                    <a:pt x="197" y="96"/>
                  </a:lnTo>
                  <a:lnTo>
                    <a:pt x="193" y="94"/>
                  </a:lnTo>
                  <a:lnTo>
                    <a:pt x="191" y="92"/>
                  </a:lnTo>
                  <a:lnTo>
                    <a:pt x="186" y="90"/>
                  </a:lnTo>
                  <a:lnTo>
                    <a:pt x="184" y="86"/>
                  </a:lnTo>
                  <a:lnTo>
                    <a:pt x="182" y="83"/>
                  </a:lnTo>
                  <a:lnTo>
                    <a:pt x="180" y="79"/>
                  </a:lnTo>
                  <a:lnTo>
                    <a:pt x="180" y="73"/>
                  </a:lnTo>
                  <a:lnTo>
                    <a:pt x="178" y="68"/>
                  </a:lnTo>
                  <a:lnTo>
                    <a:pt x="176" y="64"/>
                  </a:lnTo>
                  <a:lnTo>
                    <a:pt x="174" y="60"/>
                  </a:lnTo>
                  <a:lnTo>
                    <a:pt x="171" y="56"/>
                  </a:lnTo>
                  <a:lnTo>
                    <a:pt x="167" y="53"/>
                  </a:lnTo>
                  <a:lnTo>
                    <a:pt x="163" y="49"/>
                  </a:lnTo>
                  <a:lnTo>
                    <a:pt x="159" y="49"/>
                  </a:lnTo>
                  <a:lnTo>
                    <a:pt x="154" y="47"/>
                  </a:lnTo>
                  <a:lnTo>
                    <a:pt x="150" y="47"/>
                  </a:lnTo>
                  <a:lnTo>
                    <a:pt x="148" y="45"/>
                  </a:lnTo>
                  <a:lnTo>
                    <a:pt x="144" y="43"/>
                  </a:lnTo>
                  <a:lnTo>
                    <a:pt x="139" y="41"/>
                  </a:lnTo>
                  <a:lnTo>
                    <a:pt x="135" y="38"/>
                  </a:lnTo>
                  <a:lnTo>
                    <a:pt x="131" y="36"/>
                  </a:lnTo>
                  <a:lnTo>
                    <a:pt x="129" y="36"/>
                  </a:lnTo>
                  <a:lnTo>
                    <a:pt x="124" y="36"/>
                  </a:lnTo>
                  <a:lnTo>
                    <a:pt x="120" y="36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1" y="36"/>
                  </a:lnTo>
                  <a:lnTo>
                    <a:pt x="109" y="36"/>
                  </a:lnTo>
                  <a:lnTo>
                    <a:pt x="105" y="32"/>
                  </a:lnTo>
                  <a:lnTo>
                    <a:pt x="101" y="30"/>
                  </a:lnTo>
                  <a:lnTo>
                    <a:pt x="96" y="28"/>
                  </a:lnTo>
                  <a:lnTo>
                    <a:pt x="92" y="25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1" y="23"/>
                  </a:lnTo>
                  <a:lnTo>
                    <a:pt x="77" y="19"/>
                  </a:lnTo>
                  <a:lnTo>
                    <a:pt x="73" y="15"/>
                  </a:lnTo>
                  <a:lnTo>
                    <a:pt x="68" y="13"/>
                  </a:lnTo>
                  <a:lnTo>
                    <a:pt x="62" y="10"/>
                  </a:lnTo>
                  <a:lnTo>
                    <a:pt x="56" y="8"/>
                  </a:lnTo>
                  <a:lnTo>
                    <a:pt x="49" y="8"/>
                  </a:lnTo>
                  <a:lnTo>
                    <a:pt x="43" y="8"/>
                  </a:lnTo>
                  <a:lnTo>
                    <a:pt x="38" y="8"/>
                  </a:lnTo>
                  <a:lnTo>
                    <a:pt x="32" y="2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3" y="2"/>
                  </a:lnTo>
                  <a:lnTo>
                    <a:pt x="8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8" name="Freeform 66"/>
            <p:cNvSpPr>
              <a:spLocks/>
            </p:cNvSpPr>
            <p:nvPr/>
          </p:nvSpPr>
          <p:spPr bwMode="auto">
            <a:xfrm>
              <a:off x="935" y="2339"/>
              <a:ext cx="748" cy="143"/>
            </a:xfrm>
            <a:custGeom>
              <a:avLst/>
              <a:gdLst>
                <a:gd name="T0" fmla="*/ 2 w 359"/>
                <a:gd name="T1" fmla="*/ 0 h 69"/>
                <a:gd name="T2" fmla="*/ 7 w 359"/>
                <a:gd name="T3" fmla="*/ 2 h 69"/>
                <a:gd name="T4" fmla="*/ 9 w 359"/>
                <a:gd name="T5" fmla="*/ 5 h 69"/>
                <a:gd name="T6" fmla="*/ 13 w 359"/>
                <a:gd name="T7" fmla="*/ 7 h 69"/>
                <a:gd name="T8" fmla="*/ 15 w 359"/>
                <a:gd name="T9" fmla="*/ 9 h 69"/>
                <a:gd name="T10" fmla="*/ 19 w 359"/>
                <a:gd name="T11" fmla="*/ 13 h 69"/>
                <a:gd name="T12" fmla="*/ 24 w 359"/>
                <a:gd name="T13" fmla="*/ 13 h 69"/>
                <a:gd name="T14" fmla="*/ 28 w 359"/>
                <a:gd name="T15" fmla="*/ 13 h 69"/>
                <a:gd name="T16" fmla="*/ 30 w 359"/>
                <a:gd name="T17" fmla="*/ 17 h 69"/>
                <a:gd name="T18" fmla="*/ 34 w 359"/>
                <a:gd name="T19" fmla="*/ 24 h 69"/>
                <a:gd name="T20" fmla="*/ 43 w 359"/>
                <a:gd name="T21" fmla="*/ 28 h 69"/>
                <a:gd name="T22" fmla="*/ 54 w 359"/>
                <a:gd name="T23" fmla="*/ 30 h 69"/>
                <a:gd name="T24" fmla="*/ 65 w 359"/>
                <a:gd name="T25" fmla="*/ 41 h 69"/>
                <a:gd name="T26" fmla="*/ 75 w 359"/>
                <a:gd name="T27" fmla="*/ 52 h 69"/>
                <a:gd name="T28" fmla="*/ 90 w 359"/>
                <a:gd name="T29" fmla="*/ 58 h 69"/>
                <a:gd name="T30" fmla="*/ 112 w 359"/>
                <a:gd name="T31" fmla="*/ 62 h 69"/>
                <a:gd name="T32" fmla="*/ 131 w 359"/>
                <a:gd name="T33" fmla="*/ 62 h 69"/>
                <a:gd name="T34" fmla="*/ 142 w 359"/>
                <a:gd name="T35" fmla="*/ 60 h 69"/>
                <a:gd name="T36" fmla="*/ 155 w 359"/>
                <a:gd name="T37" fmla="*/ 58 h 69"/>
                <a:gd name="T38" fmla="*/ 168 w 359"/>
                <a:gd name="T39" fmla="*/ 60 h 69"/>
                <a:gd name="T40" fmla="*/ 183 w 359"/>
                <a:gd name="T41" fmla="*/ 58 h 69"/>
                <a:gd name="T42" fmla="*/ 195 w 359"/>
                <a:gd name="T43" fmla="*/ 52 h 69"/>
                <a:gd name="T44" fmla="*/ 210 w 359"/>
                <a:gd name="T45" fmla="*/ 47 h 69"/>
                <a:gd name="T46" fmla="*/ 225 w 359"/>
                <a:gd name="T47" fmla="*/ 50 h 69"/>
                <a:gd name="T48" fmla="*/ 236 w 359"/>
                <a:gd name="T49" fmla="*/ 56 h 69"/>
                <a:gd name="T50" fmla="*/ 247 w 359"/>
                <a:gd name="T51" fmla="*/ 50 h 69"/>
                <a:gd name="T52" fmla="*/ 256 w 359"/>
                <a:gd name="T53" fmla="*/ 47 h 69"/>
                <a:gd name="T54" fmla="*/ 277 w 359"/>
                <a:gd name="T55" fmla="*/ 47 h 69"/>
                <a:gd name="T56" fmla="*/ 301 w 359"/>
                <a:gd name="T57" fmla="*/ 52 h 69"/>
                <a:gd name="T58" fmla="*/ 320 w 359"/>
                <a:gd name="T59" fmla="*/ 52 h 69"/>
                <a:gd name="T60" fmla="*/ 335 w 359"/>
                <a:gd name="T61" fmla="*/ 56 h 69"/>
                <a:gd name="T62" fmla="*/ 337 w 359"/>
                <a:gd name="T63" fmla="*/ 69 h 69"/>
                <a:gd name="T64" fmla="*/ 348 w 359"/>
                <a:gd name="T65" fmla="*/ 62 h 69"/>
                <a:gd name="T66" fmla="*/ 359 w 359"/>
                <a:gd name="T67" fmla="*/ 5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9" h="69">
                  <a:moveTo>
                    <a:pt x="0" y="0"/>
                  </a:moveTo>
                  <a:lnTo>
                    <a:pt x="2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3" y="7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30" y="13"/>
                  </a:lnTo>
                  <a:lnTo>
                    <a:pt x="30" y="17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9" y="26"/>
                  </a:lnTo>
                  <a:lnTo>
                    <a:pt x="43" y="28"/>
                  </a:lnTo>
                  <a:lnTo>
                    <a:pt x="47" y="30"/>
                  </a:lnTo>
                  <a:lnTo>
                    <a:pt x="54" y="30"/>
                  </a:lnTo>
                  <a:lnTo>
                    <a:pt x="62" y="35"/>
                  </a:lnTo>
                  <a:lnTo>
                    <a:pt x="65" y="41"/>
                  </a:lnTo>
                  <a:lnTo>
                    <a:pt x="69" y="47"/>
                  </a:lnTo>
                  <a:lnTo>
                    <a:pt x="75" y="52"/>
                  </a:lnTo>
                  <a:lnTo>
                    <a:pt x="82" y="54"/>
                  </a:lnTo>
                  <a:lnTo>
                    <a:pt x="90" y="58"/>
                  </a:lnTo>
                  <a:lnTo>
                    <a:pt x="101" y="60"/>
                  </a:lnTo>
                  <a:lnTo>
                    <a:pt x="112" y="62"/>
                  </a:lnTo>
                  <a:lnTo>
                    <a:pt x="125" y="62"/>
                  </a:lnTo>
                  <a:lnTo>
                    <a:pt x="131" y="62"/>
                  </a:lnTo>
                  <a:lnTo>
                    <a:pt x="137" y="62"/>
                  </a:lnTo>
                  <a:lnTo>
                    <a:pt x="142" y="60"/>
                  </a:lnTo>
                  <a:lnTo>
                    <a:pt x="148" y="60"/>
                  </a:lnTo>
                  <a:lnTo>
                    <a:pt x="155" y="58"/>
                  </a:lnTo>
                  <a:lnTo>
                    <a:pt x="161" y="58"/>
                  </a:lnTo>
                  <a:lnTo>
                    <a:pt x="168" y="60"/>
                  </a:lnTo>
                  <a:lnTo>
                    <a:pt x="176" y="62"/>
                  </a:lnTo>
                  <a:lnTo>
                    <a:pt x="183" y="58"/>
                  </a:lnTo>
                  <a:lnTo>
                    <a:pt x="189" y="54"/>
                  </a:lnTo>
                  <a:lnTo>
                    <a:pt x="195" y="52"/>
                  </a:lnTo>
                  <a:lnTo>
                    <a:pt x="202" y="50"/>
                  </a:lnTo>
                  <a:lnTo>
                    <a:pt x="210" y="47"/>
                  </a:lnTo>
                  <a:lnTo>
                    <a:pt x="219" y="50"/>
                  </a:lnTo>
                  <a:lnTo>
                    <a:pt x="225" y="50"/>
                  </a:lnTo>
                  <a:lnTo>
                    <a:pt x="230" y="52"/>
                  </a:lnTo>
                  <a:lnTo>
                    <a:pt x="236" y="56"/>
                  </a:lnTo>
                  <a:lnTo>
                    <a:pt x="240" y="52"/>
                  </a:lnTo>
                  <a:lnTo>
                    <a:pt x="247" y="50"/>
                  </a:lnTo>
                  <a:lnTo>
                    <a:pt x="251" y="47"/>
                  </a:lnTo>
                  <a:lnTo>
                    <a:pt x="256" y="47"/>
                  </a:lnTo>
                  <a:lnTo>
                    <a:pt x="264" y="47"/>
                  </a:lnTo>
                  <a:lnTo>
                    <a:pt x="277" y="47"/>
                  </a:lnTo>
                  <a:lnTo>
                    <a:pt x="288" y="50"/>
                  </a:lnTo>
                  <a:lnTo>
                    <a:pt x="301" y="52"/>
                  </a:lnTo>
                  <a:lnTo>
                    <a:pt x="311" y="52"/>
                  </a:lnTo>
                  <a:lnTo>
                    <a:pt x="320" y="52"/>
                  </a:lnTo>
                  <a:lnTo>
                    <a:pt x="328" y="52"/>
                  </a:lnTo>
                  <a:lnTo>
                    <a:pt x="335" y="56"/>
                  </a:lnTo>
                  <a:lnTo>
                    <a:pt x="337" y="62"/>
                  </a:lnTo>
                  <a:lnTo>
                    <a:pt x="337" y="69"/>
                  </a:lnTo>
                  <a:lnTo>
                    <a:pt x="343" y="67"/>
                  </a:lnTo>
                  <a:lnTo>
                    <a:pt x="348" y="62"/>
                  </a:lnTo>
                  <a:lnTo>
                    <a:pt x="354" y="60"/>
                  </a:lnTo>
                  <a:lnTo>
                    <a:pt x="359" y="56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39" name="Freeform 67"/>
            <p:cNvSpPr>
              <a:spLocks/>
            </p:cNvSpPr>
            <p:nvPr/>
          </p:nvSpPr>
          <p:spPr bwMode="auto">
            <a:xfrm>
              <a:off x="887" y="2637"/>
              <a:ext cx="410" cy="244"/>
            </a:xfrm>
            <a:custGeom>
              <a:avLst/>
              <a:gdLst>
                <a:gd name="T0" fmla="*/ 15 w 197"/>
                <a:gd name="T1" fmla="*/ 8 h 118"/>
                <a:gd name="T2" fmla="*/ 45 w 197"/>
                <a:gd name="T3" fmla="*/ 26 h 118"/>
                <a:gd name="T4" fmla="*/ 96 w 197"/>
                <a:gd name="T5" fmla="*/ 45 h 118"/>
                <a:gd name="T6" fmla="*/ 145 w 197"/>
                <a:gd name="T7" fmla="*/ 41 h 118"/>
                <a:gd name="T8" fmla="*/ 171 w 197"/>
                <a:gd name="T9" fmla="*/ 21 h 118"/>
                <a:gd name="T10" fmla="*/ 188 w 197"/>
                <a:gd name="T11" fmla="*/ 23 h 118"/>
                <a:gd name="T12" fmla="*/ 184 w 197"/>
                <a:gd name="T13" fmla="*/ 30 h 118"/>
                <a:gd name="T14" fmla="*/ 176 w 197"/>
                <a:gd name="T15" fmla="*/ 36 h 118"/>
                <a:gd name="T16" fmla="*/ 169 w 197"/>
                <a:gd name="T17" fmla="*/ 45 h 118"/>
                <a:gd name="T18" fmla="*/ 167 w 197"/>
                <a:gd name="T19" fmla="*/ 53 h 118"/>
                <a:gd name="T20" fmla="*/ 169 w 197"/>
                <a:gd name="T21" fmla="*/ 62 h 118"/>
                <a:gd name="T22" fmla="*/ 169 w 197"/>
                <a:gd name="T23" fmla="*/ 69 h 118"/>
                <a:gd name="T24" fmla="*/ 169 w 197"/>
                <a:gd name="T25" fmla="*/ 75 h 118"/>
                <a:gd name="T26" fmla="*/ 160 w 197"/>
                <a:gd name="T27" fmla="*/ 88 h 118"/>
                <a:gd name="T28" fmla="*/ 148 w 197"/>
                <a:gd name="T29" fmla="*/ 101 h 118"/>
                <a:gd name="T30" fmla="*/ 135 w 197"/>
                <a:gd name="T31" fmla="*/ 111 h 118"/>
                <a:gd name="T32" fmla="*/ 118 w 197"/>
                <a:gd name="T33" fmla="*/ 116 h 118"/>
                <a:gd name="T34" fmla="*/ 100 w 197"/>
                <a:gd name="T35" fmla="*/ 118 h 118"/>
                <a:gd name="T36" fmla="*/ 83 w 197"/>
                <a:gd name="T37" fmla="*/ 114 h 118"/>
                <a:gd name="T38" fmla="*/ 66 w 197"/>
                <a:gd name="T39" fmla="*/ 107 h 118"/>
                <a:gd name="T40" fmla="*/ 49 w 197"/>
                <a:gd name="T41" fmla="*/ 99 h 118"/>
                <a:gd name="T42" fmla="*/ 38 w 197"/>
                <a:gd name="T43" fmla="*/ 90 h 118"/>
                <a:gd name="T44" fmla="*/ 25 w 197"/>
                <a:gd name="T45" fmla="*/ 77 h 118"/>
                <a:gd name="T46" fmla="*/ 10 w 197"/>
                <a:gd name="T47" fmla="*/ 60 h 118"/>
                <a:gd name="T48" fmla="*/ 4 w 197"/>
                <a:gd name="T49" fmla="*/ 49 h 118"/>
                <a:gd name="T50" fmla="*/ 2 w 197"/>
                <a:gd name="T51" fmla="*/ 41 h 118"/>
                <a:gd name="T52" fmla="*/ 0 w 197"/>
                <a:gd name="T53" fmla="*/ 36 h 118"/>
                <a:gd name="T54" fmla="*/ 0 w 197"/>
                <a:gd name="T55" fmla="*/ 32 h 118"/>
                <a:gd name="T56" fmla="*/ 2 w 197"/>
                <a:gd name="T57" fmla="*/ 28 h 118"/>
                <a:gd name="T58" fmla="*/ 2 w 197"/>
                <a:gd name="T59" fmla="*/ 23 h 118"/>
                <a:gd name="T60" fmla="*/ 2 w 197"/>
                <a:gd name="T61" fmla="*/ 19 h 118"/>
                <a:gd name="T62" fmla="*/ 2 w 197"/>
                <a:gd name="T63" fmla="*/ 17 h 118"/>
                <a:gd name="T64" fmla="*/ 0 w 197"/>
                <a:gd name="T65" fmla="*/ 13 h 118"/>
                <a:gd name="T66" fmla="*/ 0 w 197"/>
                <a:gd name="T67" fmla="*/ 6 h 118"/>
                <a:gd name="T68" fmla="*/ 0 w 197"/>
                <a:gd name="T6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7" h="118">
                  <a:moveTo>
                    <a:pt x="0" y="0"/>
                  </a:moveTo>
                  <a:lnTo>
                    <a:pt x="15" y="8"/>
                  </a:lnTo>
                  <a:lnTo>
                    <a:pt x="27" y="11"/>
                  </a:lnTo>
                  <a:lnTo>
                    <a:pt x="45" y="26"/>
                  </a:lnTo>
                  <a:lnTo>
                    <a:pt x="64" y="36"/>
                  </a:lnTo>
                  <a:lnTo>
                    <a:pt x="96" y="45"/>
                  </a:lnTo>
                  <a:lnTo>
                    <a:pt x="122" y="45"/>
                  </a:lnTo>
                  <a:lnTo>
                    <a:pt x="145" y="41"/>
                  </a:lnTo>
                  <a:lnTo>
                    <a:pt x="160" y="34"/>
                  </a:lnTo>
                  <a:lnTo>
                    <a:pt x="171" y="21"/>
                  </a:lnTo>
                  <a:lnTo>
                    <a:pt x="197" y="17"/>
                  </a:lnTo>
                  <a:lnTo>
                    <a:pt x="188" y="23"/>
                  </a:lnTo>
                  <a:lnTo>
                    <a:pt x="186" y="26"/>
                  </a:lnTo>
                  <a:lnTo>
                    <a:pt x="184" y="30"/>
                  </a:lnTo>
                  <a:lnTo>
                    <a:pt x="180" y="34"/>
                  </a:lnTo>
                  <a:lnTo>
                    <a:pt x="176" y="36"/>
                  </a:lnTo>
                  <a:lnTo>
                    <a:pt x="171" y="43"/>
                  </a:lnTo>
                  <a:lnTo>
                    <a:pt x="169" y="45"/>
                  </a:lnTo>
                  <a:lnTo>
                    <a:pt x="167" y="49"/>
                  </a:lnTo>
                  <a:lnTo>
                    <a:pt x="167" y="53"/>
                  </a:lnTo>
                  <a:lnTo>
                    <a:pt x="167" y="58"/>
                  </a:lnTo>
                  <a:lnTo>
                    <a:pt x="169" y="62"/>
                  </a:lnTo>
                  <a:lnTo>
                    <a:pt x="169" y="64"/>
                  </a:lnTo>
                  <a:lnTo>
                    <a:pt x="169" y="69"/>
                  </a:lnTo>
                  <a:lnTo>
                    <a:pt x="169" y="73"/>
                  </a:lnTo>
                  <a:lnTo>
                    <a:pt x="169" y="75"/>
                  </a:lnTo>
                  <a:lnTo>
                    <a:pt x="167" y="79"/>
                  </a:lnTo>
                  <a:lnTo>
                    <a:pt x="160" y="88"/>
                  </a:lnTo>
                  <a:lnTo>
                    <a:pt x="156" y="96"/>
                  </a:lnTo>
                  <a:lnTo>
                    <a:pt x="148" y="101"/>
                  </a:lnTo>
                  <a:lnTo>
                    <a:pt x="141" y="107"/>
                  </a:lnTo>
                  <a:lnTo>
                    <a:pt x="135" y="111"/>
                  </a:lnTo>
                  <a:lnTo>
                    <a:pt x="126" y="114"/>
                  </a:lnTo>
                  <a:lnTo>
                    <a:pt x="118" y="116"/>
                  </a:lnTo>
                  <a:lnTo>
                    <a:pt x="109" y="118"/>
                  </a:lnTo>
                  <a:lnTo>
                    <a:pt x="100" y="118"/>
                  </a:lnTo>
                  <a:lnTo>
                    <a:pt x="92" y="116"/>
                  </a:lnTo>
                  <a:lnTo>
                    <a:pt x="83" y="114"/>
                  </a:lnTo>
                  <a:lnTo>
                    <a:pt x="75" y="111"/>
                  </a:lnTo>
                  <a:lnTo>
                    <a:pt x="66" y="107"/>
                  </a:lnTo>
                  <a:lnTo>
                    <a:pt x="57" y="103"/>
                  </a:lnTo>
                  <a:lnTo>
                    <a:pt x="49" y="99"/>
                  </a:lnTo>
                  <a:lnTo>
                    <a:pt x="45" y="94"/>
                  </a:lnTo>
                  <a:lnTo>
                    <a:pt x="38" y="90"/>
                  </a:lnTo>
                  <a:lnTo>
                    <a:pt x="32" y="84"/>
                  </a:lnTo>
                  <a:lnTo>
                    <a:pt x="25" y="77"/>
                  </a:lnTo>
                  <a:lnTo>
                    <a:pt x="19" y="69"/>
                  </a:lnTo>
                  <a:lnTo>
                    <a:pt x="10" y="60"/>
                  </a:lnTo>
                  <a:lnTo>
                    <a:pt x="6" y="53"/>
                  </a:lnTo>
                  <a:lnTo>
                    <a:pt x="4" y="49"/>
                  </a:lnTo>
                  <a:lnTo>
                    <a:pt x="2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88"/>
            </a:solidFill>
            <a:ln w="0">
              <a:solidFill>
                <a:srgbClr val="88050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740" name="Freeform 68"/>
            <p:cNvSpPr>
              <a:spLocks/>
            </p:cNvSpPr>
            <p:nvPr/>
          </p:nvSpPr>
          <p:spPr bwMode="auto">
            <a:xfrm>
              <a:off x="895" y="2680"/>
              <a:ext cx="394" cy="112"/>
            </a:xfrm>
            <a:custGeom>
              <a:avLst/>
              <a:gdLst>
                <a:gd name="T0" fmla="*/ 189 w 189"/>
                <a:gd name="T1" fmla="*/ 0 h 54"/>
                <a:gd name="T2" fmla="*/ 187 w 189"/>
                <a:gd name="T3" fmla="*/ 0 h 54"/>
                <a:gd name="T4" fmla="*/ 187 w 189"/>
                <a:gd name="T5" fmla="*/ 0 h 54"/>
                <a:gd name="T6" fmla="*/ 187 w 189"/>
                <a:gd name="T7" fmla="*/ 0 h 54"/>
                <a:gd name="T8" fmla="*/ 184 w 189"/>
                <a:gd name="T9" fmla="*/ 0 h 54"/>
                <a:gd name="T10" fmla="*/ 184 w 189"/>
                <a:gd name="T11" fmla="*/ 2 h 54"/>
                <a:gd name="T12" fmla="*/ 184 w 189"/>
                <a:gd name="T13" fmla="*/ 2 h 54"/>
                <a:gd name="T14" fmla="*/ 182 w 189"/>
                <a:gd name="T15" fmla="*/ 2 h 54"/>
                <a:gd name="T16" fmla="*/ 182 w 189"/>
                <a:gd name="T17" fmla="*/ 2 h 54"/>
                <a:gd name="T18" fmla="*/ 180 w 189"/>
                <a:gd name="T19" fmla="*/ 5 h 54"/>
                <a:gd name="T20" fmla="*/ 180 w 189"/>
                <a:gd name="T21" fmla="*/ 5 h 54"/>
                <a:gd name="T22" fmla="*/ 178 w 189"/>
                <a:gd name="T23" fmla="*/ 5 h 54"/>
                <a:gd name="T24" fmla="*/ 178 w 189"/>
                <a:gd name="T25" fmla="*/ 7 h 54"/>
                <a:gd name="T26" fmla="*/ 178 w 189"/>
                <a:gd name="T27" fmla="*/ 7 h 54"/>
                <a:gd name="T28" fmla="*/ 176 w 189"/>
                <a:gd name="T29" fmla="*/ 7 h 54"/>
                <a:gd name="T30" fmla="*/ 176 w 189"/>
                <a:gd name="T31" fmla="*/ 9 h 54"/>
                <a:gd name="T32" fmla="*/ 176 w 189"/>
                <a:gd name="T33" fmla="*/ 9 h 54"/>
                <a:gd name="T34" fmla="*/ 174 w 189"/>
                <a:gd name="T35" fmla="*/ 9 h 54"/>
                <a:gd name="T36" fmla="*/ 174 w 189"/>
                <a:gd name="T37" fmla="*/ 11 h 54"/>
                <a:gd name="T38" fmla="*/ 174 w 189"/>
                <a:gd name="T39" fmla="*/ 11 h 54"/>
                <a:gd name="T40" fmla="*/ 172 w 189"/>
                <a:gd name="T41" fmla="*/ 11 h 54"/>
                <a:gd name="T42" fmla="*/ 172 w 189"/>
                <a:gd name="T43" fmla="*/ 13 h 54"/>
                <a:gd name="T44" fmla="*/ 169 w 189"/>
                <a:gd name="T45" fmla="*/ 13 h 54"/>
                <a:gd name="T46" fmla="*/ 169 w 189"/>
                <a:gd name="T47" fmla="*/ 13 h 54"/>
                <a:gd name="T48" fmla="*/ 169 w 189"/>
                <a:gd name="T49" fmla="*/ 15 h 54"/>
                <a:gd name="T50" fmla="*/ 165 w 189"/>
                <a:gd name="T51" fmla="*/ 17 h 54"/>
                <a:gd name="T52" fmla="*/ 161 w 189"/>
                <a:gd name="T53" fmla="*/ 20 h 54"/>
                <a:gd name="T54" fmla="*/ 159 w 189"/>
                <a:gd name="T55" fmla="*/ 24 h 54"/>
                <a:gd name="T56" fmla="*/ 154 w 189"/>
                <a:gd name="T57" fmla="*/ 26 h 54"/>
                <a:gd name="T58" fmla="*/ 150 w 189"/>
                <a:gd name="T59" fmla="*/ 28 h 54"/>
                <a:gd name="T60" fmla="*/ 146 w 189"/>
                <a:gd name="T61" fmla="*/ 30 h 54"/>
                <a:gd name="T62" fmla="*/ 141 w 189"/>
                <a:gd name="T63" fmla="*/ 32 h 54"/>
                <a:gd name="T64" fmla="*/ 137 w 189"/>
                <a:gd name="T65" fmla="*/ 35 h 54"/>
                <a:gd name="T66" fmla="*/ 135 w 189"/>
                <a:gd name="T67" fmla="*/ 37 h 54"/>
                <a:gd name="T68" fmla="*/ 131 w 189"/>
                <a:gd name="T69" fmla="*/ 39 h 54"/>
                <a:gd name="T70" fmla="*/ 126 w 189"/>
                <a:gd name="T71" fmla="*/ 41 h 54"/>
                <a:gd name="T72" fmla="*/ 122 w 189"/>
                <a:gd name="T73" fmla="*/ 41 h 54"/>
                <a:gd name="T74" fmla="*/ 116 w 189"/>
                <a:gd name="T75" fmla="*/ 43 h 54"/>
                <a:gd name="T76" fmla="*/ 111 w 189"/>
                <a:gd name="T77" fmla="*/ 45 h 54"/>
                <a:gd name="T78" fmla="*/ 105 w 189"/>
                <a:gd name="T79" fmla="*/ 45 h 54"/>
                <a:gd name="T80" fmla="*/ 96 w 189"/>
                <a:gd name="T81" fmla="*/ 48 h 54"/>
                <a:gd name="T82" fmla="*/ 88 w 189"/>
                <a:gd name="T83" fmla="*/ 50 h 54"/>
                <a:gd name="T84" fmla="*/ 79 w 189"/>
                <a:gd name="T85" fmla="*/ 52 h 54"/>
                <a:gd name="T86" fmla="*/ 71 w 189"/>
                <a:gd name="T87" fmla="*/ 52 h 54"/>
                <a:gd name="T88" fmla="*/ 64 w 189"/>
                <a:gd name="T89" fmla="*/ 54 h 54"/>
                <a:gd name="T90" fmla="*/ 56 w 189"/>
                <a:gd name="T91" fmla="*/ 54 h 54"/>
                <a:gd name="T92" fmla="*/ 49 w 189"/>
                <a:gd name="T93" fmla="*/ 54 h 54"/>
                <a:gd name="T94" fmla="*/ 43 w 189"/>
                <a:gd name="T95" fmla="*/ 54 h 54"/>
                <a:gd name="T96" fmla="*/ 34 w 189"/>
                <a:gd name="T97" fmla="*/ 52 h 54"/>
                <a:gd name="T98" fmla="*/ 28 w 189"/>
                <a:gd name="T99" fmla="*/ 50 h 54"/>
                <a:gd name="T100" fmla="*/ 23 w 189"/>
                <a:gd name="T101" fmla="*/ 45 h 54"/>
                <a:gd name="T102" fmla="*/ 17 w 189"/>
                <a:gd name="T103" fmla="*/ 41 h 54"/>
                <a:gd name="T104" fmla="*/ 11 w 189"/>
                <a:gd name="T105" fmla="*/ 37 h 54"/>
                <a:gd name="T106" fmla="*/ 6 w 189"/>
                <a:gd name="T107" fmla="*/ 32 h 54"/>
                <a:gd name="T108" fmla="*/ 0 w 189"/>
                <a:gd name="T109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9" h="54">
                  <a:moveTo>
                    <a:pt x="189" y="0"/>
                  </a:moveTo>
                  <a:lnTo>
                    <a:pt x="187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4" y="0"/>
                  </a:lnTo>
                  <a:lnTo>
                    <a:pt x="184" y="2"/>
                  </a:lnTo>
                  <a:lnTo>
                    <a:pt x="184" y="2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0" y="5"/>
                  </a:lnTo>
                  <a:lnTo>
                    <a:pt x="180" y="5"/>
                  </a:lnTo>
                  <a:lnTo>
                    <a:pt x="178" y="5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76" y="7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4" y="9"/>
                  </a:lnTo>
                  <a:lnTo>
                    <a:pt x="174" y="11"/>
                  </a:lnTo>
                  <a:lnTo>
                    <a:pt x="174" y="11"/>
                  </a:lnTo>
                  <a:lnTo>
                    <a:pt x="172" y="11"/>
                  </a:lnTo>
                  <a:lnTo>
                    <a:pt x="172" y="13"/>
                  </a:lnTo>
                  <a:lnTo>
                    <a:pt x="169" y="13"/>
                  </a:lnTo>
                  <a:lnTo>
                    <a:pt x="169" y="13"/>
                  </a:lnTo>
                  <a:lnTo>
                    <a:pt x="169" y="15"/>
                  </a:lnTo>
                  <a:lnTo>
                    <a:pt x="165" y="17"/>
                  </a:lnTo>
                  <a:lnTo>
                    <a:pt x="161" y="20"/>
                  </a:lnTo>
                  <a:lnTo>
                    <a:pt x="159" y="24"/>
                  </a:lnTo>
                  <a:lnTo>
                    <a:pt x="154" y="26"/>
                  </a:lnTo>
                  <a:lnTo>
                    <a:pt x="150" y="28"/>
                  </a:lnTo>
                  <a:lnTo>
                    <a:pt x="146" y="30"/>
                  </a:lnTo>
                  <a:lnTo>
                    <a:pt x="141" y="32"/>
                  </a:lnTo>
                  <a:lnTo>
                    <a:pt x="137" y="35"/>
                  </a:lnTo>
                  <a:lnTo>
                    <a:pt x="135" y="37"/>
                  </a:lnTo>
                  <a:lnTo>
                    <a:pt x="131" y="39"/>
                  </a:lnTo>
                  <a:lnTo>
                    <a:pt x="126" y="41"/>
                  </a:lnTo>
                  <a:lnTo>
                    <a:pt x="122" y="41"/>
                  </a:lnTo>
                  <a:lnTo>
                    <a:pt x="116" y="43"/>
                  </a:lnTo>
                  <a:lnTo>
                    <a:pt x="111" y="45"/>
                  </a:lnTo>
                  <a:lnTo>
                    <a:pt x="105" y="45"/>
                  </a:lnTo>
                  <a:lnTo>
                    <a:pt x="96" y="48"/>
                  </a:lnTo>
                  <a:lnTo>
                    <a:pt x="88" y="50"/>
                  </a:lnTo>
                  <a:lnTo>
                    <a:pt x="79" y="52"/>
                  </a:lnTo>
                  <a:lnTo>
                    <a:pt x="71" y="52"/>
                  </a:lnTo>
                  <a:lnTo>
                    <a:pt x="64" y="54"/>
                  </a:lnTo>
                  <a:lnTo>
                    <a:pt x="56" y="54"/>
                  </a:lnTo>
                  <a:lnTo>
                    <a:pt x="49" y="54"/>
                  </a:lnTo>
                  <a:lnTo>
                    <a:pt x="43" y="54"/>
                  </a:lnTo>
                  <a:lnTo>
                    <a:pt x="34" y="52"/>
                  </a:lnTo>
                  <a:lnTo>
                    <a:pt x="28" y="50"/>
                  </a:lnTo>
                  <a:lnTo>
                    <a:pt x="23" y="45"/>
                  </a:lnTo>
                  <a:lnTo>
                    <a:pt x="17" y="41"/>
                  </a:lnTo>
                  <a:lnTo>
                    <a:pt x="11" y="37"/>
                  </a:lnTo>
                  <a:lnTo>
                    <a:pt x="6" y="32"/>
                  </a:lnTo>
                  <a:lnTo>
                    <a:pt x="0" y="24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1" name="Freeform 69"/>
            <p:cNvSpPr>
              <a:spLocks/>
            </p:cNvSpPr>
            <p:nvPr/>
          </p:nvSpPr>
          <p:spPr bwMode="auto">
            <a:xfrm>
              <a:off x="935" y="2738"/>
              <a:ext cx="296" cy="85"/>
            </a:xfrm>
            <a:custGeom>
              <a:avLst/>
              <a:gdLst>
                <a:gd name="T0" fmla="*/ 2 w 142"/>
                <a:gd name="T1" fmla="*/ 26 h 41"/>
                <a:gd name="T2" fmla="*/ 9 w 142"/>
                <a:gd name="T3" fmla="*/ 30 h 41"/>
                <a:gd name="T4" fmla="*/ 17 w 142"/>
                <a:gd name="T5" fmla="*/ 32 h 41"/>
                <a:gd name="T6" fmla="*/ 24 w 142"/>
                <a:gd name="T7" fmla="*/ 32 h 41"/>
                <a:gd name="T8" fmla="*/ 34 w 142"/>
                <a:gd name="T9" fmla="*/ 32 h 41"/>
                <a:gd name="T10" fmla="*/ 43 w 142"/>
                <a:gd name="T11" fmla="*/ 32 h 41"/>
                <a:gd name="T12" fmla="*/ 52 w 142"/>
                <a:gd name="T13" fmla="*/ 32 h 41"/>
                <a:gd name="T14" fmla="*/ 62 w 142"/>
                <a:gd name="T15" fmla="*/ 30 h 41"/>
                <a:gd name="T16" fmla="*/ 73 w 142"/>
                <a:gd name="T17" fmla="*/ 28 h 41"/>
                <a:gd name="T18" fmla="*/ 84 w 142"/>
                <a:gd name="T19" fmla="*/ 26 h 41"/>
                <a:gd name="T20" fmla="*/ 92 w 142"/>
                <a:gd name="T21" fmla="*/ 24 h 41"/>
                <a:gd name="T22" fmla="*/ 103 w 142"/>
                <a:gd name="T23" fmla="*/ 20 h 41"/>
                <a:gd name="T24" fmla="*/ 112 w 142"/>
                <a:gd name="T25" fmla="*/ 15 h 41"/>
                <a:gd name="T26" fmla="*/ 122 w 142"/>
                <a:gd name="T27" fmla="*/ 13 h 41"/>
                <a:gd name="T28" fmla="*/ 131 w 142"/>
                <a:gd name="T29" fmla="*/ 9 h 41"/>
                <a:gd name="T30" fmla="*/ 137 w 142"/>
                <a:gd name="T31" fmla="*/ 2 h 41"/>
                <a:gd name="T32" fmla="*/ 142 w 142"/>
                <a:gd name="T33" fmla="*/ 2 h 41"/>
                <a:gd name="T34" fmla="*/ 137 w 142"/>
                <a:gd name="T35" fmla="*/ 7 h 41"/>
                <a:gd name="T36" fmla="*/ 133 w 142"/>
                <a:gd name="T37" fmla="*/ 11 h 41"/>
                <a:gd name="T38" fmla="*/ 125 w 142"/>
                <a:gd name="T39" fmla="*/ 15 h 41"/>
                <a:gd name="T40" fmla="*/ 118 w 142"/>
                <a:gd name="T41" fmla="*/ 20 h 41"/>
                <a:gd name="T42" fmla="*/ 107 w 142"/>
                <a:gd name="T43" fmla="*/ 24 h 41"/>
                <a:gd name="T44" fmla="*/ 99 w 142"/>
                <a:gd name="T45" fmla="*/ 28 h 41"/>
                <a:gd name="T46" fmla="*/ 88 w 142"/>
                <a:gd name="T47" fmla="*/ 30 h 41"/>
                <a:gd name="T48" fmla="*/ 77 w 142"/>
                <a:gd name="T49" fmla="*/ 35 h 41"/>
                <a:gd name="T50" fmla="*/ 67 w 142"/>
                <a:gd name="T51" fmla="*/ 37 h 41"/>
                <a:gd name="T52" fmla="*/ 56 w 142"/>
                <a:gd name="T53" fmla="*/ 39 h 41"/>
                <a:gd name="T54" fmla="*/ 45 w 142"/>
                <a:gd name="T55" fmla="*/ 41 h 41"/>
                <a:gd name="T56" fmla="*/ 37 w 142"/>
                <a:gd name="T57" fmla="*/ 41 h 41"/>
                <a:gd name="T58" fmla="*/ 28 w 142"/>
                <a:gd name="T59" fmla="*/ 41 h 41"/>
                <a:gd name="T60" fmla="*/ 22 w 142"/>
                <a:gd name="T61" fmla="*/ 41 h 41"/>
                <a:gd name="T62" fmla="*/ 15 w 142"/>
                <a:gd name="T63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41">
                  <a:moveTo>
                    <a:pt x="0" y="26"/>
                  </a:moveTo>
                  <a:lnTo>
                    <a:pt x="2" y="26"/>
                  </a:lnTo>
                  <a:lnTo>
                    <a:pt x="7" y="28"/>
                  </a:lnTo>
                  <a:lnTo>
                    <a:pt x="9" y="30"/>
                  </a:lnTo>
                  <a:lnTo>
                    <a:pt x="13" y="30"/>
                  </a:lnTo>
                  <a:lnTo>
                    <a:pt x="17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30" y="32"/>
                  </a:lnTo>
                  <a:lnTo>
                    <a:pt x="34" y="32"/>
                  </a:lnTo>
                  <a:lnTo>
                    <a:pt x="39" y="32"/>
                  </a:lnTo>
                  <a:lnTo>
                    <a:pt x="43" y="32"/>
                  </a:lnTo>
                  <a:lnTo>
                    <a:pt x="47" y="32"/>
                  </a:lnTo>
                  <a:lnTo>
                    <a:pt x="52" y="32"/>
                  </a:lnTo>
                  <a:lnTo>
                    <a:pt x="58" y="32"/>
                  </a:lnTo>
                  <a:lnTo>
                    <a:pt x="62" y="30"/>
                  </a:lnTo>
                  <a:lnTo>
                    <a:pt x="69" y="30"/>
                  </a:lnTo>
                  <a:lnTo>
                    <a:pt x="73" y="28"/>
                  </a:lnTo>
                  <a:lnTo>
                    <a:pt x="77" y="28"/>
                  </a:lnTo>
                  <a:lnTo>
                    <a:pt x="84" y="26"/>
                  </a:lnTo>
                  <a:lnTo>
                    <a:pt x="88" y="26"/>
                  </a:lnTo>
                  <a:lnTo>
                    <a:pt x="92" y="24"/>
                  </a:lnTo>
                  <a:lnTo>
                    <a:pt x="99" y="22"/>
                  </a:lnTo>
                  <a:lnTo>
                    <a:pt x="103" y="20"/>
                  </a:lnTo>
                  <a:lnTo>
                    <a:pt x="107" y="17"/>
                  </a:lnTo>
                  <a:lnTo>
                    <a:pt x="112" y="15"/>
                  </a:lnTo>
                  <a:lnTo>
                    <a:pt x="118" y="13"/>
                  </a:lnTo>
                  <a:lnTo>
                    <a:pt x="122" y="13"/>
                  </a:lnTo>
                  <a:lnTo>
                    <a:pt x="127" y="11"/>
                  </a:lnTo>
                  <a:lnTo>
                    <a:pt x="131" y="9"/>
                  </a:lnTo>
                  <a:lnTo>
                    <a:pt x="135" y="7"/>
                  </a:lnTo>
                  <a:lnTo>
                    <a:pt x="137" y="2"/>
                  </a:lnTo>
                  <a:lnTo>
                    <a:pt x="142" y="0"/>
                  </a:lnTo>
                  <a:lnTo>
                    <a:pt x="142" y="2"/>
                  </a:lnTo>
                  <a:lnTo>
                    <a:pt x="140" y="4"/>
                  </a:lnTo>
                  <a:lnTo>
                    <a:pt x="137" y="7"/>
                  </a:lnTo>
                  <a:lnTo>
                    <a:pt x="135" y="9"/>
                  </a:lnTo>
                  <a:lnTo>
                    <a:pt x="133" y="11"/>
                  </a:lnTo>
                  <a:lnTo>
                    <a:pt x="129" y="13"/>
                  </a:lnTo>
                  <a:lnTo>
                    <a:pt x="125" y="15"/>
                  </a:lnTo>
                  <a:lnTo>
                    <a:pt x="122" y="17"/>
                  </a:lnTo>
                  <a:lnTo>
                    <a:pt x="118" y="20"/>
                  </a:lnTo>
                  <a:lnTo>
                    <a:pt x="114" y="22"/>
                  </a:lnTo>
                  <a:lnTo>
                    <a:pt x="107" y="24"/>
                  </a:lnTo>
                  <a:lnTo>
                    <a:pt x="103" y="26"/>
                  </a:lnTo>
                  <a:lnTo>
                    <a:pt x="99" y="28"/>
                  </a:lnTo>
                  <a:lnTo>
                    <a:pt x="92" y="30"/>
                  </a:lnTo>
                  <a:lnTo>
                    <a:pt x="88" y="30"/>
                  </a:lnTo>
                  <a:lnTo>
                    <a:pt x="84" y="32"/>
                  </a:lnTo>
                  <a:lnTo>
                    <a:pt x="77" y="35"/>
                  </a:lnTo>
                  <a:lnTo>
                    <a:pt x="73" y="35"/>
                  </a:lnTo>
                  <a:lnTo>
                    <a:pt x="67" y="37"/>
                  </a:lnTo>
                  <a:lnTo>
                    <a:pt x="60" y="37"/>
                  </a:lnTo>
                  <a:lnTo>
                    <a:pt x="56" y="39"/>
                  </a:lnTo>
                  <a:lnTo>
                    <a:pt x="52" y="39"/>
                  </a:lnTo>
                  <a:lnTo>
                    <a:pt x="45" y="41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2" y="41"/>
                  </a:lnTo>
                  <a:lnTo>
                    <a:pt x="28" y="41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3" y="37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2" name="Freeform 70"/>
            <p:cNvSpPr>
              <a:spLocks/>
            </p:cNvSpPr>
            <p:nvPr/>
          </p:nvSpPr>
          <p:spPr bwMode="auto">
            <a:xfrm>
              <a:off x="997" y="2757"/>
              <a:ext cx="238" cy="105"/>
            </a:xfrm>
            <a:custGeom>
              <a:avLst/>
              <a:gdLst>
                <a:gd name="T0" fmla="*/ 2 w 114"/>
                <a:gd name="T1" fmla="*/ 41 h 51"/>
                <a:gd name="T2" fmla="*/ 9 w 114"/>
                <a:gd name="T3" fmla="*/ 41 h 51"/>
                <a:gd name="T4" fmla="*/ 17 w 114"/>
                <a:gd name="T5" fmla="*/ 41 h 51"/>
                <a:gd name="T6" fmla="*/ 24 w 114"/>
                <a:gd name="T7" fmla="*/ 38 h 51"/>
                <a:gd name="T8" fmla="*/ 32 w 114"/>
                <a:gd name="T9" fmla="*/ 38 h 51"/>
                <a:gd name="T10" fmla="*/ 39 w 114"/>
                <a:gd name="T11" fmla="*/ 36 h 51"/>
                <a:gd name="T12" fmla="*/ 47 w 114"/>
                <a:gd name="T13" fmla="*/ 34 h 51"/>
                <a:gd name="T14" fmla="*/ 56 w 114"/>
                <a:gd name="T15" fmla="*/ 32 h 51"/>
                <a:gd name="T16" fmla="*/ 65 w 114"/>
                <a:gd name="T17" fmla="*/ 28 h 51"/>
                <a:gd name="T18" fmla="*/ 73 w 114"/>
                <a:gd name="T19" fmla="*/ 26 h 51"/>
                <a:gd name="T20" fmla="*/ 80 w 114"/>
                <a:gd name="T21" fmla="*/ 21 h 51"/>
                <a:gd name="T22" fmla="*/ 88 w 114"/>
                <a:gd name="T23" fmla="*/ 19 h 51"/>
                <a:gd name="T24" fmla="*/ 95 w 114"/>
                <a:gd name="T25" fmla="*/ 15 h 51"/>
                <a:gd name="T26" fmla="*/ 101 w 114"/>
                <a:gd name="T27" fmla="*/ 11 h 51"/>
                <a:gd name="T28" fmla="*/ 107 w 114"/>
                <a:gd name="T29" fmla="*/ 6 h 51"/>
                <a:gd name="T30" fmla="*/ 112 w 114"/>
                <a:gd name="T31" fmla="*/ 2 h 51"/>
                <a:gd name="T32" fmla="*/ 114 w 114"/>
                <a:gd name="T33" fmla="*/ 2 h 51"/>
                <a:gd name="T34" fmla="*/ 114 w 114"/>
                <a:gd name="T35" fmla="*/ 6 h 51"/>
                <a:gd name="T36" fmla="*/ 112 w 114"/>
                <a:gd name="T37" fmla="*/ 11 h 51"/>
                <a:gd name="T38" fmla="*/ 107 w 114"/>
                <a:gd name="T39" fmla="*/ 15 h 51"/>
                <a:gd name="T40" fmla="*/ 103 w 114"/>
                <a:gd name="T41" fmla="*/ 19 h 51"/>
                <a:gd name="T42" fmla="*/ 97 w 114"/>
                <a:gd name="T43" fmla="*/ 23 h 51"/>
                <a:gd name="T44" fmla="*/ 88 w 114"/>
                <a:gd name="T45" fmla="*/ 28 h 51"/>
                <a:gd name="T46" fmla="*/ 82 w 114"/>
                <a:gd name="T47" fmla="*/ 32 h 51"/>
                <a:gd name="T48" fmla="*/ 73 w 114"/>
                <a:gd name="T49" fmla="*/ 34 h 51"/>
                <a:gd name="T50" fmla="*/ 65 w 114"/>
                <a:gd name="T51" fmla="*/ 38 h 51"/>
                <a:gd name="T52" fmla="*/ 56 w 114"/>
                <a:gd name="T53" fmla="*/ 43 h 51"/>
                <a:gd name="T54" fmla="*/ 47 w 114"/>
                <a:gd name="T55" fmla="*/ 45 h 51"/>
                <a:gd name="T56" fmla="*/ 39 w 114"/>
                <a:gd name="T57" fmla="*/ 47 h 51"/>
                <a:gd name="T58" fmla="*/ 30 w 114"/>
                <a:gd name="T59" fmla="*/ 49 h 51"/>
                <a:gd name="T60" fmla="*/ 24 w 114"/>
                <a:gd name="T61" fmla="*/ 49 h 51"/>
                <a:gd name="T62" fmla="*/ 17 w 114"/>
                <a:gd name="T6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4" h="51">
                  <a:moveTo>
                    <a:pt x="0" y="43"/>
                  </a:moveTo>
                  <a:lnTo>
                    <a:pt x="2" y="41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13" y="41"/>
                  </a:lnTo>
                  <a:lnTo>
                    <a:pt x="17" y="41"/>
                  </a:lnTo>
                  <a:lnTo>
                    <a:pt x="20" y="41"/>
                  </a:lnTo>
                  <a:lnTo>
                    <a:pt x="24" y="38"/>
                  </a:lnTo>
                  <a:lnTo>
                    <a:pt x="28" y="38"/>
                  </a:lnTo>
                  <a:lnTo>
                    <a:pt x="32" y="38"/>
                  </a:lnTo>
                  <a:lnTo>
                    <a:pt x="37" y="36"/>
                  </a:lnTo>
                  <a:lnTo>
                    <a:pt x="39" y="36"/>
                  </a:lnTo>
                  <a:lnTo>
                    <a:pt x="45" y="34"/>
                  </a:lnTo>
                  <a:lnTo>
                    <a:pt x="47" y="34"/>
                  </a:lnTo>
                  <a:lnTo>
                    <a:pt x="52" y="32"/>
                  </a:lnTo>
                  <a:lnTo>
                    <a:pt x="56" y="32"/>
                  </a:lnTo>
                  <a:lnTo>
                    <a:pt x="60" y="30"/>
                  </a:lnTo>
                  <a:lnTo>
                    <a:pt x="65" y="28"/>
                  </a:lnTo>
                  <a:lnTo>
                    <a:pt x="69" y="28"/>
                  </a:lnTo>
                  <a:lnTo>
                    <a:pt x="73" y="26"/>
                  </a:lnTo>
                  <a:lnTo>
                    <a:pt x="75" y="23"/>
                  </a:lnTo>
                  <a:lnTo>
                    <a:pt x="80" y="21"/>
                  </a:lnTo>
                  <a:lnTo>
                    <a:pt x="84" y="21"/>
                  </a:lnTo>
                  <a:lnTo>
                    <a:pt x="88" y="19"/>
                  </a:lnTo>
                  <a:lnTo>
                    <a:pt x="90" y="17"/>
                  </a:lnTo>
                  <a:lnTo>
                    <a:pt x="95" y="15"/>
                  </a:lnTo>
                  <a:lnTo>
                    <a:pt x="99" y="13"/>
                  </a:lnTo>
                  <a:lnTo>
                    <a:pt x="101" y="11"/>
                  </a:lnTo>
                  <a:lnTo>
                    <a:pt x="103" y="8"/>
                  </a:lnTo>
                  <a:lnTo>
                    <a:pt x="107" y="6"/>
                  </a:lnTo>
                  <a:lnTo>
                    <a:pt x="110" y="4"/>
                  </a:lnTo>
                  <a:lnTo>
                    <a:pt x="112" y="2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8"/>
                  </a:lnTo>
                  <a:lnTo>
                    <a:pt x="112" y="11"/>
                  </a:lnTo>
                  <a:lnTo>
                    <a:pt x="110" y="13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99" y="21"/>
                  </a:lnTo>
                  <a:lnTo>
                    <a:pt x="97" y="23"/>
                  </a:lnTo>
                  <a:lnTo>
                    <a:pt x="92" y="26"/>
                  </a:lnTo>
                  <a:lnTo>
                    <a:pt x="88" y="28"/>
                  </a:lnTo>
                  <a:lnTo>
                    <a:pt x="86" y="30"/>
                  </a:lnTo>
                  <a:lnTo>
                    <a:pt x="82" y="32"/>
                  </a:lnTo>
                  <a:lnTo>
                    <a:pt x="77" y="32"/>
                  </a:lnTo>
                  <a:lnTo>
                    <a:pt x="73" y="34"/>
                  </a:lnTo>
                  <a:lnTo>
                    <a:pt x="69" y="36"/>
                  </a:lnTo>
                  <a:lnTo>
                    <a:pt x="65" y="38"/>
                  </a:lnTo>
                  <a:lnTo>
                    <a:pt x="60" y="41"/>
                  </a:lnTo>
                  <a:lnTo>
                    <a:pt x="56" y="43"/>
                  </a:lnTo>
                  <a:lnTo>
                    <a:pt x="52" y="43"/>
                  </a:lnTo>
                  <a:lnTo>
                    <a:pt x="47" y="45"/>
                  </a:lnTo>
                  <a:lnTo>
                    <a:pt x="43" y="45"/>
                  </a:lnTo>
                  <a:lnTo>
                    <a:pt x="39" y="47"/>
                  </a:lnTo>
                  <a:lnTo>
                    <a:pt x="35" y="47"/>
                  </a:lnTo>
                  <a:lnTo>
                    <a:pt x="30" y="49"/>
                  </a:lnTo>
                  <a:lnTo>
                    <a:pt x="26" y="49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51"/>
                  </a:lnTo>
                  <a:lnTo>
                    <a:pt x="13" y="51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3" name="Freeform 71"/>
            <p:cNvSpPr>
              <a:spLocks/>
            </p:cNvSpPr>
            <p:nvPr/>
          </p:nvSpPr>
          <p:spPr bwMode="auto">
            <a:xfrm>
              <a:off x="1060" y="2792"/>
              <a:ext cx="175" cy="85"/>
            </a:xfrm>
            <a:custGeom>
              <a:avLst/>
              <a:gdLst>
                <a:gd name="T0" fmla="*/ 0 w 84"/>
                <a:gd name="T1" fmla="*/ 39 h 41"/>
                <a:gd name="T2" fmla="*/ 7 w 84"/>
                <a:gd name="T3" fmla="*/ 36 h 41"/>
                <a:gd name="T4" fmla="*/ 13 w 84"/>
                <a:gd name="T5" fmla="*/ 36 h 41"/>
                <a:gd name="T6" fmla="*/ 20 w 84"/>
                <a:gd name="T7" fmla="*/ 34 h 41"/>
                <a:gd name="T8" fmla="*/ 26 w 84"/>
                <a:gd name="T9" fmla="*/ 32 h 41"/>
                <a:gd name="T10" fmla="*/ 32 w 84"/>
                <a:gd name="T11" fmla="*/ 30 h 41"/>
                <a:gd name="T12" fmla="*/ 39 w 84"/>
                <a:gd name="T13" fmla="*/ 28 h 41"/>
                <a:gd name="T14" fmla="*/ 45 w 84"/>
                <a:gd name="T15" fmla="*/ 26 h 41"/>
                <a:gd name="T16" fmla="*/ 50 w 84"/>
                <a:gd name="T17" fmla="*/ 24 h 41"/>
                <a:gd name="T18" fmla="*/ 56 w 84"/>
                <a:gd name="T19" fmla="*/ 21 h 41"/>
                <a:gd name="T20" fmla="*/ 60 w 84"/>
                <a:gd name="T21" fmla="*/ 17 h 41"/>
                <a:gd name="T22" fmla="*/ 65 w 84"/>
                <a:gd name="T23" fmla="*/ 15 h 41"/>
                <a:gd name="T24" fmla="*/ 69 w 84"/>
                <a:gd name="T25" fmla="*/ 11 h 41"/>
                <a:gd name="T26" fmla="*/ 73 w 84"/>
                <a:gd name="T27" fmla="*/ 9 h 41"/>
                <a:gd name="T28" fmla="*/ 77 w 84"/>
                <a:gd name="T29" fmla="*/ 4 h 41"/>
                <a:gd name="T30" fmla="*/ 80 w 84"/>
                <a:gd name="T31" fmla="*/ 2 h 41"/>
                <a:gd name="T32" fmla="*/ 84 w 84"/>
                <a:gd name="T33" fmla="*/ 0 h 41"/>
                <a:gd name="T34" fmla="*/ 82 w 84"/>
                <a:gd name="T35" fmla="*/ 4 h 41"/>
                <a:gd name="T36" fmla="*/ 77 w 84"/>
                <a:gd name="T37" fmla="*/ 9 h 41"/>
                <a:gd name="T38" fmla="*/ 75 w 84"/>
                <a:gd name="T39" fmla="*/ 13 h 41"/>
                <a:gd name="T40" fmla="*/ 71 w 84"/>
                <a:gd name="T41" fmla="*/ 17 h 41"/>
                <a:gd name="T42" fmla="*/ 67 w 84"/>
                <a:gd name="T43" fmla="*/ 19 h 41"/>
                <a:gd name="T44" fmla="*/ 62 w 84"/>
                <a:gd name="T45" fmla="*/ 24 h 41"/>
                <a:gd name="T46" fmla="*/ 56 w 84"/>
                <a:gd name="T47" fmla="*/ 28 h 41"/>
                <a:gd name="T48" fmla="*/ 52 w 84"/>
                <a:gd name="T49" fmla="*/ 30 h 41"/>
                <a:gd name="T50" fmla="*/ 45 w 84"/>
                <a:gd name="T51" fmla="*/ 32 h 41"/>
                <a:gd name="T52" fmla="*/ 41 w 84"/>
                <a:gd name="T53" fmla="*/ 34 h 41"/>
                <a:gd name="T54" fmla="*/ 35 w 84"/>
                <a:gd name="T55" fmla="*/ 36 h 41"/>
                <a:gd name="T56" fmla="*/ 30 w 84"/>
                <a:gd name="T57" fmla="*/ 39 h 41"/>
                <a:gd name="T58" fmla="*/ 24 w 84"/>
                <a:gd name="T59" fmla="*/ 39 h 41"/>
                <a:gd name="T60" fmla="*/ 20 w 84"/>
                <a:gd name="T61" fmla="*/ 41 h 41"/>
                <a:gd name="T62" fmla="*/ 15 w 84"/>
                <a:gd name="T63" fmla="*/ 41 h 41"/>
                <a:gd name="T64" fmla="*/ 11 w 84"/>
                <a:gd name="T6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41">
                  <a:moveTo>
                    <a:pt x="0" y="39"/>
                  </a:moveTo>
                  <a:lnTo>
                    <a:pt x="7" y="36"/>
                  </a:lnTo>
                  <a:lnTo>
                    <a:pt x="13" y="36"/>
                  </a:lnTo>
                  <a:lnTo>
                    <a:pt x="20" y="34"/>
                  </a:lnTo>
                  <a:lnTo>
                    <a:pt x="26" y="32"/>
                  </a:lnTo>
                  <a:lnTo>
                    <a:pt x="32" y="30"/>
                  </a:lnTo>
                  <a:lnTo>
                    <a:pt x="39" y="28"/>
                  </a:lnTo>
                  <a:lnTo>
                    <a:pt x="45" y="26"/>
                  </a:lnTo>
                  <a:lnTo>
                    <a:pt x="50" y="24"/>
                  </a:lnTo>
                  <a:lnTo>
                    <a:pt x="56" y="21"/>
                  </a:lnTo>
                  <a:lnTo>
                    <a:pt x="60" y="17"/>
                  </a:lnTo>
                  <a:lnTo>
                    <a:pt x="65" y="15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7" y="4"/>
                  </a:lnTo>
                  <a:lnTo>
                    <a:pt x="80" y="2"/>
                  </a:lnTo>
                  <a:lnTo>
                    <a:pt x="84" y="0"/>
                  </a:lnTo>
                  <a:lnTo>
                    <a:pt x="82" y="4"/>
                  </a:lnTo>
                  <a:lnTo>
                    <a:pt x="77" y="9"/>
                  </a:lnTo>
                  <a:lnTo>
                    <a:pt x="75" y="13"/>
                  </a:lnTo>
                  <a:lnTo>
                    <a:pt x="71" y="17"/>
                  </a:lnTo>
                  <a:lnTo>
                    <a:pt x="67" y="19"/>
                  </a:lnTo>
                  <a:lnTo>
                    <a:pt x="62" y="24"/>
                  </a:lnTo>
                  <a:lnTo>
                    <a:pt x="56" y="28"/>
                  </a:lnTo>
                  <a:lnTo>
                    <a:pt x="52" y="30"/>
                  </a:lnTo>
                  <a:lnTo>
                    <a:pt x="45" y="32"/>
                  </a:lnTo>
                  <a:lnTo>
                    <a:pt x="41" y="34"/>
                  </a:lnTo>
                  <a:lnTo>
                    <a:pt x="35" y="36"/>
                  </a:lnTo>
                  <a:lnTo>
                    <a:pt x="30" y="39"/>
                  </a:lnTo>
                  <a:lnTo>
                    <a:pt x="24" y="39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1" y="41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4" name="Freeform 72"/>
            <p:cNvSpPr>
              <a:spLocks/>
            </p:cNvSpPr>
            <p:nvPr/>
          </p:nvSpPr>
          <p:spPr bwMode="auto">
            <a:xfrm>
              <a:off x="891" y="2699"/>
              <a:ext cx="321" cy="74"/>
            </a:xfrm>
            <a:custGeom>
              <a:avLst/>
              <a:gdLst>
                <a:gd name="T0" fmla="*/ 2 w 154"/>
                <a:gd name="T1" fmla="*/ 8 h 36"/>
                <a:gd name="T2" fmla="*/ 10 w 154"/>
                <a:gd name="T3" fmla="*/ 17 h 36"/>
                <a:gd name="T4" fmla="*/ 19 w 154"/>
                <a:gd name="T5" fmla="*/ 26 h 36"/>
                <a:gd name="T6" fmla="*/ 30 w 154"/>
                <a:gd name="T7" fmla="*/ 30 h 36"/>
                <a:gd name="T8" fmla="*/ 38 w 154"/>
                <a:gd name="T9" fmla="*/ 32 h 36"/>
                <a:gd name="T10" fmla="*/ 51 w 154"/>
                <a:gd name="T11" fmla="*/ 36 h 36"/>
                <a:gd name="T12" fmla="*/ 62 w 154"/>
                <a:gd name="T13" fmla="*/ 36 h 36"/>
                <a:gd name="T14" fmla="*/ 73 w 154"/>
                <a:gd name="T15" fmla="*/ 36 h 36"/>
                <a:gd name="T16" fmla="*/ 83 w 154"/>
                <a:gd name="T17" fmla="*/ 36 h 36"/>
                <a:gd name="T18" fmla="*/ 94 w 154"/>
                <a:gd name="T19" fmla="*/ 34 h 36"/>
                <a:gd name="T20" fmla="*/ 107 w 154"/>
                <a:gd name="T21" fmla="*/ 32 h 36"/>
                <a:gd name="T22" fmla="*/ 116 w 154"/>
                <a:gd name="T23" fmla="*/ 30 h 36"/>
                <a:gd name="T24" fmla="*/ 126 w 154"/>
                <a:gd name="T25" fmla="*/ 28 h 36"/>
                <a:gd name="T26" fmla="*/ 135 w 154"/>
                <a:gd name="T27" fmla="*/ 23 h 36"/>
                <a:gd name="T28" fmla="*/ 143 w 154"/>
                <a:gd name="T29" fmla="*/ 19 h 36"/>
                <a:gd name="T30" fmla="*/ 152 w 154"/>
                <a:gd name="T31" fmla="*/ 15 h 36"/>
                <a:gd name="T32" fmla="*/ 150 w 154"/>
                <a:gd name="T33" fmla="*/ 15 h 36"/>
                <a:gd name="T34" fmla="*/ 137 w 154"/>
                <a:gd name="T35" fmla="*/ 19 h 36"/>
                <a:gd name="T36" fmla="*/ 126 w 154"/>
                <a:gd name="T37" fmla="*/ 23 h 36"/>
                <a:gd name="T38" fmla="*/ 116 w 154"/>
                <a:gd name="T39" fmla="*/ 26 h 36"/>
                <a:gd name="T40" fmla="*/ 105 w 154"/>
                <a:gd name="T41" fmla="*/ 28 h 36"/>
                <a:gd name="T42" fmla="*/ 94 w 154"/>
                <a:gd name="T43" fmla="*/ 30 h 36"/>
                <a:gd name="T44" fmla="*/ 83 w 154"/>
                <a:gd name="T45" fmla="*/ 30 h 36"/>
                <a:gd name="T46" fmla="*/ 75 w 154"/>
                <a:gd name="T47" fmla="*/ 32 h 36"/>
                <a:gd name="T48" fmla="*/ 64 w 154"/>
                <a:gd name="T49" fmla="*/ 32 h 36"/>
                <a:gd name="T50" fmla="*/ 55 w 154"/>
                <a:gd name="T51" fmla="*/ 30 h 36"/>
                <a:gd name="T52" fmla="*/ 47 w 154"/>
                <a:gd name="T53" fmla="*/ 28 h 36"/>
                <a:gd name="T54" fmla="*/ 36 w 154"/>
                <a:gd name="T55" fmla="*/ 26 h 36"/>
                <a:gd name="T56" fmla="*/ 28 w 154"/>
                <a:gd name="T57" fmla="*/ 21 h 36"/>
                <a:gd name="T58" fmla="*/ 19 w 154"/>
                <a:gd name="T59" fmla="*/ 17 h 36"/>
                <a:gd name="T60" fmla="*/ 13 w 154"/>
                <a:gd name="T61" fmla="*/ 11 h 36"/>
                <a:gd name="T62" fmla="*/ 4 w 154"/>
                <a:gd name="T6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" h="36">
                  <a:moveTo>
                    <a:pt x="0" y="4"/>
                  </a:moveTo>
                  <a:lnTo>
                    <a:pt x="2" y="8"/>
                  </a:lnTo>
                  <a:lnTo>
                    <a:pt x="6" y="13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9" y="26"/>
                  </a:lnTo>
                  <a:lnTo>
                    <a:pt x="23" y="28"/>
                  </a:lnTo>
                  <a:lnTo>
                    <a:pt x="30" y="30"/>
                  </a:lnTo>
                  <a:lnTo>
                    <a:pt x="34" y="32"/>
                  </a:lnTo>
                  <a:lnTo>
                    <a:pt x="38" y="32"/>
                  </a:lnTo>
                  <a:lnTo>
                    <a:pt x="45" y="34"/>
                  </a:lnTo>
                  <a:lnTo>
                    <a:pt x="51" y="36"/>
                  </a:lnTo>
                  <a:lnTo>
                    <a:pt x="55" y="36"/>
                  </a:lnTo>
                  <a:lnTo>
                    <a:pt x="62" y="36"/>
                  </a:lnTo>
                  <a:lnTo>
                    <a:pt x="66" y="36"/>
                  </a:lnTo>
                  <a:lnTo>
                    <a:pt x="73" y="36"/>
                  </a:lnTo>
                  <a:lnTo>
                    <a:pt x="79" y="36"/>
                  </a:lnTo>
                  <a:lnTo>
                    <a:pt x="83" y="36"/>
                  </a:lnTo>
                  <a:lnTo>
                    <a:pt x="90" y="36"/>
                  </a:lnTo>
                  <a:lnTo>
                    <a:pt x="94" y="34"/>
                  </a:lnTo>
                  <a:lnTo>
                    <a:pt x="101" y="34"/>
                  </a:lnTo>
                  <a:lnTo>
                    <a:pt x="107" y="32"/>
                  </a:lnTo>
                  <a:lnTo>
                    <a:pt x="111" y="32"/>
                  </a:lnTo>
                  <a:lnTo>
                    <a:pt x="116" y="30"/>
                  </a:lnTo>
                  <a:lnTo>
                    <a:pt x="122" y="30"/>
                  </a:lnTo>
                  <a:lnTo>
                    <a:pt x="126" y="28"/>
                  </a:lnTo>
                  <a:lnTo>
                    <a:pt x="131" y="26"/>
                  </a:lnTo>
                  <a:lnTo>
                    <a:pt x="135" y="23"/>
                  </a:lnTo>
                  <a:lnTo>
                    <a:pt x="139" y="21"/>
                  </a:lnTo>
                  <a:lnTo>
                    <a:pt x="143" y="19"/>
                  </a:lnTo>
                  <a:lnTo>
                    <a:pt x="148" y="17"/>
                  </a:lnTo>
                  <a:lnTo>
                    <a:pt x="152" y="15"/>
                  </a:lnTo>
                  <a:lnTo>
                    <a:pt x="154" y="13"/>
                  </a:lnTo>
                  <a:lnTo>
                    <a:pt x="150" y="15"/>
                  </a:lnTo>
                  <a:lnTo>
                    <a:pt x="143" y="17"/>
                  </a:lnTo>
                  <a:lnTo>
                    <a:pt x="137" y="19"/>
                  </a:lnTo>
                  <a:lnTo>
                    <a:pt x="131" y="21"/>
                  </a:lnTo>
                  <a:lnTo>
                    <a:pt x="126" y="23"/>
                  </a:lnTo>
                  <a:lnTo>
                    <a:pt x="120" y="23"/>
                  </a:lnTo>
                  <a:lnTo>
                    <a:pt x="116" y="26"/>
                  </a:lnTo>
                  <a:lnTo>
                    <a:pt x="109" y="26"/>
                  </a:lnTo>
                  <a:lnTo>
                    <a:pt x="105" y="28"/>
                  </a:lnTo>
                  <a:lnTo>
                    <a:pt x="98" y="28"/>
                  </a:lnTo>
                  <a:lnTo>
                    <a:pt x="94" y="30"/>
                  </a:lnTo>
                  <a:lnTo>
                    <a:pt x="90" y="30"/>
                  </a:lnTo>
                  <a:lnTo>
                    <a:pt x="83" y="30"/>
                  </a:lnTo>
                  <a:lnTo>
                    <a:pt x="79" y="30"/>
                  </a:lnTo>
                  <a:lnTo>
                    <a:pt x="75" y="32"/>
                  </a:lnTo>
                  <a:lnTo>
                    <a:pt x="71" y="32"/>
                  </a:lnTo>
                  <a:lnTo>
                    <a:pt x="64" y="32"/>
                  </a:lnTo>
                  <a:lnTo>
                    <a:pt x="60" y="30"/>
                  </a:lnTo>
                  <a:lnTo>
                    <a:pt x="55" y="30"/>
                  </a:lnTo>
                  <a:lnTo>
                    <a:pt x="51" y="30"/>
                  </a:lnTo>
                  <a:lnTo>
                    <a:pt x="47" y="28"/>
                  </a:lnTo>
                  <a:lnTo>
                    <a:pt x="43" y="28"/>
                  </a:lnTo>
                  <a:lnTo>
                    <a:pt x="36" y="26"/>
                  </a:lnTo>
                  <a:lnTo>
                    <a:pt x="34" y="23"/>
                  </a:lnTo>
                  <a:lnTo>
                    <a:pt x="28" y="21"/>
                  </a:lnTo>
                  <a:lnTo>
                    <a:pt x="25" y="19"/>
                  </a:lnTo>
                  <a:lnTo>
                    <a:pt x="19" y="17"/>
                  </a:lnTo>
                  <a:lnTo>
                    <a:pt x="17" y="15"/>
                  </a:lnTo>
                  <a:lnTo>
                    <a:pt x="13" y="11"/>
                  </a:lnTo>
                  <a:lnTo>
                    <a:pt x="8" y="8"/>
                  </a:lnTo>
                  <a:lnTo>
                    <a:pt x="4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5" name="Freeform 73"/>
            <p:cNvSpPr>
              <a:spLocks/>
            </p:cNvSpPr>
            <p:nvPr/>
          </p:nvSpPr>
          <p:spPr bwMode="auto">
            <a:xfrm>
              <a:off x="891" y="2672"/>
              <a:ext cx="242" cy="81"/>
            </a:xfrm>
            <a:custGeom>
              <a:avLst/>
              <a:gdLst>
                <a:gd name="T0" fmla="*/ 4 w 116"/>
                <a:gd name="T1" fmla="*/ 6 h 39"/>
                <a:gd name="T2" fmla="*/ 8 w 116"/>
                <a:gd name="T3" fmla="*/ 11 h 39"/>
                <a:gd name="T4" fmla="*/ 13 w 116"/>
                <a:gd name="T5" fmla="*/ 15 h 39"/>
                <a:gd name="T6" fmla="*/ 19 w 116"/>
                <a:gd name="T7" fmla="*/ 19 h 39"/>
                <a:gd name="T8" fmla="*/ 23 w 116"/>
                <a:gd name="T9" fmla="*/ 24 h 39"/>
                <a:gd name="T10" fmla="*/ 28 w 116"/>
                <a:gd name="T11" fmla="*/ 26 h 39"/>
                <a:gd name="T12" fmla="*/ 34 w 116"/>
                <a:gd name="T13" fmla="*/ 30 h 39"/>
                <a:gd name="T14" fmla="*/ 40 w 116"/>
                <a:gd name="T15" fmla="*/ 32 h 39"/>
                <a:gd name="T16" fmla="*/ 47 w 116"/>
                <a:gd name="T17" fmla="*/ 34 h 39"/>
                <a:gd name="T18" fmla="*/ 53 w 116"/>
                <a:gd name="T19" fmla="*/ 36 h 39"/>
                <a:gd name="T20" fmla="*/ 62 w 116"/>
                <a:gd name="T21" fmla="*/ 36 h 39"/>
                <a:gd name="T22" fmla="*/ 71 w 116"/>
                <a:gd name="T23" fmla="*/ 39 h 39"/>
                <a:gd name="T24" fmla="*/ 77 w 116"/>
                <a:gd name="T25" fmla="*/ 39 h 39"/>
                <a:gd name="T26" fmla="*/ 88 w 116"/>
                <a:gd name="T27" fmla="*/ 39 h 39"/>
                <a:gd name="T28" fmla="*/ 98 w 116"/>
                <a:gd name="T29" fmla="*/ 36 h 39"/>
                <a:gd name="T30" fmla="*/ 109 w 116"/>
                <a:gd name="T31" fmla="*/ 36 h 39"/>
                <a:gd name="T32" fmla="*/ 109 w 116"/>
                <a:gd name="T33" fmla="*/ 36 h 39"/>
                <a:gd name="T34" fmla="*/ 101 w 116"/>
                <a:gd name="T35" fmla="*/ 36 h 39"/>
                <a:gd name="T36" fmla="*/ 92 w 116"/>
                <a:gd name="T37" fmla="*/ 36 h 39"/>
                <a:gd name="T38" fmla="*/ 83 w 116"/>
                <a:gd name="T39" fmla="*/ 36 h 39"/>
                <a:gd name="T40" fmla="*/ 75 w 116"/>
                <a:gd name="T41" fmla="*/ 34 h 39"/>
                <a:gd name="T42" fmla="*/ 66 w 116"/>
                <a:gd name="T43" fmla="*/ 34 h 39"/>
                <a:gd name="T44" fmla="*/ 60 w 116"/>
                <a:gd name="T45" fmla="*/ 32 h 39"/>
                <a:gd name="T46" fmla="*/ 53 w 116"/>
                <a:gd name="T47" fmla="*/ 30 h 39"/>
                <a:gd name="T48" fmla="*/ 45 w 116"/>
                <a:gd name="T49" fmla="*/ 26 h 39"/>
                <a:gd name="T50" fmla="*/ 38 w 116"/>
                <a:gd name="T51" fmla="*/ 24 h 39"/>
                <a:gd name="T52" fmla="*/ 32 w 116"/>
                <a:gd name="T53" fmla="*/ 21 h 39"/>
                <a:gd name="T54" fmla="*/ 25 w 116"/>
                <a:gd name="T55" fmla="*/ 17 h 39"/>
                <a:gd name="T56" fmla="*/ 21 w 116"/>
                <a:gd name="T57" fmla="*/ 13 h 39"/>
                <a:gd name="T58" fmla="*/ 15 w 116"/>
                <a:gd name="T59" fmla="*/ 9 h 39"/>
                <a:gd name="T60" fmla="*/ 8 w 116"/>
                <a:gd name="T61" fmla="*/ 6 h 39"/>
                <a:gd name="T62" fmla="*/ 2 w 116"/>
                <a:gd name="T63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39">
                  <a:moveTo>
                    <a:pt x="0" y="4"/>
                  </a:moveTo>
                  <a:lnTo>
                    <a:pt x="4" y="6"/>
                  </a:lnTo>
                  <a:lnTo>
                    <a:pt x="6" y="9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5" y="17"/>
                  </a:lnTo>
                  <a:lnTo>
                    <a:pt x="19" y="19"/>
                  </a:lnTo>
                  <a:lnTo>
                    <a:pt x="21" y="21"/>
                  </a:lnTo>
                  <a:lnTo>
                    <a:pt x="23" y="24"/>
                  </a:lnTo>
                  <a:lnTo>
                    <a:pt x="25" y="24"/>
                  </a:lnTo>
                  <a:lnTo>
                    <a:pt x="28" y="26"/>
                  </a:lnTo>
                  <a:lnTo>
                    <a:pt x="32" y="28"/>
                  </a:lnTo>
                  <a:lnTo>
                    <a:pt x="34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3" y="34"/>
                  </a:lnTo>
                  <a:lnTo>
                    <a:pt x="47" y="34"/>
                  </a:lnTo>
                  <a:lnTo>
                    <a:pt x="51" y="34"/>
                  </a:lnTo>
                  <a:lnTo>
                    <a:pt x="53" y="36"/>
                  </a:lnTo>
                  <a:lnTo>
                    <a:pt x="58" y="36"/>
                  </a:lnTo>
                  <a:lnTo>
                    <a:pt x="62" y="36"/>
                  </a:lnTo>
                  <a:lnTo>
                    <a:pt x="66" y="39"/>
                  </a:lnTo>
                  <a:lnTo>
                    <a:pt x="71" y="39"/>
                  </a:lnTo>
                  <a:lnTo>
                    <a:pt x="73" y="39"/>
                  </a:lnTo>
                  <a:lnTo>
                    <a:pt x="77" y="39"/>
                  </a:lnTo>
                  <a:lnTo>
                    <a:pt x="83" y="39"/>
                  </a:lnTo>
                  <a:lnTo>
                    <a:pt x="88" y="39"/>
                  </a:lnTo>
                  <a:lnTo>
                    <a:pt x="92" y="39"/>
                  </a:lnTo>
                  <a:lnTo>
                    <a:pt x="98" y="36"/>
                  </a:lnTo>
                  <a:lnTo>
                    <a:pt x="103" y="36"/>
                  </a:lnTo>
                  <a:lnTo>
                    <a:pt x="109" y="36"/>
                  </a:lnTo>
                  <a:lnTo>
                    <a:pt x="116" y="34"/>
                  </a:lnTo>
                  <a:lnTo>
                    <a:pt x="109" y="36"/>
                  </a:lnTo>
                  <a:lnTo>
                    <a:pt x="105" y="36"/>
                  </a:lnTo>
                  <a:lnTo>
                    <a:pt x="101" y="36"/>
                  </a:lnTo>
                  <a:lnTo>
                    <a:pt x="96" y="36"/>
                  </a:lnTo>
                  <a:lnTo>
                    <a:pt x="92" y="36"/>
                  </a:lnTo>
                  <a:lnTo>
                    <a:pt x="88" y="36"/>
                  </a:lnTo>
                  <a:lnTo>
                    <a:pt x="83" y="36"/>
                  </a:lnTo>
                  <a:lnTo>
                    <a:pt x="79" y="34"/>
                  </a:lnTo>
                  <a:lnTo>
                    <a:pt x="75" y="34"/>
                  </a:lnTo>
                  <a:lnTo>
                    <a:pt x="71" y="34"/>
                  </a:lnTo>
                  <a:lnTo>
                    <a:pt x="66" y="34"/>
                  </a:lnTo>
                  <a:lnTo>
                    <a:pt x="64" y="32"/>
                  </a:lnTo>
                  <a:lnTo>
                    <a:pt x="60" y="32"/>
                  </a:lnTo>
                  <a:lnTo>
                    <a:pt x="55" y="30"/>
                  </a:lnTo>
                  <a:lnTo>
                    <a:pt x="53" y="30"/>
                  </a:lnTo>
                  <a:lnTo>
                    <a:pt x="49" y="28"/>
                  </a:lnTo>
                  <a:lnTo>
                    <a:pt x="45" y="26"/>
                  </a:lnTo>
                  <a:lnTo>
                    <a:pt x="43" y="26"/>
                  </a:lnTo>
                  <a:lnTo>
                    <a:pt x="38" y="24"/>
                  </a:lnTo>
                  <a:lnTo>
                    <a:pt x="36" y="21"/>
                  </a:lnTo>
                  <a:lnTo>
                    <a:pt x="32" y="21"/>
                  </a:lnTo>
                  <a:lnTo>
                    <a:pt x="30" y="19"/>
                  </a:lnTo>
                  <a:lnTo>
                    <a:pt x="25" y="17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17" y="11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  <p:sp>
          <p:nvSpPr>
            <p:cNvPr id="28746" name="Freeform 74"/>
            <p:cNvSpPr>
              <a:spLocks/>
            </p:cNvSpPr>
            <p:nvPr/>
          </p:nvSpPr>
          <p:spPr bwMode="auto">
            <a:xfrm>
              <a:off x="887" y="2653"/>
              <a:ext cx="196" cy="85"/>
            </a:xfrm>
            <a:custGeom>
              <a:avLst/>
              <a:gdLst>
                <a:gd name="T0" fmla="*/ 0 w 94"/>
                <a:gd name="T1" fmla="*/ 0 h 41"/>
                <a:gd name="T2" fmla="*/ 6 w 94"/>
                <a:gd name="T3" fmla="*/ 5 h 41"/>
                <a:gd name="T4" fmla="*/ 10 w 94"/>
                <a:gd name="T5" fmla="*/ 7 h 41"/>
                <a:gd name="T6" fmla="*/ 17 w 94"/>
                <a:gd name="T7" fmla="*/ 11 h 41"/>
                <a:gd name="T8" fmla="*/ 23 w 94"/>
                <a:gd name="T9" fmla="*/ 13 h 41"/>
                <a:gd name="T10" fmla="*/ 27 w 94"/>
                <a:gd name="T11" fmla="*/ 18 h 41"/>
                <a:gd name="T12" fmla="*/ 34 w 94"/>
                <a:gd name="T13" fmla="*/ 22 h 41"/>
                <a:gd name="T14" fmla="*/ 38 w 94"/>
                <a:gd name="T15" fmla="*/ 24 h 41"/>
                <a:gd name="T16" fmla="*/ 45 w 94"/>
                <a:gd name="T17" fmla="*/ 28 h 41"/>
                <a:gd name="T18" fmla="*/ 51 w 94"/>
                <a:gd name="T19" fmla="*/ 30 h 41"/>
                <a:gd name="T20" fmla="*/ 55 w 94"/>
                <a:gd name="T21" fmla="*/ 35 h 41"/>
                <a:gd name="T22" fmla="*/ 62 w 94"/>
                <a:gd name="T23" fmla="*/ 37 h 41"/>
                <a:gd name="T24" fmla="*/ 68 w 94"/>
                <a:gd name="T25" fmla="*/ 39 h 41"/>
                <a:gd name="T26" fmla="*/ 75 w 94"/>
                <a:gd name="T27" fmla="*/ 39 h 41"/>
                <a:gd name="T28" fmla="*/ 81 w 94"/>
                <a:gd name="T29" fmla="*/ 41 h 41"/>
                <a:gd name="T30" fmla="*/ 88 w 94"/>
                <a:gd name="T31" fmla="*/ 41 h 41"/>
                <a:gd name="T32" fmla="*/ 94 w 94"/>
                <a:gd name="T33" fmla="*/ 41 h 41"/>
                <a:gd name="T34" fmla="*/ 90 w 94"/>
                <a:gd name="T35" fmla="*/ 39 h 41"/>
                <a:gd name="T36" fmla="*/ 83 w 94"/>
                <a:gd name="T37" fmla="*/ 37 h 41"/>
                <a:gd name="T38" fmla="*/ 77 w 94"/>
                <a:gd name="T39" fmla="*/ 35 h 41"/>
                <a:gd name="T40" fmla="*/ 73 w 94"/>
                <a:gd name="T41" fmla="*/ 3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41">
                  <a:moveTo>
                    <a:pt x="0" y="0"/>
                  </a:moveTo>
                  <a:lnTo>
                    <a:pt x="6" y="5"/>
                  </a:lnTo>
                  <a:lnTo>
                    <a:pt x="10" y="7"/>
                  </a:lnTo>
                  <a:lnTo>
                    <a:pt x="17" y="11"/>
                  </a:lnTo>
                  <a:lnTo>
                    <a:pt x="23" y="13"/>
                  </a:lnTo>
                  <a:lnTo>
                    <a:pt x="27" y="18"/>
                  </a:lnTo>
                  <a:lnTo>
                    <a:pt x="34" y="22"/>
                  </a:lnTo>
                  <a:lnTo>
                    <a:pt x="38" y="24"/>
                  </a:lnTo>
                  <a:lnTo>
                    <a:pt x="45" y="28"/>
                  </a:lnTo>
                  <a:lnTo>
                    <a:pt x="51" y="30"/>
                  </a:lnTo>
                  <a:lnTo>
                    <a:pt x="55" y="35"/>
                  </a:lnTo>
                  <a:lnTo>
                    <a:pt x="62" y="37"/>
                  </a:lnTo>
                  <a:lnTo>
                    <a:pt x="68" y="39"/>
                  </a:lnTo>
                  <a:lnTo>
                    <a:pt x="75" y="39"/>
                  </a:lnTo>
                  <a:lnTo>
                    <a:pt x="81" y="41"/>
                  </a:lnTo>
                  <a:lnTo>
                    <a:pt x="88" y="41"/>
                  </a:lnTo>
                  <a:lnTo>
                    <a:pt x="94" y="41"/>
                  </a:lnTo>
                  <a:lnTo>
                    <a:pt x="90" y="39"/>
                  </a:lnTo>
                  <a:lnTo>
                    <a:pt x="83" y="37"/>
                  </a:lnTo>
                  <a:lnTo>
                    <a:pt x="77" y="35"/>
                  </a:lnTo>
                  <a:lnTo>
                    <a:pt x="73" y="33"/>
                  </a:lnTo>
                </a:path>
              </a:pathLst>
            </a:custGeom>
            <a:noFill/>
            <a:ln w="0">
              <a:solidFill>
                <a:srgbClr val="88050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28752" name="Text Box 80"/>
          <p:cNvSpPr txBox="1">
            <a:spLocks noChangeArrowheads="1"/>
          </p:cNvSpPr>
          <p:nvPr/>
        </p:nvSpPr>
        <p:spPr bwMode="auto">
          <a:xfrm>
            <a:off x="2743200" y="304800"/>
            <a:ext cx="56797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solidFill>
                  <a:srgbClr val="FF0000"/>
                </a:solidFill>
                <a:latin typeface="Comic Sans MS" pitchFamily="66" charset="0"/>
              </a:rPr>
              <a:t>EFECTOS NEUROLÓGICOS</a:t>
            </a:r>
          </a:p>
        </p:txBody>
      </p:sp>
      <p:sp>
        <p:nvSpPr>
          <p:cNvPr id="28753" name="Text Box 81"/>
          <p:cNvSpPr txBox="1">
            <a:spLocks noChangeArrowheads="1"/>
          </p:cNvSpPr>
          <p:nvPr/>
        </p:nvSpPr>
        <p:spPr bwMode="auto">
          <a:xfrm>
            <a:off x="1509476" y="1098549"/>
            <a:ext cx="1705916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 dirty="0">
                <a:solidFill>
                  <a:srgbClr val="F8F8F8"/>
                </a:solidFill>
                <a:latin typeface="Comic Sans MS" pitchFamily="66" charset="0"/>
              </a:rPr>
              <a:t>ADULTO</a:t>
            </a:r>
          </a:p>
        </p:txBody>
      </p:sp>
    </p:spTree>
    <p:extLst>
      <p:ext uri="{BB962C8B-B14F-4D97-AF65-F5344CB8AC3E}">
        <p14:creationId xmlns:p14="http://schemas.microsoft.com/office/powerpoint/2010/main" val="28512149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117601" y="838200"/>
          <a:ext cx="21463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862560" imgH="1387080" progId="MS_ClipArt_Gallery.2">
                  <p:embed/>
                </p:oleObj>
              </mc:Choice>
              <mc:Fallback>
                <p:oleObj name="Imagen" r:id="rId2" imgW="862560" imgH="1387080" progId="MS_ClipArt_Gallery.2">
                  <p:embed/>
                  <p:pic>
                    <p:nvPicPr>
                      <p:cNvPr id="307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1" y="838200"/>
                        <a:ext cx="21463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336801" y="5257800"/>
            <a:ext cx="63626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Trastornos del comportamiento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336800" y="3962400"/>
            <a:ext cx="55595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latin typeface="Comic Sans MS" pitchFamily="66" charset="0"/>
              </a:rPr>
              <a:t>Trastornos del aprendizaje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336800" y="4610100"/>
            <a:ext cx="68018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latin typeface="Comic Sans MS" pitchFamily="66" charset="0"/>
              </a:rPr>
              <a:t>Coeficiente intelectual disminuido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352800" y="609601"/>
            <a:ext cx="49936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 dirty="0">
                <a:solidFill>
                  <a:srgbClr val="FF0000"/>
                </a:solidFill>
                <a:latin typeface="Comic Sans MS" pitchFamily="66" charset="0"/>
              </a:rPr>
              <a:t>EFECTOS NEUROLÓGICOS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04000" y="1676401"/>
            <a:ext cx="1499128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>
                <a:solidFill>
                  <a:srgbClr val="F8F8F8"/>
                </a:solidFill>
                <a:latin typeface="Comic Sans MS" pitchFamily="66" charset="0"/>
              </a:rPr>
              <a:t>NIÑOS</a:t>
            </a:r>
          </a:p>
        </p:txBody>
      </p:sp>
    </p:spTree>
    <p:extLst>
      <p:ext uri="{BB962C8B-B14F-4D97-AF65-F5344CB8AC3E}">
        <p14:creationId xmlns:p14="http://schemas.microsoft.com/office/powerpoint/2010/main" val="15628672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9855200" y="304800"/>
          <a:ext cx="1957917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" r:id="rId2" imgW="862560" imgH="1387080" progId="MS_ClipArt_Gallery.2">
                  <p:embed/>
                </p:oleObj>
              </mc:Choice>
              <mc:Fallback>
                <p:oleObj name="Imagen" r:id="rId2" imgW="862560" imgH="1387080" progId="MS_ClipArt_Gallery.2">
                  <p:embed/>
                  <p:pic>
                    <p:nvPicPr>
                      <p:cNvPr id="317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55200" y="304800"/>
                        <a:ext cx="1957917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407875" y="2057401"/>
            <a:ext cx="715292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 dirty="0">
                <a:latin typeface="Comic Sans MS" pitchFamily="66" charset="0"/>
              </a:rPr>
              <a:t>Encefalopatía con riesgo </a:t>
            </a:r>
          </a:p>
          <a:p>
            <a:r>
              <a:rPr lang="es-ES_tradnl" altLang="es-PE" sz="3200" b="1" dirty="0">
                <a:latin typeface="Comic Sans MS" pitchFamily="66" charset="0"/>
              </a:rPr>
              <a:t>inminente de muerte o retraso</a:t>
            </a:r>
          </a:p>
          <a:p>
            <a:r>
              <a:rPr lang="es-ES_tradnl" altLang="es-PE" sz="3200" b="1" dirty="0">
                <a:latin typeface="Comic Sans MS" pitchFamily="66" charset="0"/>
              </a:rPr>
              <a:t>mental y déficit motor permanente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217437" y="463551"/>
            <a:ext cx="49936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 dirty="0">
                <a:solidFill>
                  <a:srgbClr val="FF0000"/>
                </a:solidFill>
                <a:latin typeface="Comic Sans MS" pitchFamily="66" charset="0"/>
              </a:rPr>
              <a:t>EFECTOS NEUROLÓGICOS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705600" y="1225551"/>
            <a:ext cx="1499128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2800" b="1">
                <a:solidFill>
                  <a:srgbClr val="F8F8F8"/>
                </a:solidFill>
                <a:latin typeface="Comic Sans MS" pitchFamily="66" charset="0"/>
              </a:rPr>
              <a:t>NIÑOS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1828801" y="4076700"/>
            <a:ext cx="120097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Coma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1828800" y="4724400"/>
            <a:ext cx="25715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Convulsiones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828800" y="5334000"/>
            <a:ext cx="35702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Alteraciones del </a:t>
            </a:r>
          </a:p>
          <a:p>
            <a:r>
              <a:rPr lang="es-ES_tradnl" altLang="es-PE" sz="3200" b="1">
                <a:latin typeface="Comic Sans MS" pitchFamily="66" charset="0"/>
              </a:rPr>
              <a:t>comportamiento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7880351" y="4014789"/>
            <a:ext cx="14686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Apatía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7880351" y="4659313"/>
            <a:ext cx="258275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Falta de </a:t>
            </a:r>
          </a:p>
          <a:p>
            <a:r>
              <a:rPr lang="es-ES_tradnl" altLang="es-PE" sz="3200" b="1">
                <a:latin typeface="Comic Sans MS" pitchFamily="66" charset="0"/>
              </a:rPr>
              <a:t>coordinación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7880351" y="5791200"/>
            <a:ext cx="17235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PE" sz="3200" b="1">
                <a:latin typeface="Comic Sans MS" pitchFamily="66" charset="0"/>
              </a:rPr>
              <a:t>Vómitos</a:t>
            </a:r>
          </a:p>
        </p:txBody>
      </p:sp>
    </p:spTree>
    <p:extLst>
      <p:ext uri="{BB962C8B-B14F-4D97-AF65-F5344CB8AC3E}">
        <p14:creationId xmlns:p14="http://schemas.microsoft.com/office/powerpoint/2010/main" val="1265661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03538" y="365125"/>
            <a:ext cx="8450261" cy="1325563"/>
          </a:xfrm>
        </p:spPr>
        <p:txBody>
          <a:bodyPr anchor="t"/>
          <a:lstStyle/>
          <a:p>
            <a:pPr eaLnBrk="1" hangingPunct="1"/>
            <a:r>
              <a:rPr lang="es-ES" b="1" dirty="0">
                <a:solidFill>
                  <a:srgbClr val="FF0000"/>
                </a:solidFill>
              </a:rPr>
              <a:t>Mercurio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600201"/>
            <a:ext cx="8075613" cy="4525963"/>
          </a:xfrm>
        </p:spPr>
        <p:txBody>
          <a:bodyPr/>
          <a:lstStyle/>
          <a:p>
            <a:pPr algn="just" eaLnBrk="1" hangingPunct="1">
              <a:defRPr/>
            </a:pPr>
            <a:r>
              <a:rPr lang="es-ES" sz="2000" dirty="0"/>
              <a:t>Metal que existe naturalmente y que se encuentra ampliamente distribuido en el medio ambiente en diversas formas químicas</a:t>
            </a:r>
          </a:p>
          <a:p>
            <a:pPr algn="just" eaLnBrk="1" hangingPunct="1">
              <a:defRPr/>
            </a:pPr>
            <a:endParaRPr lang="es-ES" sz="2000" dirty="0"/>
          </a:p>
          <a:p>
            <a:pPr algn="just" eaLnBrk="1" hangingPunct="1">
              <a:defRPr/>
            </a:pPr>
            <a:r>
              <a:rPr lang="es-ES" sz="2000" dirty="0"/>
              <a:t>Es inodoro y de color plata blanquecina brillante </a:t>
            </a:r>
          </a:p>
          <a:p>
            <a:pPr algn="just" eaLnBrk="1" hangingPunct="1">
              <a:defRPr/>
            </a:pPr>
            <a:endParaRPr lang="es-ES" sz="2000" dirty="0"/>
          </a:p>
          <a:p>
            <a:pPr algn="just">
              <a:defRPr/>
            </a:pPr>
            <a:r>
              <a:rPr lang="es-ES" sz="2000" dirty="0"/>
              <a:t>En su forma elemental es el único que se encuentra líquido a temperatura ambiente y que desprende vapores tóxicos (incoloros e inodoros)</a:t>
            </a:r>
          </a:p>
          <a:p>
            <a:pPr algn="just">
              <a:buNone/>
              <a:defRPr/>
            </a:pPr>
            <a:endParaRPr lang="es-ES" sz="2000" dirty="0"/>
          </a:p>
          <a:p>
            <a:pPr algn="just">
              <a:defRPr/>
            </a:pPr>
            <a:r>
              <a:rPr lang="es-ES" sz="2000" dirty="0"/>
              <a:t>En el año 77 D.C., Plinio llamó al mercurio </a:t>
            </a:r>
          </a:p>
          <a:p>
            <a:pPr algn="just">
              <a:buNone/>
              <a:defRPr/>
            </a:pPr>
            <a:r>
              <a:rPr lang="es-ES" sz="2000" b="1" i="1" dirty="0"/>
              <a:t>	</a:t>
            </a:r>
            <a:r>
              <a:rPr lang="es-ES" sz="2000" b="1" i="1" dirty="0" err="1"/>
              <a:t>hydrargyrum</a:t>
            </a:r>
            <a:r>
              <a:rPr lang="es-ES" sz="20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2000" dirty="0"/>
              <a:t>(“agua de plata”) y de ahí el </a:t>
            </a:r>
          </a:p>
          <a:p>
            <a:pPr algn="just">
              <a:buNone/>
              <a:defRPr/>
            </a:pPr>
            <a:r>
              <a:rPr lang="es-ES" sz="2000" dirty="0"/>
              <a:t>	símbolo Hg</a:t>
            </a:r>
          </a:p>
          <a:p>
            <a:pPr algn="just" eaLnBrk="1" hangingPunct="1">
              <a:buFontTx/>
              <a:buNone/>
              <a:defRPr/>
            </a:pPr>
            <a:endParaRPr lang="es-ES" sz="2400" dirty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s-ES" sz="2400" dirty="0">
              <a:solidFill>
                <a:srgbClr val="FFFF00"/>
              </a:solidFill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s-ES" sz="20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s-ES" sz="24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ES" sz="2400" dirty="0">
              <a:solidFill>
                <a:srgbClr val="FFFF00"/>
              </a:solidFill>
            </a:endParaRPr>
          </a:p>
        </p:txBody>
      </p:sp>
      <p:pic>
        <p:nvPicPr>
          <p:cNvPr id="4100" name="Picture 6" descr="got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564" y="4286250"/>
            <a:ext cx="26431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Line 4"/>
          <p:cNvSpPr>
            <a:spLocks noChangeShapeType="1"/>
          </p:cNvSpPr>
          <p:nvPr/>
        </p:nvSpPr>
        <p:spPr bwMode="auto">
          <a:xfrm>
            <a:off x="2903538" y="981075"/>
            <a:ext cx="63357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08947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903538" y="365125"/>
            <a:ext cx="8450262" cy="1325563"/>
          </a:xfrm>
        </p:spPr>
        <p:txBody>
          <a:bodyPr anchor="t"/>
          <a:lstStyle/>
          <a:p>
            <a:pPr eaLnBrk="1" hangingPunct="1"/>
            <a:r>
              <a:rPr lang="es-ES" b="1" dirty="0">
                <a:solidFill>
                  <a:srgbClr val="FF0000"/>
                </a:solidFill>
              </a:rPr>
              <a:t>Tipos de mercurio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557339"/>
            <a:ext cx="7921625" cy="4568825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buFontTx/>
              <a:buNone/>
            </a:pPr>
            <a:r>
              <a:rPr lang="es-ES" sz="2400" dirty="0">
                <a:solidFill>
                  <a:srgbClr val="FFFF00"/>
                </a:solidFill>
              </a:rPr>
              <a:t>     </a:t>
            </a:r>
            <a:r>
              <a:rPr lang="es-ES" sz="2000" dirty="0"/>
              <a:t>Sus diversas formas se pueden clasificar en tres tipos:</a:t>
            </a:r>
          </a:p>
          <a:p>
            <a:pPr algn="just" eaLnBrk="1" hangingPunct="1">
              <a:buFontTx/>
              <a:buNone/>
            </a:pPr>
            <a:endParaRPr lang="es-ES" sz="2000" dirty="0"/>
          </a:p>
          <a:p>
            <a:pPr algn="just" eaLnBrk="1" hangingPunct="1"/>
            <a:r>
              <a:rPr lang="es-ES" b="1" dirty="0"/>
              <a:t>Mercurio elemental: </a:t>
            </a:r>
            <a:r>
              <a:rPr lang="es-ES" dirty="0"/>
              <a:t>o metálico que es el menos tóxico</a:t>
            </a:r>
            <a:endParaRPr lang="es-ES" b="1" u="sng" dirty="0"/>
          </a:p>
          <a:p>
            <a:pPr algn="just" eaLnBrk="1" hangingPunct="1">
              <a:buFontTx/>
              <a:buNone/>
            </a:pPr>
            <a:endParaRPr lang="es-ES" b="1" u="sng" dirty="0"/>
          </a:p>
          <a:p>
            <a:pPr algn="just" eaLnBrk="1" hangingPunct="1"/>
            <a:endParaRPr lang="es-ES" b="1" u="sng" dirty="0"/>
          </a:p>
          <a:p>
            <a:pPr algn="just" eaLnBrk="1" hangingPunct="1"/>
            <a:r>
              <a:rPr lang="es-ES" b="1" dirty="0"/>
              <a:t>Mercurio inorgánico: </a:t>
            </a:r>
            <a:r>
              <a:rPr lang="es-ES" dirty="0"/>
              <a:t>compuestos </a:t>
            </a:r>
            <a:r>
              <a:rPr lang="es-ES" dirty="0" err="1"/>
              <a:t>mercuriosos</a:t>
            </a:r>
            <a:r>
              <a:rPr lang="es-ES" dirty="0"/>
              <a:t> (Hg</a:t>
            </a:r>
            <a:r>
              <a:rPr lang="es-ES" baseline="30000" dirty="0"/>
              <a:t>+</a:t>
            </a:r>
            <a:r>
              <a:rPr lang="es-ES" dirty="0"/>
              <a:t>) y mercúricos (Hg</a:t>
            </a:r>
            <a:r>
              <a:rPr lang="es-ES" baseline="30000" dirty="0"/>
              <a:t>2+</a:t>
            </a:r>
            <a:r>
              <a:rPr lang="es-ES" dirty="0"/>
              <a:t>). El preparado más conocido es el sublimado corrosivo cloruro mercúrico</a:t>
            </a:r>
            <a:endParaRPr lang="es-ES" b="1" u="sng" dirty="0"/>
          </a:p>
          <a:p>
            <a:pPr algn="just" eaLnBrk="1" hangingPunct="1"/>
            <a:endParaRPr lang="es-ES" b="1" u="sng" dirty="0"/>
          </a:p>
          <a:p>
            <a:pPr algn="just" eaLnBrk="1" hangingPunct="1">
              <a:buFontTx/>
              <a:buNone/>
            </a:pPr>
            <a:endParaRPr lang="es-ES" b="1" u="sng" dirty="0"/>
          </a:p>
          <a:p>
            <a:pPr algn="just" eaLnBrk="1" hangingPunct="1"/>
            <a:r>
              <a:rPr lang="es-ES" b="1" dirty="0"/>
              <a:t>Mercurio orgánico: </a:t>
            </a:r>
            <a:r>
              <a:rPr lang="es-ES" dirty="0"/>
              <a:t>como arilo, alquilo de cadena corta y alquilo de cadena larga. Puede provocar grandes desastres como el ocurrido en la famosa Bahía de </a:t>
            </a:r>
            <a:r>
              <a:rPr lang="es-ES" dirty="0" err="1"/>
              <a:t>Minamata</a:t>
            </a:r>
            <a:endParaRPr lang="es-ES" b="1" u="sng" dirty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2903538" y="981075"/>
            <a:ext cx="63357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71490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424112" y="357188"/>
            <a:ext cx="7704137" cy="571500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es-ES" sz="4000" b="1" dirty="0"/>
              <a:t>  </a:t>
            </a:r>
            <a:r>
              <a:rPr lang="es-ES" sz="3200" b="1" dirty="0">
                <a:solidFill>
                  <a:srgbClr val="FF0000"/>
                </a:solidFill>
              </a:rPr>
              <a:t>Clases de compuestos de mercurio</a:t>
            </a:r>
          </a:p>
        </p:txBody>
      </p:sp>
      <p:graphicFrame>
        <p:nvGraphicFramePr>
          <p:cNvPr id="13502" name="Group 190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table">
            <a:tbl>
              <a:tblPr/>
              <a:tblGrid>
                <a:gridCol w="26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0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 elemental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 inorgánico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 orgánico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Tipos</a:t>
                      </a:r>
                      <a:endParaRPr kumimoji="0" 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 metálico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cloruro mercúrico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metilmercurio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cloruro </a:t>
                      </a: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mercurioso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etilmercurio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ión mercúrico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fenilmercurio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ión </a:t>
                      </a: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mercurioso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metoxietilmercurio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08" name="8 CuadroTexto"/>
          <p:cNvSpPr txBox="1">
            <a:spLocks noChangeArrowheads="1"/>
          </p:cNvSpPr>
          <p:nvPr/>
        </p:nvSpPr>
        <p:spPr bwMode="auto">
          <a:xfrm>
            <a:off x="-4143375" y="57150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CL"/>
          </a:p>
        </p:txBody>
      </p:sp>
      <p:sp>
        <p:nvSpPr>
          <p:cNvPr id="7209" name="Line 4"/>
          <p:cNvSpPr>
            <a:spLocks noChangeShapeType="1"/>
          </p:cNvSpPr>
          <p:nvPr/>
        </p:nvSpPr>
        <p:spPr bwMode="auto">
          <a:xfrm flipV="1">
            <a:off x="2424113" y="981075"/>
            <a:ext cx="741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62758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D884FCC-7AAE-4CE5-9FD4-F9DCAD2219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t="533"/>
          <a:stretch/>
        </p:blipFill>
        <p:spPr>
          <a:xfrm>
            <a:off x="90476" y="0"/>
            <a:ext cx="12217287" cy="6858000"/>
          </a:xfrm>
          <a:prstGeom prst="rect">
            <a:avLst/>
          </a:prstGeom>
        </p:spPr>
      </p:pic>
      <p:pic>
        <p:nvPicPr>
          <p:cNvPr id="11" name="Google Shape;40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43" y="211014"/>
            <a:ext cx="2040500" cy="41958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7DD2931A-1D70-42A9-BCD9-961FCF84BA72}"/>
              </a:ext>
            </a:extLst>
          </p:cNvPr>
          <p:cNvSpPr/>
          <p:nvPr/>
        </p:nvSpPr>
        <p:spPr>
          <a:xfrm>
            <a:off x="6691876" y="3353187"/>
            <a:ext cx="5040603" cy="55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defRPr/>
            </a:pPr>
            <a:endParaRPr lang="es-ES" b="1" dirty="0">
              <a:solidFill>
                <a:srgbClr val="0083B8"/>
              </a:solidFill>
              <a:latin typeface="Calibri" panose="020F0502020204030204" pitchFamily="34" charset="0"/>
            </a:endParaRPr>
          </a:p>
          <a:p>
            <a:pPr>
              <a:lnSpc>
                <a:spcPts val="1800"/>
              </a:lnSpc>
              <a:defRPr/>
            </a:pPr>
            <a:endParaRPr lang="es-ES" b="1" dirty="0">
              <a:solidFill>
                <a:srgbClr val="0083B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20 CuadroTexto">
            <a:extLst>
              <a:ext uri="{FF2B5EF4-FFF2-40B4-BE49-F238E27FC236}">
                <a16:creationId xmlns:a16="http://schemas.microsoft.com/office/drawing/2014/main" id="{1CA01034-E8EC-477A-AC11-32186444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6815" y="46286"/>
            <a:ext cx="4310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b="1" dirty="0">
                <a:solidFill>
                  <a:schemeClr val="bg1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OBJETIVOS</a:t>
            </a:r>
            <a:endParaRPr lang="es-PE" b="1" dirty="0">
              <a:solidFill>
                <a:schemeClr val="bg1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439" y="902678"/>
            <a:ext cx="9069125" cy="505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60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903538" y="274638"/>
            <a:ext cx="7307263" cy="1143000"/>
          </a:xfrm>
        </p:spPr>
        <p:txBody>
          <a:bodyPr anchor="t"/>
          <a:lstStyle/>
          <a:p>
            <a:pPr>
              <a:tabLst>
                <a:tab pos="361950" algn="l"/>
              </a:tabLst>
            </a:pPr>
            <a:r>
              <a:rPr lang="es-ES" b="1" dirty="0">
                <a:solidFill>
                  <a:srgbClr val="FF0000"/>
                </a:solidFill>
              </a:rPr>
              <a:t>Resumen</a:t>
            </a:r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43064"/>
            <a:ext cx="8229600" cy="4643437"/>
          </a:xfrm>
        </p:spPr>
        <p:txBody>
          <a:bodyPr rtlCol="0">
            <a:normAutofit/>
          </a:bodyPr>
          <a:lstStyle/>
          <a:p>
            <a:pPr marL="266700" indent="-266700">
              <a:buNone/>
              <a:defRPr/>
            </a:pPr>
            <a:r>
              <a:rPr lang="es-ES" sz="2000" b="1" dirty="0"/>
              <a:t> </a:t>
            </a:r>
          </a:p>
          <a:p>
            <a:pPr marL="266700" indent="-266700">
              <a:buNone/>
              <a:defRPr/>
            </a:pPr>
            <a:endParaRPr lang="es-ES" sz="2000" b="1" dirty="0"/>
          </a:p>
          <a:p>
            <a:pPr marL="266700" indent="-266700">
              <a:buNone/>
              <a:defRPr/>
            </a:pPr>
            <a:endParaRPr lang="es-ES" sz="2000" dirty="0"/>
          </a:p>
          <a:p>
            <a:pPr marL="266700" indent="-266700">
              <a:buNone/>
              <a:defRPr/>
            </a:pPr>
            <a:r>
              <a:rPr lang="es-ES" sz="2000" dirty="0"/>
              <a:t>	</a:t>
            </a:r>
          </a:p>
          <a:p>
            <a:pPr marL="266700" indent="-266700">
              <a:buNone/>
              <a:defRPr/>
            </a:pPr>
            <a:r>
              <a:rPr lang="es-ES" sz="2000" dirty="0"/>
              <a:t>	</a:t>
            </a:r>
          </a:p>
          <a:p>
            <a:pPr marL="266700" indent="-266700" algn="just">
              <a:buFontTx/>
              <a:buChar char="-"/>
              <a:defRPr/>
            </a:pPr>
            <a:endParaRPr lang="es-ES" sz="2000" b="1" i="1" dirty="0"/>
          </a:p>
          <a:p>
            <a:pPr algn="just">
              <a:buNone/>
              <a:defRPr/>
            </a:pP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2903538" y="981075"/>
            <a:ext cx="63357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952625" y="1557339"/>
          <a:ext cx="8286812" cy="51127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1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436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Mercurio elemental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Mercurio inorgánico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Mercurio orgánico</a:t>
                      </a:r>
                      <a:endParaRPr lang="es-C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568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Principal vía de exposición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inhalación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inhalación (crónica), oral </a:t>
                      </a:r>
                      <a:r>
                        <a:rPr lang="es-ES" baseline="0" dirty="0"/>
                        <a:t> y</a:t>
                      </a:r>
                      <a:r>
                        <a:rPr lang="es-ES" dirty="0"/>
                        <a:t> cutánea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oral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5701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SNC</a:t>
                      </a:r>
                    </a:p>
                    <a:p>
                      <a:pPr algn="ctr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temblor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eretismo y temblor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Parestesias, ataxia, temblor, visión de túnel y disartria (enfermedad</a:t>
                      </a:r>
                      <a:r>
                        <a:rPr lang="es-ES" baseline="0" dirty="0"/>
                        <a:t> de </a:t>
                      </a:r>
                      <a:r>
                        <a:rPr lang="es-ES" baseline="0" dirty="0" err="1"/>
                        <a:t>Minamata</a:t>
                      </a:r>
                      <a:r>
                        <a:rPr lang="es-ES" baseline="0" dirty="0"/>
                        <a:t>)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925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Pulmonar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+++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-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-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925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Gastrointestinal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+++ (cáustico)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925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Renal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+++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925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/>
                        <a:t>Acrodinia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++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-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4369">
                <a:tc>
                  <a:txBody>
                    <a:bodyPr/>
                    <a:lstStyle/>
                    <a:p>
                      <a:pPr algn="ctr"/>
                      <a:r>
                        <a:rPr lang="es-CL" b="1" dirty="0"/>
                        <a:t>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BAL, DMSA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BAL, DMSA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DMSA (tempranamente)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413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9D884FCC-7AAE-4CE5-9FD4-F9DCAD2219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t="533"/>
          <a:stretch/>
        </p:blipFill>
        <p:spPr>
          <a:xfrm>
            <a:off x="11226" y="0"/>
            <a:ext cx="12217287" cy="6858000"/>
          </a:xfrm>
          <a:prstGeom prst="rect">
            <a:avLst/>
          </a:prstGeom>
        </p:spPr>
      </p:pic>
      <p:pic>
        <p:nvPicPr>
          <p:cNvPr id="11" name="Google Shape;40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43" y="203564"/>
            <a:ext cx="2040500" cy="42703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ángulo 29">
            <a:extLst>
              <a:ext uri="{FF2B5EF4-FFF2-40B4-BE49-F238E27FC236}">
                <a16:creationId xmlns:a16="http://schemas.microsoft.com/office/drawing/2014/main" id="{7DD2931A-1D70-42A9-BCD9-961FCF84BA72}"/>
              </a:ext>
            </a:extLst>
          </p:cNvPr>
          <p:cNvSpPr/>
          <p:nvPr/>
        </p:nvSpPr>
        <p:spPr>
          <a:xfrm>
            <a:off x="6691876" y="3353187"/>
            <a:ext cx="5040603" cy="55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defRPr/>
            </a:pPr>
            <a:endParaRPr lang="es-ES" b="1" dirty="0">
              <a:solidFill>
                <a:srgbClr val="0083B8"/>
              </a:solidFill>
              <a:latin typeface="Calibri" panose="020F0502020204030204" pitchFamily="34" charset="0"/>
            </a:endParaRPr>
          </a:p>
          <a:p>
            <a:pPr>
              <a:lnSpc>
                <a:spcPts val="1800"/>
              </a:lnSpc>
              <a:defRPr/>
            </a:pPr>
            <a:endParaRPr lang="es-ES" b="1" dirty="0">
              <a:solidFill>
                <a:srgbClr val="0083B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20 CuadroTexto">
            <a:extLst>
              <a:ext uri="{FF2B5EF4-FFF2-40B4-BE49-F238E27FC236}">
                <a16:creationId xmlns:a16="http://schemas.microsoft.com/office/drawing/2014/main" id="{1CA01034-E8EC-477A-AC11-32186444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6815" y="46286"/>
            <a:ext cx="43109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b="1" dirty="0">
                <a:solidFill>
                  <a:schemeClr val="bg1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OBJETIVOS</a:t>
            </a:r>
            <a:endParaRPr lang="es-PE" b="1" dirty="0">
              <a:solidFill>
                <a:schemeClr val="bg1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755" y="754173"/>
            <a:ext cx="5357445" cy="56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7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2596661" y="1327885"/>
            <a:ext cx="7315200" cy="1154113"/>
          </a:xfrm>
        </p:spPr>
        <p:txBody>
          <a:bodyPr>
            <a:no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PE" altLang="es-PE" b="1" dirty="0">
                <a:solidFill>
                  <a:srgbClr val="00B050"/>
                </a:solidFill>
                <a:latin typeface="Comic Sans MS" panose="030F0702030302020204" pitchFamily="66" charset="0"/>
              </a:rPr>
              <a:t>ARSÉNICO</a:t>
            </a:r>
            <a:br>
              <a:rPr lang="es-PE" altLang="es-PE" b="1" dirty="0">
                <a:solidFill>
                  <a:srgbClr val="00B050"/>
                </a:solidFill>
                <a:latin typeface="Comic Sans MS" panose="030F0702030302020204" pitchFamily="66" charset="0"/>
              </a:rPr>
            </a:br>
            <a:endParaRPr lang="es-PE" altLang="es-PE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668588" y="2465022"/>
            <a:ext cx="731520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28600" indent="-180975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ts val="400"/>
              </a:spcBef>
              <a:spcAft>
                <a:spcPts val="1425"/>
              </a:spcAft>
              <a:buClrTx/>
              <a:buSzTx/>
              <a:defRPr/>
            </a:pPr>
            <a:r>
              <a:rPr lang="es-ES" altLang="es-PE" sz="2800" b="1" dirty="0">
                <a:latin typeface="Comic Sans MS" panose="030F0702030302020204" pitchFamily="66" charset="0"/>
              </a:rPr>
              <a:t>Inorgánico:</a:t>
            </a:r>
          </a:p>
          <a:p>
            <a:pPr marL="390525" indent="-342900" algn="just">
              <a:lnSpc>
                <a:spcPct val="100000"/>
              </a:lnSpc>
              <a:spcBef>
                <a:spcPts val="400"/>
              </a:spcBef>
              <a:spcAft>
                <a:spcPts val="1425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es-ES" altLang="es-PE" sz="2800" b="1" dirty="0">
                <a:latin typeface="Comic Sans MS" panose="030F0702030302020204" pitchFamily="66" charset="0"/>
              </a:rPr>
              <a:t>Trivalente: ARSENITO</a:t>
            </a:r>
          </a:p>
          <a:p>
            <a:pPr marL="390525" indent="-342900" algn="just">
              <a:lnSpc>
                <a:spcPct val="100000"/>
              </a:lnSpc>
              <a:spcBef>
                <a:spcPts val="400"/>
              </a:spcBef>
              <a:spcAft>
                <a:spcPts val="1425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es-ES" altLang="es-PE" sz="2800" b="1" dirty="0">
                <a:latin typeface="Comic Sans MS" panose="030F0702030302020204" pitchFamily="66" charset="0"/>
              </a:rPr>
              <a:t>Pentavalente: ARSENATO</a:t>
            </a:r>
          </a:p>
          <a:p>
            <a:pPr marL="47625" indent="0" algn="just">
              <a:lnSpc>
                <a:spcPct val="100000"/>
              </a:lnSpc>
              <a:spcBef>
                <a:spcPts val="400"/>
              </a:spcBef>
              <a:spcAft>
                <a:spcPts val="1425"/>
              </a:spcAft>
              <a:buClrTx/>
              <a:buSzTx/>
              <a:defRPr/>
            </a:pPr>
            <a:r>
              <a:rPr lang="es-ES" altLang="es-PE" sz="2800" b="1" dirty="0">
                <a:latin typeface="Comic Sans MS" panose="030F0702030302020204" pitchFamily="66" charset="0"/>
              </a:rPr>
              <a:t>Orgánico</a:t>
            </a:r>
          </a:p>
          <a:p>
            <a:pPr marL="47625" indent="0" algn="just">
              <a:lnSpc>
                <a:spcPct val="100000"/>
              </a:lnSpc>
              <a:spcBef>
                <a:spcPts val="400"/>
              </a:spcBef>
              <a:spcAft>
                <a:spcPts val="1425"/>
              </a:spcAft>
              <a:buClrTx/>
              <a:buSzTx/>
              <a:defRPr/>
            </a:pPr>
            <a:r>
              <a:rPr lang="es-ES" altLang="es-PE" sz="2800" b="1" dirty="0">
                <a:latin typeface="Comic Sans MS" panose="030F0702030302020204" pitchFamily="66" charset="0"/>
              </a:rPr>
              <a:t>Gaseoso: </a:t>
            </a:r>
            <a:r>
              <a:rPr lang="es-ES" altLang="es-PE" sz="2800" b="1" dirty="0" err="1">
                <a:latin typeface="Comic Sans MS" panose="030F0702030302020204" pitchFamily="66" charset="0"/>
              </a:rPr>
              <a:t>Arsina</a:t>
            </a:r>
            <a:endParaRPr lang="es-PE" altLang="es-PE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36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39" y="2236789"/>
            <a:ext cx="6867038" cy="444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3 CuadroTexto"/>
          <p:cNvSpPr txBox="1">
            <a:spLocks noChangeArrowheads="1"/>
          </p:cNvSpPr>
          <p:nvPr/>
        </p:nvSpPr>
        <p:spPr bwMode="auto">
          <a:xfrm>
            <a:off x="2711451" y="747713"/>
            <a:ext cx="7129463" cy="238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Formas en las que se puede encontrar: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MX" altLang="es-PE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As</a:t>
            </a:r>
            <a:r>
              <a:rPr lang="es-MX" altLang="es-PE" baseline="30000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+3</a:t>
            </a:r>
            <a:r>
              <a:rPr lang="es-MX" altLang="es-PE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es 2-10 veces más tóxico que As</a:t>
            </a:r>
            <a:r>
              <a:rPr lang="es-MX" altLang="es-PE" baseline="30000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+5</a:t>
            </a:r>
            <a:r>
              <a:rPr lang="es-MX" altLang="es-PE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es-ES" altLang="es-PE" sz="21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219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CuadroTexto"/>
          <p:cNvSpPr txBox="1">
            <a:spLocks noChangeArrowheads="1"/>
          </p:cNvSpPr>
          <p:nvPr/>
        </p:nvSpPr>
        <p:spPr bwMode="auto">
          <a:xfrm>
            <a:off x="3648075" y="692150"/>
            <a:ext cx="51260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sz="3600" b="1" dirty="0">
                <a:solidFill>
                  <a:srgbClr val="00B05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Formas en las que se puede encontrar:</a:t>
            </a:r>
          </a:p>
        </p:txBody>
      </p:sp>
      <p:sp>
        <p:nvSpPr>
          <p:cNvPr id="12291" name="2 CuadroTexto"/>
          <p:cNvSpPr txBox="1">
            <a:spLocks noChangeArrowheads="1"/>
          </p:cNvSpPr>
          <p:nvPr/>
        </p:nvSpPr>
        <p:spPr bwMode="auto">
          <a:xfrm>
            <a:off x="2279650" y="1989139"/>
            <a:ext cx="7848600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PE" sz="2800" b="1" u="sng" dirty="0">
                <a:latin typeface="Comic Sans MS" panose="030F0702030302020204" pitchFamily="66" charset="0"/>
                <a:cs typeface="Times New Roman" panose="02020603050405020304" pitchFamily="18" charset="0"/>
              </a:rPr>
              <a:t>Formas orgánicas</a:t>
            </a:r>
            <a:r>
              <a:rPr lang="es-ES" altLang="es-PE" sz="28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: peces</a:t>
            </a:r>
            <a:r>
              <a:rPr lang="es-ES" altLang="es-PE" sz="2800" b="1" dirty="0">
                <a:solidFill>
                  <a:schemeClr val="bg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 crustáceos y algas contienen altos niveles de arsénico orgánico (arsénico del pescado)	</a:t>
            </a:r>
          </a:p>
          <a:p>
            <a:pPr>
              <a:spcBef>
                <a:spcPct val="0"/>
              </a:spcBef>
              <a:buFontTx/>
              <a:buNone/>
            </a:pPr>
            <a:endParaRPr lang="es-ES" altLang="es-PE" sz="2800" baseline="-25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1" y="5627689"/>
            <a:ext cx="1820863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266911"/>
              </p:ext>
            </p:extLst>
          </p:nvPr>
        </p:nvGraphicFramePr>
        <p:xfrm>
          <a:off x="3033345" y="2998177"/>
          <a:ext cx="5600700" cy="2518488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748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Formas Orgánicas </a:t>
                      </a:r>
                    </a:p>
                  </a:txBody>
                  <a:tcPr marL="68580" marR="68580" marT="34272" marB="3427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Arsenobetaína</a:t>
                      </a:r>
                    </a:p>
                  </a:txBody>
                  <a:tcPr marL="68580" marR="68580" marT="34272" marB="3427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Arsenoazúcares</a:t>
                      </a:r>
                    </a:p>
                  </a:txBody>
                  <a:tcPr marL="68580" marR="68580" marT="34272" marB="3427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7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Arsenocolina</a:t>
                      </a:r>
                      <a:endParaRPr kumimoji="0" lang="es-E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</a:txBody>
                  <a:tcPr marL="68580" marR="68580" marT="34272" marB="3427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7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Acido </a:t>
                      </a:r>
                      <a:r>
                        <a:rPr kumimoji="0" lang="es-E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arsanílico</a:t>
                      </a:r>
                      <a:endParaRPr kumimoji="0" lang="es-E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</a:txBody>
                  <a:tcPr marL="68580" marR="68580" marT="34272" marB="3427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74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Acido </a:t>
                      </a:r>
                      <a:r>
                        <a:rPr kumimoji="0" lang="es-ES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metilarsónico</a:t>
                      </a:r>
                      <a:endParaRPr kumimoji="0" lang="es-ES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</a:txBody>
                  <a:tcPr marL="68580" marR="68580" marT="34272" marB="3427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74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-106" charset="0"/>
                        <a:ea typeface="ＭＳ Ｐゴシック" pitchFamily="-106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-106" charset="0"/>
                          <a:ea typeface="ＭＳ Ｐゴシック" pitchFamily="-106" charset="-128"/>
                        </a:rPr>
                        <a:t>Acido dimetilarsínico</a:t>
                      </a:r>
                    </a:p>
                  </a:txBody>
                  <a:tcPr marL="68580" marR="68580" marT="34272" marB="34272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4538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2438400" y="908051"/>
            <a:ext cx="7315200" cy="1154113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PE" altLang="es-PE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Ruta de exposición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438400" y="2205039"/>
            <a:ext cx="73152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28600" indent="-180975"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400"/>
              </a:spcBef>
              <a:spcAft>
                <a:spcPts val="1425"/>
              </a:spcAft>
              <a:buClr>
                <a:srgbClr val="FF8600"/>
              </a:buClr>
              <a:buFont typeface="Wingdings" panose="05000000000000000000" pitchFamily="2" charset="2"/>
              <a:buChar char=""/>
            </a:pPr>
            <a: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  <a:t>Este elemento está ampliamente distribuido en la naturaleza: se halla en suelos y aguas.</a:t>
            </a:r>
            <a:b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</a:br>
            <a: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  <a:t>Algunos suelos son más ricos en </a:t>
            </a:r>
            <a:r>
              <a:rPr lang="es-PE" altLang="es-PE" sz="2400" b="1" dirty="0">
                <a:solidFill>
                  <a:srgbClr val="00B050"/>
                </a:solidFill>
                <a:latin typeface="Comic Sans MS" panose="030F0702030302020204" pitchFamily="66" charset="0"/>
                <a:ea typeface="Microsoft YaHei" panose="020B0503020204020204" pitchFamily="34" charset="-122"/>
              </a:rPr>
              <a:t>As </a:t>
            </a:r>
            <a: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  <a:t>debido a un depósito natural, por actividad geológica, principalmente de origen volcánico. </a:t>
            </a:r>
          </a:p>
          <a:p>
            <a:pPr algn="just">
              <a:spcBef>
                <a:spcPts val="400"/>
              </a:spcBef>
              <a:spcAft>
                <a:spcPts val="1425"/>
              </a:spcAft>
              <a:buClr>
                <a:srgbClr val="FF8600"/>
              </a:buClr>
              <a:buFont typeface="Wingdings" panose="05000000000000000000" pitchFamily="2" charset="2"/>
              <a:buChar char=""/>
            </a:pPr>
            <a: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  <a:t>Contamina agua de ríos superficial  y subterránea. </a:t>
            </a:r>
          </a:p>
          <a:p>
            <a:pPr algn="just">
              <a:spcBef>
                <a:spcPts val="400"/>
              </a:spcBef>
              <a:spcAft>
                <a:spcPts val="1425"/>
              </a:spcAft>
              <a:buClr>
                <a:srgbClr val="FF8600"/>
              </a:buClr>
              <a:buFont typeface="Wingdings" panose="05000000000000000000" pitchFamily="2" charset="2"/>
              <a:buChar char=""/>
            </a:pPr>
            <a:r>
              <a:rPr lang="es-PE" altLang="es-PE" sz="2400" b="1" dirty="0">
                <a:latin typeface="Comic Sans MS" panose="030F0702030302020204" pitchFamily="66" charset="0"/>
                <a:ea typeface="Microsoft YaHei" panose="020B0503020204020204" pitchFamily="34" charset="-122"/>
              </a:rPr>
              <a:t>Riego de cultivos.</a:t>
            </a:r>
          </a:p>
          <a:p>
            <a:pPr>
              <a:spcBef>
                <a:spcPts val="400"/>
              </a:spcBef>
              <a:spcAft>
                <a:spcPts val="1425"/>
              </a:spcAft>
              <a:buNone/>
            </a:pPr>
            <a:endParaRPr lang="es-PE" altLang="es-PE" sz="2000" dirty="0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6035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1133475"/>
            <a:ext cx="7772400" cy="1143000"/>
          </a:xfrm>
        </p:spPr>
        <p:txBody>
          <a:bodyPr/>
          <a:lstStyle/>
          <a:p>
            <a:r>
              <a:rPr lang="es-ES_tradnl" altLang="es-PE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POTENCIAL PARA EXPOSICIÓN HUMANA </a:t>
            </a:r>
            <a:endParaRPr lang="es-ES_tradnl" altLang="es-PE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3235569"/>
            <a:ext cx="7772400" cy="3012832"/>
          </a:xfrm>
        </p:spPr>
        <p:txBody>
          <a:bodyPr/>
          <a:lstStyle/>
          <a:p>
            <a:r>
              <a:rPr lang="es-ES_tradnl" altLang="es-PE" b="1" dirty="0">
                <a:latin typeface="Comic Sans MS" panose="030F0702030302020204" pitchFamily="66" charset="0"/>
              </a:rPr>
              <a:t>Emisiones naturales (60%) y antropogénicas (40%) a la atmósfera al año:  estimadas entre 50 mil y 73 mil toneladas métricas.</a:t>
            </a:r>
          </a:p>
        </p:txBody>
      </p:sp>
    </p:spTree>
    <p:extLst>
      <p:ext uri="{BB962C8B-B14F-4D97-AF65-F5344CB8AC3E}">
        <p14:creationId xmlns:p14="http://schemas.microsoft.com/office/powerpoint/2010/main" val="1641336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307123"/>
            <a:ext cx="7848600" cy="1143000"/>
          </a:xfrm>
        </p:spPr>
        <p:txBody>
          <a:bodyPr/>
          <a:lstStyle/>
          <a:p>
            <a:r>
              <a:rPr lang="es-ES_tradnl" altLang="es-PE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POTENCIAL PARA EXPOSICIÓN HUMANA</a:t>
            </a:r>
            <a:endParaRPr lang="es-ES_tradnl" altLang="es-PE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2200" y="3130062"/>
            <a:ext cx="7772400" cy="3118338"/>
          </a:xfrm>
        </p:spPr>
        <p:txBody>
          <a:bodyPr/>
          <a:lstStyle/>
          <a:p>
            <a:r>
              <a:rPr lang="es-ES_tradnl" altLang="es-PE" b="1" dirty="0">
                <a:latin typeface="Comic Sans MS" panose="030F0702030302020204" pitchFamily="66" charset="0"/>
              </a:rPr>
              <a:t>La actividad humana moviliza significativamente el arsénico</a:t>
            </a:r>
          </a:p>
          <a:p>
            <a:r>
              <a:rPr lang="es-ES_tradnl" altLang="es-PE" b="1" dirty="0">
                <a:latin typeface="Comic Sans MS" panose="030F0702030302020204" pitchFamily="66" charset="0"/>
              </a:rPr>
              <a:t> ~ 80% del total del arsénico liberado por actividades humanas se hace hacia el suelo.  Le sigue lo liberado al aire y luego lo vaciado a aguas.</a:t>
            </a:r>
          </a:p>
        </p:txBody>
      </p:sp>
    </p:spTree>
    <p:extLst>
      <p:ext uri="{BB962C8B-B14F-4D97-AF65-F5344CB8AC3E}">
        <p14:creationId xmlns:p14="http://schemas.microsoft.com/office/powerpoint/2010/main" val="8242119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67001" y="1055077"/>
            <a:ext cx="7848600" cy="1140069"/>
          </a:xfrm>
        </p:spPr>
        <p:txBody>
          <a:bodyPr/>
          <a:lstStyle/>
          <a:p>
            <a:r>
              <a:rPr lang="es-ES_tradnl" altLang="es-PE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POTENCIAL PARA EXPOSICIÓN HUMANA</a:t>
            </a:r>
            <a:endParaRPr lang="es-ES_tradnl" altLang="es-PE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2200" y="2576147"/>
            <a:ext cx="7772400" cy="4114800"/>
          </a:xfrm>
        </p:spPr>
        <p:txBody>
          <a:bodyPr/>
          <a:lstStyle/>
          <a:p>
            <a:r>
              <a:rPr lang="es-ES_tradnl" altLang="es-PE" b="1" dirty="0">
                <a:latin typeface="Comic Sans MS" panose="030F0702030302020204" pitchFamily="66" charset="0"/>
              </a:rPr>
              <a:t>Fundición del cobre y combustión de carbón causan el 60% de las emisiones antropogénicas.</a:t>
            </a:r>
          </a:p>
          <a:p>
            <a:pPr>
              <a:lnSpc>
                <a:spcPct val="60000"/>
              </a:lnSpc>
              <a:buFontTx/>
              <a:buNone/>
            </a:pPr>
            <a:endParaRPr lang="es-ES_tradnl" altLang="es-PE" b="1" dirty="0">
              <a:latin typeface="Comic Sans MS" panose="030F0702030302020204" pitchFamily="66" charset="0"/>
            </a:endParaRPr>
          </a:p>
          <a:p>
            <a:r>
              <a:rPr lang="es-ES_tradnl" altLang="es-PE" b="1" dirty="0">
                <a:latin typeface="Comic Sans MS" panose="030F0702030302020204" pitchFamily="66" charset="0"/>
              </a:rPr>
              <a:t>En situaciones de ausencia de contaminación antropogénica, los alimentos representan la mayor fuente de exposición.</a:t>
            </a:r>
          </a:p>
        </p:txBody>
      </p:sp>
    </p:spTree>
    <p:extLst>
      <p:ext uri="{BB962C8B-B14F-4D97-AF65-F5344CB8AC3E}">
        <p14:creationId xmlns:p14="http://schemas.microsoft.com/office/powerpoint/2010/main" val="3053049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381000"/>
            <a:ext cx="7772400" cy="1143000"/>
          </a:xfrm>
        </p:spPr>
        <p:txBody>
          <a:bodyPr/>
          <a:lstStyle/>
          <a:p>
            <a:r>
              <a:rPr lang="es-ES_tradnl" altLang="es-PE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PRINCIPALES EFECTOS ADVERSOS DEL ARSÉNICO </a:t>
            </a:r>
            <a:endParaRPr lang="es-ES_tradnl" altLang="es-PE" sz="3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38400" y="1828800"/>
            <a:ext cx="8229600" cy="3810000"/>
          </a:xfrm>
        </p:spPr>
        <p:txBody>
          <a:bodyPr/>
          <a:lstStyle/>
          <a:p>
            <a:pPr>
              <a:buFontTx/>
              <a:buNone/>
            </a:pPr>
            <a:r>
              <a:rPr lang="es-ES_tradnl" altLang="es-PE" b="1">
                <a:latin typeface="Comic Sans MS" panose="030F0702030302020204" pitchFamily="66" charset="0"/>
              </a:rPr>
              <a:t>Sistémicos no carcinogénicos:</a:t>
            </a:r>
          </a:p>
          <a:p>
            <a:pPr>
              <a:buFontTx/>
              <a:buNone/>
            </a:pPr>
            <a:r>
              <a:rPr lang="es-ES_tradnl" altLang="es-PE" b="1">
                <a:latin typeface="Comic Sans MS" panose="030F0702030302020204" pitchFamily="66" charset="0"/>
              </a:rPr>
              <a:t>1.	Hiperqueratosis palmar y plantar, hiper e hipopigmentación de cara, cuello y tórax (D)*</a:t>
            </a:r>
          </a:p>
          <a:p>
            <a:pPr>
              <a:buFontTx/>
              <a:buNone/>
            </a:pPr>
            <a:r>
              <a:rPr lang="es-ES_tradnl" altLang="es-PE" b="1">
                <a:latin typeface="Comic Sans MS" panose="030F0702030302020204" pitchFamily="66" charset="0"/>
              </a:rPr>
              <a:t>2.	Lesiones vasculares periféricas (síndrome de  Reynaud, acrocianosis, “pie negro”) (D y R)*</a:t>
            </a:r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1981200" y="5791200"/>
            <a:ext cx="464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800" b="1">
                <a:latin typeface="Comic Sans MS" panose="030F0702030302020204" pitchFamily="66" charset="0"/>
              </a:rPr>
              <a:t>D = vía digestiva           R = vía respiratoria</a:t>
            </a:r>
            <a:endParaRPr lang="es-ES_tradnl" altLang="es-PE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1419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1001"/>
            <a:ext cx="64008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2422525" y="5680075"/>
            <a:ext cx="6954148" cy="77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Hiperqueratosis palmar con lesiones ulcero vegetativas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Gentileza Lic. Gladys Paredes </a:t>
            </a:r>
            <a:endParaRPr lang="es-ES" altLang="es-PE" sz="2400"/>
          </a:p>
        </p:txBody>
      </p:sp>
    </p:spTree>
    <p:extLst>
      <p:ext uri="{BB962C8B-B14F-4D97-AF65-F5344CB8AC3E}">
        <p14:creationId xmlns:p14="http://schemas.microsoft.com/office/powerpoint/2010/main" val="14601534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454026"/>
            <a:ext cx="406876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05039"/>
            <a:ext cx="3429000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2879726" y="2860676"/>
            <a:ext cx="3199915" cy="43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Niña  de 12 años: Chaco</a:t>
            </a:r>
            <a:endParaRPr lang="es-ES" altLang="es-PE" sz="2400"/>
          </a:p>
        </p:txBody>
      </p:sp>
      <p:sp>
        <p:nvSpPr>
          <p:cNvPr id="46085" name="Text Box 8"/>
          <p:cNvSpPr txBox="1">
            <a:spLocks noChangeArrowheads="1"/>
          </p:cNvSpPr>
          <p:nvPr/>
        </p:nvSpPr>
        <p:spPr bwMode="auto">
          <a:xfrm>
            <a:off x="6232526" y="5603875"/>
            <a:ext cx="4028667" cy="97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Paciente de 20 años con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Hiperhidrosis e hiperqueratosis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400"/>
              <a:t>Gentileza Dr. Biaggini</a:t>
            </a:r>
            <a:endParaRPr lang="es-ES" altLang="es-PE" sz="1400"/>
          </a:p>
        </p:txBody>
      </p:sp>
      <p:pic>
        <p:nvPicPr>
          <p:cNvPr id="4608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1" y="3357564"/>
            <a:ext cx="221932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Text Box 11"/>
          <p:cNvSpPr txBox="1">
            <a:spLocks noChangeArrowheads="1"/>
          </p:cNvSpPr>
          <p:nvPr/>
        </p:nvSpPr>
        <p:spPr bwMode="auto">
          <a:xfrm>
            <a:off x="3267076" y="6354763"/>
            <a:ext cx="2180405" cy="32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ES" altLang="es-PE" sz="1600"/>
              <a:t>Formaciónsanitaria.com</a:t>
            </a:r>
          </a:p>
        </p:txBody>
      </p:sp>
    </p:spTree>
    <p:extLst>
      <p:ext uri="{BB962C8B-B14F-4D97-AF65-F5344CB8AC3E}">
        <p14:creationId xmlns:p14="http://schemas.microsoft.com/office/powerpoint/2010/main" val="2152932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5401"/>
            <a:ext cx="2141538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831" y="87920"/>
            <a:ext cx="254793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2514601"/>
            <a:ext cx="3048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8"/>
          <p:cNvSpPr txBox="1">
            <a:spLocks noChangeArrowheads="1"/>
          </p:cNvSpPr>
          <p:nvPr/>
        </p:nvSpPr>
        <p:spPr bwMode="auto">
          <a:xfrm>
            <a:off x="2803525" y="498476"/>
            <a:ext cx="4966424" cy="43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2400"/>
              <a:t>LESIONES CANCEROSAS EN PIEL</a:t>
            </a:r>
            <a:endParaRPr lang="es-ES" altLang="es-PE" sz="2400"/>
          </a:p>
        </p:txBody>
      </p:sp>
      <p:sp>
        <p:nvSpPr>
          <p:cNvPr id="48134" name="Text Box 10"/>
          <p:cNvSpPr txBox="1">
            <a:spLocks noChangeArrowheads="1"/>
          </p:cNvSpPr>
          <p:nvPr/>
        </p:nvSpPr>
        <p:spPr bwMode="auto">
          <a:xfrm>
            <a:off x="2193926" y="4710114"/>
            <a:ext cx="238013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600"/>
              <a:t>FOTOS GENTILEZA DE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600"/>
              <a:t>DR. BIAGGINI</a:t>
            </a:r>
            <a:endParaRPr lang="es-ES" altLang="es-PE" sz="1600"/>
          </a:p>
        </p:txBody>
      </p:sp>
      <p:sp>
        <p:nvSpPr>
          <p:cNvPr id="48135" name="Text Box 11"/>
          <p:cNvSpPr txBox="1">
            <a:spLocks noChangeArrowheads="1"/>
          </p:cNvSpPr>
          <p:nvPr/>
        </p:nvSpPr>
        <p:spPr bwMode="auto">
          <a:xfrm>
            <a:off x="8594725" y="4252913"/>
            <a:ext cx="1789208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600"/>
              <a:t>LESION ULCERO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600"/>
              <a:t>VEGETATIVA EN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r>
              <a:rPr lang="es-MX" altLang="es-PE" sz="1600"/>
              <a:t>TRONCO</a:t>
            </a:r>
            <a:endParaRPr lang="es-ES" altLang="es-PE" sz="1600"/>
          </a:p>
        </p:txBody>
      </p:sp>
      <p:sp>
        <p:nvSpPr>
          <p:cNvPr id="48136" name="Line 12"/>
          <p:cNvSpPr>
            <a:spLocks noChangeShapeType="1"/>
          </p:cNvSpPr>
          <p:nvPr/>
        </p:nvSpPr>
        <p:spPr bwMode="auto">
          <a:xfrm flipV="1">
            <a:off x="8763000" y="1752600"/>
            <a:ext cx="685800" cy="2514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PE"/>
          </a:p>
        </p:txBody>
      </p:sp>
      <p:sp>
        <p:nvSpPr>
          <p:cNvPr id="48137" name="Rectangle 13"/>
          <p:cNvSpPr>
            <a:spLocks noChangeArrowheads="1"/>
          </p:cNvSpPr>
          <p:nvPr/>
        </p:nvSpPr>
        <p:spPr bwMode="auto">
          <a:xfrm>
            <a:off x="5808664" y="3357563"/>
            <a:ext cx="1582737" cy="647700"/>
          </a:xfrm>
          <a:prstGeom prst="rect">
            <a:avLst/>
          </a:prstGeom>
          <a:gradFill rotWithShape="1">
            <a:gsLst>
              <a:gs pos="0">
                <a:srgbClr val="FFCC99"/>
              </a:gs>
              <a:gs pos="100000">
                <a:srgbClr val="765E47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s-MX" altLang="es-PE" sz="2400"/>
          </a:p>
        </p:txBody>
      </p:sp>
    </p:spTree>
    <p:extLst>
      <p:ext uri="{BB962C8B-B14F-4D97-AF65-F5344CB8AC3E}">
        <p14:creationId xmlns:p14="http://schemas.microsoft.com/office/powerpoint/2010/main" val="24209666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PIES NEG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333375"/>
            <a:ext cx="3671887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5" descr="le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1" y="0"/>
            <a:ext cx="2727325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6" descr="hyperk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3644901"/>
            <a:ext cx="4321175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7" descr="hyperpi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3284539"/>
            <a:ext cx="24638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0974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13088" y="1055078"/>
            <a:ext cx="7772400" cy="1154723"/>
          </a:xfrm>
        </p:spPr>
        <p:txBody>
          <a:bodyPr/>
          <a:lstStyle/>
          <a:p>
            <a:r>
              <a:rPr lang="es-ES_tradnl" altLang="es-PE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PRINCIPALES EFECTOS ADVERSOS DEL ARSÉNICO </a:t>
            </a:r>
            <a:endParaRPr lang="es-ES_tradnl" altLang="es-PE" sz="3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2646484"/>
            <a:ext cx="8229600" cy="2992315"/>
          </a:xfrm>
        </p:spPr>
        <p:txBody>
          <a:bodyPr/>
          <a:lstStyle/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Sistémicos no carcinogénicos: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3.	Fibrosis pulmonar intersticial, laringitis, bronquitis, bronquiectasias, neumonía (D)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4.	Neuropatía periférica distal simétrica sensorial y motora (D)</a:t>
            </a:r>
          </a:p>
          <a:p>
            <a:pPr>
              <a:buFontTx/>
              <a:buNone/>
            </a:pPr>
            <a:endParaRPr lang="es-ES_tradnl" altLang="es-PE" b="1" dirty="0">
              <a:latin typeface="Comic Sans MS" panose="030F0702030302020204" pitchFamily="66" charset="0"/>
            </a:endParaRPr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1981200" y="5791200"/>
            <a:ext cx="4648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800" b="1">
                <a:latin typeface="Comic Sans MS" panose="030F0702030302020204" pitchFamily="66" charset="0"/>
              </a:rPr>
              <a:t>D = vía digestiva           R = vía respiratoria</a:t>
            </a:r>
            <a:endParaRPr lang="es-ES_tradnl" altLang="es-PE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1140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762001"/>
            <a:ext cx="7772400" cy="1143000"/>
          </a:xfrm>
        </p:spPr>
        <p:txBody>
          <a:bodyPr/>
          <a:lstStyle/>
          <a:p>
            <a:r>
              <a:rPr lang="es-ES_tradnl" altLang="es-PE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PRINCIPALES EFECTOS ADVERSOS DEL ARSÉNICO </a:t>
            </a:r>
            <a:endParaRPr lang="es-ES_tradnl" altLang="es-PE" sz="3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2200" y="2154114"/>
            <a:ext cx="7772400" cy="3637085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5.	Arritmias y alteraciones 			eléctricas cardíacas (D)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6.	Daño hepático (D y R)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7.	Malformaciones congénitas (tubo 	neural y riñón)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8.	Anemia y leucopenia (D)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9.	Aberraciones cromosómicas en 		linfocitos (D y R)</a:t>
            </a:r>
          </a:p>
        </p:txBody>
      </p:sp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1524000" y="6156326"/>
            <a:ext cx="358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s-ES_tradnl" altLang="es-PE" sz="2000" b="1">
                <a:latin typeface="Comic Sans MS" panose="030F0702030302020204" pitchFamily="66" charset="0"/>
              </a:rPr>
              <a:t>D = vía digestiva           R = vía respiratoria</a:t>
            </a:r>
          </a:p>
        </p:txBody>
      </p:sp>
    </p:spTree>
    <p:extLst>
      <p:ext uri="{BB962C8B-B14F-4D97-AF65-F5344CB8AC3E}">
        <p14:creationId xmlns:p14="http://schemas.microsoft.com/office/powerpoint/2010/main" val="39280802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1274885"/>
            <a:ext cx="7772400" cy="1143000"/>
          </a:xfrm>
        </p:spPr>
        <p:txBody>
          <a:bodyPr/>
          <a:lstStyle/>
          <a:p>
            <a:r>
              <a:rPr lang="es-ES_tradnl" altLang="es-PE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PRINCIPALES EFECTOS ADVERSOS DEL ARSÉNICO </a:t>
            </a:r>
            <a:endParaRPr lang="es-ES_tradnl" altLang="es-PE" sz="3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2200" y="2919046"/>
            <a:ext cx="7772400" cy="3481754"/>
          </a:xfrm>
        </p:spPr>
        <p:txBody>
          <a:bodyPr/>
          <a:lstStyle/>
          <a:p>
            <a:pPr>
              <a:lnSpc>
                <a:spcPct val="210000"/>
              </a:lnSpc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Carcinogénicos:</a:t>
            </a:r>
          </a:p>
          <a:p>
            <a:pPr>
              <a:buFontTx/>
              <a:buNone/>
            </a:pPr>
            <a:r>
              <a:rPr lang="es-ES_tradnl" altLang="es-PE" b="1" dirty="0">
                <a:latin typeface="Comic Sans MS" panose="030F0702030302020204" pitchFamily="66" charset="0"/>
              </a:rPr>
              <a:t>1.	Cáncer de piel, pulmón, hígado, riñón y vejiga.</a:t>
            </a:r>
          </a:p>
          <a:p>
            <a:pPr>
              <a:buFontTx/>
              <a:buNone/>
            </a:pPr>
            <a:endParaRPr lang="es-ES_tradnl" altLang="es-PE" b="1" dirty="0">
              <a:latin typeface="Comic Sans MS" panose="030F0702030302020204" pitchFamily="66" charset="0"/>
            </a:endParaRPr>
          </a:p>
          <a:p>
            <a:pPr>
              <a:lnSpc>
                <a:spcPct val="0"/>
              </a:lnSpc>
              <a:buFontTx/>
              <a:buNone/>
            </a:pPr>
            <a:endParaRPr lang="es-ES_tradnl" altLang="es-PE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344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9" y="1023939"/>
            <a:ext cx="846772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 flipH="1">
            <a:off x="7824789" y="3860801"/>
            <a:ext cx="3455987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5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Gracias</a:t>
            </a:r>
            <a:endParaRPr lang="es-PE" sz="540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38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2887</Words>
  <Application>Microsoft Office PowerPoint</Application>
  <PresentationFormat>Panorámica</PresentationFormat>
  <Paragraphs>781</Paragraphs>
  <Slides>87</Slides>
  <Notes>8</Notes>
  <HiddenSlides>0</HiddenSlides>
  <MMClips>0</MMClips>
  <ScaleCrop>false</ScaleCrop>
  <HeadingPairs>
    <vt:vector size="8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87</vt:i4>
      </vt:variant>
    </vt:vector>
  </HeadingPairs>
  <TitlesOfParts>
    <vt:vector size="103" baseType="lpstr">
      <vt:lpstr>Microsoft YaHei</vt:lpstr>
      <vt:lpstr>Arial</vt:lpstr>
      <vt:lpstr>Arial Black</vt:lpstr>
      <vt:lpstr>Bookman Old Style</vt:lpstr>
      <vt:lpstr>Calibri</vt:lpstr>
      <vt:lpstr>Calibri Light</vt:lpstr>
      <vt:lpstr>Cambria</vt:lpstr>
      <vt:lpstr>Comic Sans MS</vt:lpstr>
      <vt:lpstr>Noto Sans Symbols</vt:lpstr>
      <vt:lpstr>Tahoma</vt:lpstr>
      <vt:lpstr>Times New Roman</vt:lpstr>
      <vt:lpstr>Wingdings</vt:lpstr>
      <vt:lpstr>Tema de Office</vt:lpstr>
      <vt:lpstr>PhotoHouse</vt:lpstr>
      <vt:lpstr>Imagen</vt:lpstr>
      <vt:lpstr>Clip</vt:lpstr>
      <vt:lpstr>Presentación de PowerPoint</vt:lpstr>
      <vt:lpstr>Presentación de PowerPoint</vt:lpstr>
      <vt:lpstr>Presentación de PowerPoint</vt:lpstr>
      <vt:lpstr>Normativa Peruana</vt:lpstr>
      <vt:lpstr>Presentación de PowerPoint</vt:lpstr>
      <vt:lpstr>Definiciones</vt:lpstr>
      <vt:lpstr>Clasificación</vt:lpstr>
      <vt:lpstr>Clasificación OMS</vt:lpstr>
      <vt:lpstr>Factores que modifican la toxicidad</vt:lpstr>
      <vt:lpstr>Usos de los plaguicidas</vt:lpstr>
      <vt:lpstr>Principales grupos de trabajadores  expuestos a plaguicidas</vt:lpstr>
      <vt:lpstr>Presentación de PowerPoint</vt:lpstr>
      <vt:lpstr>Presentación de PowerPoint</vt:lpstr>
      <vt:lpstr>Presentación de PowerPoint</vt:lpstr>
      <vt:lpstr>Formulación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Toxicocinética</vt:lpstr>
      <vt:lpstr>Mecanismo de acción</vt:lpstr>
      <vt:lpstr>Mecanismo de acción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Tratamiento</vt:lpstr>
      <vt:lpstr>Presentación de PowerPoint</vt:lpstr>
      <vt:lpstr>Presentación de PowerPoint</vt:lpstr>
      <vt:lpstr>Clasificación</vt:lpstr>
      <vt:lpstr>Presentación de PowerPoint</vt:lpstr>
      <vt:lpstr>Toxicocinética</vt:lpstr>
      <vt:lpstr>Clínica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Fuentes</vt:lpstr>
      <vt:lpstr>Presentación de PowerPoint</vt:lpstr>
      <vt:lpstr>Presentación de PowerPoint</vt:lpstr>
      <vt:lpstr>Presentación de PowerPoint</vt:lpstr>
      <vt:lpstr>Presentación de PowerPoint</vt:lpstr>
      <vt:lpstr>¿Cómo nos podemos exponer a metales pesados?</vt:lpstr>
      <vt:lpstr>Plomo</vt:lpstr>
      <vt:lpstr>Plomo</vt:lpstr>
      <vt:lpstr>Valores Límite</vt:lpstr>
      <vt:lpstr>Toxicocinética</vt:lpstr>
      <vt:lpstr>Grupos de riesgo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Mercurio</vt:lpstr>
      <vt:lpstr>Tipos de mercurio</vt:lpstr>
      <vt:lpstr>  Clases de compuestos de mercurio</vt:lpstr>
      <vt:lpstr>Presentación de PowerPoint</vt:lpstr>
      <vt:lpstr>Resumen</vt:lpstr>
      <vt:lpstr>Presentación de PowerPoint</vt:lpstr>
      <vt:lpstr>ARSÉNICO </vt:lpstr>
      <vt:lpstr>Presentación de PowerPoint</vt:lpstr>
      <vt:lpstr>Presentación de PowerPoint</vt:lpstr>
      <vt:lpstr>Ruta de exposición</vt:lpstr>
      <vt:lpstr>POTENCIAL PARA EXPOSICIÓN HUMANA </vt:lpstr>
      <vt:lpstr>POTENCIAL PARA EXPOSICIÓN HUMANA</vt:lpstr>
      <vt:lpstr>POTENCIAL PARA EXPOSICIÓN HUMANA</vt:lpstr>
      <vt:lpstr>PRINCIPALES EFECTOS ADVERSOS DEL ARSÉNICO </vt:lpstr>
      <vt:lpstr>Presentación de PowerPoint</vt:lpstr>
      <vt:lpstr>Presentación de PowerPoint</vt:lpstr>
      <vt:lpstr>Presentación de PowerPoint</vt:lpstr>
      <vt:lpstr>Presentación de PowerPoint</vt:lpstr>
      <vt:lpstr>PRINCIPALES EFECTOS ADVERSOS DEL ARSÉNICO </vt:lpstr>
      <vt:lpstr>PRINCIPALES EFECTOS ADVERSOS DEL ARSÉNICO </vt:lpstr>
      <vt:lpstr>PRINCIPALES EFECTOS ADVERSOS DEL ARSÉNICO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Carmen</dc:creator>
  <cp:lastModifiedBy>AUSX5</cp:lastModifiedBy>
  <cp:revision>10</cp:revision>
  <dcterms:created xsi:type="dcterms:W3CDTF">2025-05-29T20:46:46Z</dcterms:created>
  <dcterms:modified xsi:type="dcterms:W3CDTF">2025-05-30T17:38:56Z</dcterms:modified>
</cp:coreProperties>
</file>